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8" r:id="rId5"/>
    <p:sldId id="274" r:id="rId6"/>
    <p:sldId id="298" r:id="rId7"/>
    <p:sldId id="269" r:id="rId8"/>
    <p:sldId id="270" r:id="rId9"/>
    <p:sldId id="275" r:id="rId10"/>
    <p:sldId id="276" r:id="rId11"/>
    <p:sldId id="286" r:id="rId12"/>
    <p:sldId id="287" r:id="rId13"/>
    <p:sldId id="288" r:id="rId14"/>
    <p:sldId id="289" r:id="rId15"/>
    <p:sldId id="303" r:id="rId16"/>
    <p:sldId id="291" r:id="rId17"/>
    <p:sldId id="292" r:id="rId18"/>
    <p:sldId id="297" r:id="rId19"/>
    <p:sldId id="296" r:id="rId20"/>
    <p:sldId id="295" r:id="rId21"/>
    <p:sldId id="299" r:id="rId22"/>
    <p:sldId id="301" r:id="rId23"/>
    <p:sldId id="293" r:id="rId24"/>
    <p:sldId id="294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4F5377-0E46-4E71-B3C7-9E7918E394DB}" type="datetimeFigureOut">
              <a:rPr lang="hu-HU"/>
              <a:pPr>
                <a:defRPr/>
              </a:pPr>
              <a:t>2010.07.14.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33FF6B-0074-44C0-B8C3-0D7E886EA7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25062A-D106-4721-9182-FD5F45BE033C}" type="datetimeFigureOut">
              <a:rPr lang="hu-HU"/>
              <a:pPr>
                <a:defRPr/>
              </a:pPr>
              <a:t>2010.07.14.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F48A5C-BFFE-4E96-BEE1-899B7FEB32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A84F75-3D0A-4854-A8DF-FFA14234850F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932E9-6C01-4E01-B519-63F0363AD4BF}" type="slidenum">
              <a:rPr lang="hu-HU" smtClean="0"/>
              <a:pPr/>
              <a:t>10</a:t>
            </a:fld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69239-3CDE-4053-A7D5-2CF63FF51626}" type="slidenum">
              <a:rPr lang="hu-HU" smtClean="0"/>
              <a:pPr/>
              <a:t>11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2DDBC-19D1-41D6-A62B-1FC3B4BA8357}" type="slidenum">
              <a:rPr lang="hu-HU" smtClean="0"/>
              <a:pPr/>
              <a:t>12</a:t>
            </a:fld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4CEB2-2E0C-4792-BF23-724BD30FF7FF}" type="slidenum">
              <a:rPr lang="hu-HU" smtClean="0"/>
              <a:pPr/>
              <a:t>13</a:t>
            </a:fld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7EF13E-37C8-4584-8BE5-C67AE288A00F}" type="slidenum">
              <a:rPr lang="hu-HU" smtClean="0"/>
              <a:pPr/>
              <a:t>14</a:t>
            </a:fld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10B2F-A22D-4ED7-9956-E0C1A07BE710}" type="slidenum">
              <a:rPr lang="hu-HU" smtClean="0"/>
              <a:pPr/>
              <a:t>15</a:t>
            </a:fld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12188-CA2A-43AE-BAD8-94927512F528}" type="slidenum">
              <a:rPr lang="hu-HU" smtClean="0"/>
              <a:pPr/>
              <a:t>16</a:t>
            </a:fld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E0B94-66A0-4ED5-BDE4-F701614C8ECA}" type="slidenum">
              <a:rPr lang="hu-HU" smtClean="0"/>
              <a:pPr/>
              <a:t>17</a:t>
            </a:fld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ACBE47-91B2-4EA6-992D-84637C8BCAB2}" type="slidenum">
              <a:rPr lang="hu-HU" smtClean="0"/>
              <a:pPr/>
              <a:t>18</a:t>
            </a:fld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C03188-99A3-4E88-A591-EA17678317E0}" type="slidenum">
              <a:rPr lang="hu-HU" smtClean="0"/>
              <a:pPr/>
              <a:t>19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771C5-B0A8-4EC8-81F4-DA5C984303E2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CAFA5-3D08-4039-9465-B13829A19871}" type="slidenum">
              <a:rPr lang="hu-HU" smtClean="0"/>
              <a:pPr/>
              <a:t>20</a:t>
            </a:fld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AD984-6422-441E-AF64-E4357BCB89C2}" type="slidenum">
              <a:rPr lang="hu-HU" smtClean="0"/>
              <a:pPr/>
              <a:t>21</a:t>
            </a:fld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EF2D3-E4C6-4725-ACC9-82E621789614}" type="slidenum">
              <a:rPr lang="hu-HU" smtClean="0"/>
              <a:pPr/>
              <a:t>22</a:t>
            </a:fld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D8B8D-B69F-45F3-A313-93C14EA83780}" type="slidenum">
              <a:rPr lang="hu-HU" smtClean="0"/>
              <a:pPr/>
              <a:t>23</a:t>
            </a:fld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2A450-5B08-440F-8D34-647DB6B07F1F}" type="slidenum">
              <a:rPr lang="hu-HU" smtClean="0"/>
              <a:pPr/>
              <a:t>24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11A22D-E1D6-4D53-98CF-C6E81DDEC179}" type="slidenum">
              <a:rPr lang="hu-HU" smtClean="0"/>
              <a:pPr/>
              <a:t>3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76652C-C0AF-477D-B58C-DEA7D55B1752}" type="slidenum">
              <a:rPr lang="hu-HU" smtClean="0"/>
              <a:pPr/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8FCEF-0017-426E-B7DD-55C662DEE955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249D5C-155F-4CB1-BA4D-8CE920FFE8FA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BF32D-FCEC-48E5-A656-6B951BE85193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0D107A-1C7F-46A3-9065-A0890C75575D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3FB22-A445-4739-BE48-0441343DF3F2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7C16-F726-483F-AB25-70A2C12B5386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3A87-E8EA-4B4B-B017-275C7EEC40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DB3F-E3D7-47E0-9252-5C31819CEAA2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0E6E-918B-42D8-8406-95D4258616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7731-FB73-4170-AE3A-F4068D01F369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84A4-0A3D-48D7-90D4-7AA40AAD4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87CF-6144-4AA5-989A-4B9D3C7F9BA8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46D6-C97D-4F4D-949D-293306EB24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3BFB-DF6D-47F9-B770-EAC86F0DB52E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0BFA-8578-4D9B-845B-91CF50AB83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826C-6D4C-40C6-AB73-7D1CCEBAD8D7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112B-3189-4032-98F1-DBD3D1ED16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AD00-5F44-43D4-8BB6-079446312C0B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0D9D-8C7A-4582-89D5-56790657AF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4C90-DFE5-4EFC-856A-8A1DFB382691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73D6-F8BB-483F-85FE-BAE50F9BC9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444A-7EE7-47A2-BFF2-B0A198D07655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C899-00D7-4D7C-B607-66F070172E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7D5A-E91D-48EC-9474-B258EDCE3D55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F1F6-FAA9-45C4-89BF-C885686EEE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0525-5B44-48B2-9780-18F13AECF543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4008-456D-4C64-8525-56B9CFA589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BC3FF"/>
            </a:gs>
            <a:gs pos="50000">
              <a:srgbClr val="FFEBFA"/>
            </a:gs>
            <a:gs pos="100000">
              <a:srgbClr val="9BC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0F395-61A1-4656-9BB6-EB40BA01110D}" type="datetime1">
              <a:rPr lang="en-US"/>
              <a:pPr>
                <a:defRPr/>
              </a:pPr>
              <a:t>7/14/2010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00F56-AE47-411C-ACCE-5345CB1798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5" Type="http://schemas.openxmlformats.org/officeDocument/2006/relationships/package" Target="../embeddings/Microsoft_Office_Excel_Worksheet1.xlsx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Excel_Worksheet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285875" y="285750"/>
            <a:ext cx="6143625" cy="1470025"/>
          </a:xfrm>
        </p:spPr>
        <p:txBody>
          <a:bodyPr/>
          <a:lstStyle/>
          <a:p>
            <a:pPr eaLnBrk="1" hangingPunct="1"/>
            <a:r>
              <a:rPr lang="hu-HU" sz="3600" smtClean="0">
                <a:latin typeface="Times New Roman" pitchFamily="18" charset="0"/>
              </a:rPr>
              <a:t>P</a:t>
            </a:r>
            <a:r>
              <a:rPr lang="hu-HU" sz="3600" smtClean="0">
                <a:latin typeface="Estrangelo Edessa" pitchFamily="66" charset="0"/>
              </a:rPr>
              <a:t>á</a:t>
            </a:r>
            <a:r>
              <a:rPr lang="hu-HU" sz="3600" smtClean="0">
                <a:latin typeface="Times New Roman" pitchFamily="18" charset="0"/>
              </a:rPr>
              <a:t>l Rakonczai, </a:t>
            </a:r>
            <a:r>
              <a:rPr lang="hu-HU" sz="3600" b="1" smtClean="0">
                <a:latin typeface="Times New Roman" pitchFamily="18" charset="0"/>
              </a:rPr>
              <a:t>L</a:t>
            </a:r>
            <a:r>
              <a:rPr lang="hu-HU" sz="3600" b="1" smtClean="0">
                <a:latin typeface="Estrangelo Edessa" pitchFamily="66" charset="0"/>
              </a:rPr>
              <a:t>á</a:t>
            </a:r>
            <a:r>
              <a:rPr lang="hu-HU" sz="3600" b="1" smtClean="0">
                <a:latin typeface="Times New Roman" pitchFamily="18" charset="0"/>
              </a:rPr>
              <a:t>szl</a:t>
            </a:r>
            <a:r>
              <a:rPr lang="hu-HU" sz="3600" b="1" smtClean="0">
                <a:latin typeface="Estrangelo Edessa" pitchFamily="66" charset="0"/>
              </a:rPr>
              <a:t>ó</a:t>
            </a:r>
            <a:r>
              <a:rPr lang="hu-HU" sz="3600" b="1" smtClean="0">
                <a:latin typeface="Times New Roman" pitchFamily="18" charset="0"/>
              </a:rPr>
              <a:t> Varga</a:t>
            </a:r>
            <a:r>
              <a:rPr lang="hu-HU" sz="3600" smtClean="0">
                <a:latin typeface="Times New Roman" pitchFamily="18" charset="0"/>
              </a:rPr>
              <a:t>,              Andr</a:t>
            </a:r>
            <a:r>
              <a:rPr lang="hu-HU" sz="3600" smtClean="0">
                <a:latin typeface="Estrangelo Edessa" pitchFamily="66" charset="0"/>
              </a:rPr>
              <a:t>á</a:t>
            </a:r>
            <a:r>
              <a:rPr lang="hu-HU" sz="3600" smtClean="0">
                <a:latin typeface="Times New Roman" pitchFamily="18" charset="0"/>
              </a:rPr>
              <a:t>s Zempl</a:t>
            </a:r>
            <a:r>
              <a:rPr lang="hu-HU" sz="3600" smtClean="0">
                <a:latin typeface="Estrangelo Edessa" pitchFamily="66" charset="0"/>
              </a:rPr>
              <a:t>é</a:t>
            </a:r>
            <a:r>
              <a:rPr lang="hu-HU" sz="3600" smtClean="0">
                <a:latin typeface="Times New Roman" pitchFamily="18" charset="0"/>
              </a:rPr>
              <a:t>ni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0" y="1928813"/>
            <a:ext cx="9144000" cy="24241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Copula </a:t>
            </a:r>
            <a:r>
              <a:rPr lang="hu-HU" sz="4000" smtClean="0">
                <a:solidFill>
                  <a:schemeClr val="tx1"/>
                </a:solidFill>
              </a:rPr>
              <a:t>f</a:t>
            </a:r>
            <a:r>
              <a:rPr lang="en-US" sz="4000" smtClean="0">
                <a:solidFill>
                  <a:schemeClr val="tx1"/>
                </a:solidFill>
              </a:rPr>
              <a:t>itting to </a:t>
            </a:r>
            <a:r>
              <a:rPr lang="hu-HU" sz="4000" smtClean="0">
                <a:solidFill>
                  <a:schemeClr val="tx1"/>
                </a:solidFill>
              </a:rPr>
              <a:t>t</a:t>
            </a:r>
            <a:r>
              <a:rPr lang="en-US" sz="4000" smtClean="0">
                <a:solidFill>
                  <a:schemeClr val="tx1"/>
                </a:solidFill>
              </a:rPr>
              <a:t>ime-</a:t>
            </a:r>
            <a:r>
              <a:rPr lang="hu-HU" sz="4000" smtClean="0">
                <a:solidFill>
                  <a:schemeClr val="tx1"/>
                </a:solidFill>
              </a:rPr>
              <a:t>d</a:t>
            </a:r>
            <a:r>
              <a:rPr lang="en-US" sz="4000" smtClean="0">
                <a:solidFill>
                  <a:schemeClr val="tx1"/>
                </a:solidFill>
              </a:rPr>
              <a:t>ependent </a:t>
            </a:r>
            <a:r>
              <a:rPr lang="hu-HU" sz="4000" smtClean="0">
                <a:solidFill>
                  <a:schemeClr val="tx1"/>
                </a:solidFill>
              </a:rPr>
              <a:t>d</a:t>
            </a:r>
            <a:r>
              <a:rPr lang="en-US" sz="4000" smtClean="0">
                <a:solidFill>
                  <a:schemeClr val="tx1"/>
                </a:solidFill>
              </a:rPr>
              <a:t>ata, with </a:t>
            </a:r>
            <a:r>
              <a:rPr lang="hu-HU" sz="4000" smtClean="0">
                <a:solidFill>
                  <a:schemeClr val="tx1"/>
                </a:solidFill>
              </a:rPr>
              <a:t>a</a:t>
            </a:r>
            <a:r>
              <a:rPr lang="en-US" sz="4000" smtClean="0">
                <a:solidFill>
                  <a:schemeClr val="tx1"/>
                </a:solidFill>
              </a:rPr>
              <a:t>pplications to </a:t>
            </a:r>
            <a:r>
              <a:rPr lang="hu-HU" sz="4000" smtClean="0">
                <a:solidFill>
                  <a:schemeClr val="tx1"/>
                </a:solidFill>
              </a:rPr>
              <a:t>w</a:t>
            </a:r>
            <a:r>
              <a:rPr lang="en-US" sz="4000" smtClean="0">
                <a:solidFill>
                  <a:schemeClr val="tx1"/>
                </a:solidFill>
              </a:rPr>
              <a:t>ind </a:t>
            </a:r>
            <a:r>
              <a:rPr lang="hu-HU" sz="4000" smtClean="0">
                <a:solidFill>
                  <a:schemeClr val="tx1"/>
                </a:solidFill>
              </a:rPr>
              <a:t>s</a:t>
            </a:r>
            <a:r>
              <a:rPr lang="en-US" sz="4000" smtClean="0">
                <a:solidFill>
                  <a:schemeClr val="tx1"/>
                </a:solidFill>
              </a:rPr>
              <a:t>peed </a:t>
            </a:r>
            <a:r>
              <a:rPr lang="hu-HU" sz="4000" smtClean="0">
                <a:solidFill>
                  <a:schemeClr val="tx1"/>
                </a:solidFill>
              </a:rPr>
              <a:t>maxima</a:t>
            </a:r>
          </a:p>
        </p:txBody>
      </p:sp>
      <p:pic>
        <p:nvPicPr>
          <p:cNvPr id="14340" name="Picture 6" descr="Eötvös Loránd Tudomány Egye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975" y="139700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ubtitle 2"/>
          <p:cNvSpPr txBox="1">
            <a:spLocks/>
          </p:cNvSpPr>
          <p:nvPr/>
        </p:nvSpPr>
        <p:spPr bwMode="auto">
          <a:xfrm>
            <a:off x="642938" y="3143250"/>
            <a:ext cx="821531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80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7188" y="4000500"/>
            <a:ext cx="3929062" cy="23574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fontAlgn="auto">
              <a:spcBef>
                <a:spcPct val="20000"/>
              </a:spcBef>
              <a:spcAft>
                <a:spcPts val="300"/>
              </a:spcAft>
              <a:defRPr/>
            </a:pPr>
            <a:r>
              <a:rPr lang="hu-HU" sz="4500" i="1" dirty="0">
                <a:latin typeface="+mn-lt"/>
                <a:cs typeface="+mn-cs"/>
              </a:rPr>
              <a:t>Eötvös Loránd University 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defRPr/>
            </a:pPr>
            <a:r>
              <a:rPr lang="hu-HU" sz="3800" dirty="0">
                <a:latin typeface="+mn-lt"/>
                <a:cs typeface="+mn-cs"/>
              </a:rPr>
              <a:t>Faculty of Science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defRPr/>
            </a:pPr>
            <a:r>
              <a:rPr lang="hu-HU" sz="3800" dirty="0">
                <a:latin typeface="+mn-lt"/>
                <a:cs typeface="+mn-cs"/>
              </a:rPr>
              <a:t>Institute of Mathematics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defRPr/>
            </a:pPr>
            <a:r>
              <a:rPr lang="hu-HU" sz="3800" dirty="0">
                <a:latin typeface="+mn-lt"/>
                <a:cs typeface="+mn-cs"/>
              </a:rPr>
              <a:t>Department of Probability Theory and Statistics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defRPr/>
            </a:pPr>
            <a:endParaRPr lang="hu-HU" sz="3800" dirty="0">
              <a:latin typeface="+mn-lt"/>
              <a:cs typeface="+mn-cs"/>
            </a:endParaRPr>
          </a:p>
        </p:txBody>
      </p:sp>
      <p:pic>
        <p:nvPicPr>
          <p:cNvPr id="14343" name="Picture 7" descr="szél2.jpg"/>
          <p:cNvPicPr>
            <a:picLocks noChangeAspect="1"/>
          </p:cNvPicPr>
          <p:nvPr/>
        </p:nvPicPr>
        <p:blipFill>
          <a:blip r:embed="rId4" cstate="print"/>
          <a:srcRect l="4535" t="4973" r="6047" b="4973"/>
          <a:stretch>
            <a:fillRect/>
          </a:stretch>
        </p:blipFill>
        <p:spPr bwMode="auto">
          <a:xfrm>
            <a:off x="4786313" y="3500438"/>
            <a:ext cx="3429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3. Serial dependence</a:t>
            </a:r>
          </a:p>
        </p:txBody>
      </p:sp>
      <p:sp>
        <p:nvSpPr>
          <p:cNvPr id="615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be univariate stationary observations; E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u-HU" i="1" smtClean="0"/>
              <a:t>μ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, Var(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hu-HU" i="1" smtClean="0"/>
              <a:t>σ</a:t>
            </a:r>
            <a:r>
              <a:rPr lang="hu-HU" baseline="30000" smtClean="0"/>
              <a:t>2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are i.i.d., then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Serial dependence → higher variance</a:t>
            </a:r>
          </a:p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Effective sample size (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endParaRPr lang="hu-HU" sz="3100" smtClean="0">
              <a:latin typeface="Times New Roman" pitchFamily="18" charset="0"/>
              <a:cs typeface="Times New Roman" pitchFamily="18" charset="0"/>
            </a:endParaRPr>
          </a:p>
          <a:p>
            <a:pPr marL="617538" lvl="2">
              <a:buFont typeface="Arial" charset="0"/>
              <a:buNone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	where	           : estimated variance </a:t>
            </a:r>
            <a:r>
              <a:rPr lang="hu-H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hu-HU" smtClean="0">
                <a:solidFill>
                  <a:srgbClr val="FF0000"/>
                </a:solidFill>
              </a:rPr>
              <a:t> </a:t>
            </a:r>
            <a:r>
              <a:rPr lang="hu-HU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bootstrap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2C6DF-5854-4E7C-9AB2-9728A79220F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694363" y="2463800"/>
          <a:ext cx="2092325" cy="1000125"/>
        </p:xfrm>
        <a:graphic>
          <a:graphicData uri="http://schemas.openxmlformats.org/presentationml/2006/ole">
            <p:oleObj spid="_x0000_s6146" name="Equation" r:id="rId4" imgW="863225" imgH="418918" progId="Equation.3">
              <p:embed/>
            </p:oleObj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2071688" y="4500563"/>
          <a:ext cx="2143125" cy="1052512"/>
        </p:xfrm>
        <a:graphic>
          <a:graphicData uri="http://schemas.openxmlformats.org/presentationml/2006/ole">
            <p:oleObj spid="_x0000_s6147" name="Equation" r:id="rId5" imgW="888614" imgH="444307" progId="Equation.3">
              <p:embed/>
            </p:oleObj>
          </a:graphicData>
        </a:graphic>
      </p:graphicFrame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2000250" y="5643563"/>
          <a:ext cx="1271588" cy="500062"/>
        </p:xfrm>
        <a:graphic>
          <a:graphicData uri="http://schemas.openxmlformats.org/presentationml/2006/ole">
            <p:oleObj spid="_x0000_s6148" name="Equation" r:id="rId6" imgW="583947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r>
              <a:rPr lang="hu-HU" sz="4000" smtClean="0"/>
              <a:t>4. Bootstrap methods - Bootstrap intro</a:t>
            </a:r>
          </a:p>
        </p:txBody>
      </p:sp>
      <p:sp>
        <p:nvSpPr>
          <p:cNvPr id="7176" name="Rectangle 3"/>
          <p:cNvSpPr>
            <a:spLocks noGrp="1"/>
          </p:cNvSpPr>
          <p:nvPr>
            <p:ph type="body" idx="1"/>
          </p:nvPr>
        </p:nvSpPr>
        <p:spPr>
          <a:xfrm>
            <a:off x="214313" y="1214438"/>
            <a:ext cx="8786812" cy="5429250"/>
          </a:xfrm>
        </p:spPr>
        <p:txBody>
          <a:bodyPr/>
          <a:lstStyle/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Efron (1979)</a:t>
            </a:r>
          </a:p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, ...  be i.i.d. random variables with (unknown) common distribution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2400" i="1" smtClean="0">
                <a:latin typeface="Segoe UI Semibold" pitchFamily="34" charset="0"/>
                <a:cs typeface="Times New Roman" pitchFamily="18" charset="0"/>
              </a:rPr>
              <a:t>X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,  ...,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} random sample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400" i="1" smtClean="0">
                <a:latin typeface="Segoe UI Semibold" pitchFamily="34" charset="0"/>
                <a:cs typeface="Times New Roman" pitchFamily="18" charset="0"/>
              </a:rPr>
              <a:t>X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) random variable of interest, it’s distribution: G</a:t>
            </a:r>
            <a:r>
              <a:rPr lang="hu-HU" sz="2400" baseline="-2500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Goal: approximation of the distribution G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hu-H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Bootstrap method: 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For given </a:t>
            </a:r>
            <a:r>
              <a:rPr lang="hu-HU" sz="2400" i="1" smtClean="0">
                <a:latin typeface="Segoe UI Semibold" pitchFamily="34" charset="0"/>
              </a:rPr>
              <a:t>X</a:t>
            </a:r>
            <a:r>
              <a:rPr lang="hu-HU" sz="24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, we draw a simple random sample                              of size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(usually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400" smtClean="0"/>
              <a:t> ≈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Common distribution of      ’s: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Repetition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622E7-2F04-4C33-8061-4D79419969B1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845300" y="4576763"/>
          <a:ext cx="2370138" cy="455612"/>
        </p:xfrm>
        <a:graphic>
          <a:graphicData uri="http://schemas.openxmlformats.org/presentationml/2006/ole">
            <p:oleObj spid="_x0000_s7170" name="Egyenlet" r:id="rId4" imgW="1218960" imgH="241200" progId="Equation.3">
              <p:embed/>
            </p:oleObj>
          </a:graphicData>
        </a:graphic>
      </p:graphicFrame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4041775" y="5397500"/>
          <a:ext cx="387350" cy="428625"/>
        </p:xfrm>
        <a:graphic>
          <a:graphicData uri="http://schemas.openxmlformats.org/presentationml/2006/ole">
            <p:oleObj spid="_x0000_s7171" name="Equation" r:id="rId5" imgW="203040" imgH="228600" progId="Equation.3">
              <p:embed/>
            </p:oleObj>
          </a:graphicData>
        </a:graphic>
      </p:graphicFrame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4800600" y="5243513"/>
          <a:ext cx="1700213" cy="785812"/>
        </p:xfrm>
        <a:graphic>
          <a:graphicData uri="http://schemas.openxmlformats.org/presentationml/2006/ole">
            <p:oleObj spid="_x0000_s7172" name="Equation" r:id="rId6" imgW="914400" imgH="431800" progId="Equation.3">
              <p:embed/>
            </p:oleObj>
          </a:graphicData>
        </a:graphic>
      </p:graphicFrame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071563" y="5786438"/>
          <a:ext cx="2093912" cy="500062"/>
        </p:xfrm>
        <a:graphic>
          <a:graphicData uri="http://schemas.openxmlformats.org/presentationml/2006/ole">
            <p:oleObj spid="_x0000_s7173" name="Equation" r:id="rId7" imgW="1028254" imgH="253890" progId="Equation.3">
              <p:embed/>
            </p:oleObj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2474913" y="6215063"/>
          <a:ext cx="1025525" cy="571500"/>
        </p:xfrm>
        <a:graphic>
          <a:graphicData uri="http://schemas.openxmlformats.org/presentationml/2006/ole">
            <p:oleObj spid="_x0000_s7174" name="Equation" r:id="rId8" imgW="469696" imgH="266584" progId="Equation.3">
              <p:embed/>
            </p:oleObj>
          </a:graphicData>
        </a:graphic>
      </p:graphicFrame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32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4. Bootstrap methods - CBB</a:t>
            </a:r>
          </a:p>
        </p:txBody>
      </p:sp>
      <p:sp>
        <p:nvSpPr>
          <p:cNvPr id="81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25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Nonparametric bootstrap (sample size: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600" smtClean="0">
                <a:latin typeface="Times New Roman" pitchFamily="18" charset="0"/>
                <a:cs typeface="Times New Roman" pitchFamily="18" charset="0"/>
              </a:rPr>
              <a:t>Block bootstrap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200" smtClean="0">
                <a:latin typeface="Times New Roman" pitchFamily="18" charset="0"/>
                <a:cs typeface="Times New Roman" pitchFamily="18" charset="0"/>
              </a:rPr>
              <a:t>Circular block bootstrap (CBB)</a:t>
            </a:r>
          </a:p>
          <a:p>
            <a:pPr lvl="2" eaLnBrk="1" hangingPunct="1">
              <a:lnSpc>
                <a:spcPct val="80000"/>
              </a:lnSpc>
            </a:pPr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eaLnBrk="1" hangingPunct="1">
              <a:lnSpc>
                <a:spcPts val="32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For some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, let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 ...,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000" i="1" baseline="-250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 be a uniform sample from the set {1, 2, ...,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eaLnBrk="1" hangingPunct="1">
              <a:lnSpc>
                <a:spcPts val="32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For block size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, construct 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n’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n’</a:t>
            </a:r>
            <a:r>
              <a:rPr lang="hu-HU" sz="2800" smtClean="0"/>
              <a:t>≈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n) </a:t>
            </a: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pseudo-data:                        for  j=1,...,</a:t>
            </a:r>
            <a:r>
              <a:rPr lang="hu-HU" sz="3000" i="1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eaLnBrk="1" hangingPunct="1">
              <a:lnSpc>
                <a:spcPts val="32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  <a:cs typeface="Times New Roman" pitchFamily="18" charset="0"/>
              </a:rPr>
              <a:t>Functional of interest,  e.g. bootstrap sample mean:  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1744663" y="2928938"/>
          <a:ext cx="1797050" cy="609600"/>
        </p:xfrm>
        <a:graphic>
          <a:graphicData uri="http://schemas.openxmlformats.org/presentationml/2006/ole">
            <p:oleObj spid="_x0000_s8194" name="Equation" r:id="rId4" imgW="761760" imgH="25380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082925" y="4786313"/>
          <a:ext cx="1774825" cy="547687"/>
        </p:xfrm>
        <a:graphic>
          <a:graphicData uri="http://schemas.openxmlformats.org/presentationml/2006/ole">
            <p:oleObj spid="_x0000_s8195" name="Equation" r:id="rId5" imgW="838080" imgH="2538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82D96-5CFB-49C9-8AA0-41DF422D8ADE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2032000" y="5643563"/>
          <a:ext cx="3309938" cy="571500"/>
        </p:xfrm>
        <a:graphic>
          <a:graphicData uri="http://schemas.openxmlformats.org/presentationml/2006/ole">
            <p:oleObj spid="_x0000_s8196" name="Equation" r:id="rId6" imgW="1422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4. Bootstrap methods – Block-length selection</a:t>
            </a:r>
          </a:p>
        </p:txBody>
      </p:sp>
      <p:sp>
        <p:nvSpPr>
          <p:cNvPr id="81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D.N.Politis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-H. White (2004)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: automatic block-length selection</a:t>
            </a:r>
          </a:p>
          <a:p>
            <a:pPr eaLnBrk="1" hangingPunct="1"/>
            <a:endParaRPr lang="hu-H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Minimalize:</a:t>
            </a:r>
          </a:p>
          <a:p>
            <a:pPr eaLnBrk="1" hangingPunct="1"/>
            <a:endParaRPr lang="hu-H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			where                           and</a:t>
            </a:r>
          </a:p>
          <a:p>
            <a:pPr eaLnBrk="1" hangingPunct="1"/>
            <a:endParaRPr lang="hu-HU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                                     g(.): spectral density function</a:t>
            </a:r>
          </a:p>
          <a:p>
            <a:pPr eaLnBrk="1" hangingPunct="1"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                                     R(.):  autocovariance function</a:t>
            </a:r>
          </a:p>
          <a:p>
            <a:pPr eaLnBrk="1" hangingPunct="1">
              <a:spcBef>
                <a:spcPts val="3000"/>
              </a:spcBef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Optimal block size:</a:t>
            </a:r>
          </a:p>
          <a:p>
            <a:pPr eaLnBrk="1" hangingPunct="1"/>
            <a:endParaRPr lang="hu-H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Estimation of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hu-HU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2500313" y="2500313"/>
          <a:ext cx="4679950" cy="868362"/>
        </p:xfrm>
        <a:graphic>
          <a:graphicData uri="http://schemas.openxmlformats.org/presentationml/2006/ole">
            <p:oleObj spid="_x0000_s9218" name="Equation" r:id="rId4" imgW="2438280" imgH="44424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675313" y="3429000"/>
          <a:ext cx="1833562" cy="857250"/>
        </p:xfrm>
        <a:graphic>
          <a:graphicData uri="http://schemas.openxmlformats.org/presentationml/2006/ole">
            <p:oleObj spid="_x0000_s9219" name="Equation" r:id="rId5" imgW="939600" imgH="43164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429000" y="3487738"/>
          <a:ext cx="1428750" cy="727075"/>
        </p:xfrm>
        <a:graphic>
          <a:graphicData uri="http://schemas.openxmlformats.org/presentationml/2006/ole">
            <p:oleObj spid="_x0000_s9220" name="Equation" r:id="rId6" imgW="787320" imgH="393480" progId="Equation.3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429000" y="5214938"/>
          <a:ext cx="1974850" cy="942975"/>
        </p:xfrm>
        <a:graphic>
          <a:graphicData uri="http://schemas.openxmlformats.org/presentationml/2006/ole">
            <p:oleObj spid="_x0000_s9221" name="Equation" r:id="rId7" imgW="1028520" imgH="4824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EF052-1669-4480-AB98-A2B36175710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35781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Sample: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16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2591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observations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of weekly wind speed maxima for 5 German towns</a:t>
            </a:r>
          </a:p>
          <a:p>
            <a:pPr eaLnBrk="1" hangingPunct="1"/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Automatic block-length</a:t>
            </a:r>
            <a:br>
              <a:rPr lang="hu-HU" sz="280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selection results:</a:t>
            </a:r>
          </a:p>
          <a:p>
            <a:pPr eaLnBrk="1" hangingPunct="1"/>
            <a:endParaRPr lang="hu-H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5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                                                  meteorologically no sense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45200" y="4167188"/>
          <a:ext cx="220663" cy="422275"/>
        </p:xfrm>
        <a:graphic>
          <a:graphicData uri="http://schemas.openxmlformats.org/presentationml/2006/ole">
            <p:oleObj spid="_x0000_s10242" name="Equation" r:id="rId4" imgW="114120" imgH="215640" progId="Equation.3">
              <p:embed/>
            </p:oleObj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10"/>
          <p:cNvGraphicFramePr>
            <a:graphicFrameLocks noChangeAspect="1"/>
          </p:cNvGraphicFramePr>
          <p:nvPr/>
        </p:nvGraphicFramePr>
        <p:xfrm>
          <a:off x="785813" y="3940175"/>
          <a:ext cx="3876675" cy="2489200"/>
        </p:xfrm>
        <a:graphic>
          <a:graphicData uri="http://schemas.openxmlformats.org/presentationml/2006/ole">
            <p:oleObj spid="_x0000_s10243" name="Worksheet" r:id="rId5" imgW="1905135" imgH="1342957" progId="Excel.Sheet.12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FDE8E-199E-49F2-8DB2-DC8D358AE2FF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pic>
        <p:nvPicPr>
          <p:cNvPr id="10249" name="Picture 11" descr="506px-Germany_location_map_svg.bmp"/>
          <p:cNvPicPr>
            <a:picLocks noChangeAspect="1"/>
          </p:cNvPicPr>
          <p:nvPr/>
        </p:nvPicPr>
        <p:blipFill>
          <a:blip r:embed="rId6" cstate="print"/>
          <a:srcRect l="7469" r="7469" b="62991"/>
          <a:stretch>
            <a:fillRect/>
          </a:stretch>
        </p:blipFill>
        <p:spPr bwMode="auto">
          <a:xfrm>
            <a:off x="4759325" y="2314575"/>
            <a:ext cx="4098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4500563" y="4929188"/>
            <a:ext cx="714375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3438" y="5500688"/>
            <a:ext cx="428625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3438" y="5643563"/>
            <a:ext cx="428625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280FB-48C3-4BAC-B7D1-C462C199A22E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8625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dirty="0">
                <a:latin typeface="+mj-lt"/>
                <a:ea typeface="+mj-ea"/>
                <a:cs typeface="+mj-cs"/>
              </a:rPr>
              <a:t>5. Applications to wind speed maxima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950" y="1628775"/>
            <a:ext cx="6750050" cy="5114925"/>
          </a:xfrm>
        </p:spPr>
        <p:txBody>
          <a:bodyPr/>
          <a:lstStyle/>
          <a:p>
            <a:pPr indent="-163513" eaLnBrk="1" hangingPunct="1">
              <a:buFont typeface="Arial" charset="0"/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Method:</a:t>
            </a:r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Fitting AR(1) modell to the data: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                  ,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u-HU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Extreme value distr.</a:t>
            </a:r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Calculation of the theoretical               from AR(1) parameters: 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b*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optimal block size: where the simulated variance of the mean first crosses the theoretical value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71563" y="2716213"/>
          <a:ext cx="2286000" cy="449262"/>
        </p:xfrm>
        <a:graphic>
          <a:graphicData uri="http://schemas.openxmlformats.org/presentationml/2006/ole">
            <p:oleObj spid="_x0000_s11266" name="Equation" r:id="rId4" imgW="1180800" imgH="22860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87450" y="4083050"/>
          <a:ext cx="4849813" cy="917575"/>
        </p:xfrm>
        <a:graphic>
          <a:graphicData uri="http://schemas.openxmlformats.org/presentationml/2006/ole">
            <p:oleObj spid="_x0000_s11267" name="Equation" r:id="rId5" imgW="2527200" imgH="469800" progId="Equation.3">
              <p:embed/>
            </p:oleObj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1646238"/>
            <a:ext cx="2214563" cy="2211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3860800"/>
            <a:ext cx="2214563" cy="2211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357813" y="3165475"/>
          <a:ext cx="1196975" cy="514350"/>
        </p:xfrm>
        <a:graphic>
          <a:graphicData uri="http://schemas.openxmlformats.org/presentationml/2006/ole">
            <p:oleObj spid="_x0000_s11268" name="Equation" r:id="rId8" imgW="571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5186363"/>
          </a:xfrm>
        </p:spPr>
        <p:txBody>
          <a:bodyPr/>
          <a:lstStyle/>
          <a:p>
            <a:pPr marL="1314450" lvl="2" indent="-514350" algn="ctr" eaLnBrk="1" hangingPunct="1">
              <a:buFont typeface="Arial" charset="0"/>
              <a:buNone/>
            </a:pPr>
            <a:r>
              <a:rPr lang="hu-HU" sz="3600" smtClean="0"/>
              <a:t>Bootstrap simulation results</a:t>
            </a:r>
          </a:p>
          <a:p>
            <a:pPr marL="1314450" lvl="2" indent="-514350" eaLnBrk="1" hangingPunct="1">
              <a:buFont typeface="Arial" charset="0"/>
              <a:buNone/>
            </a:pPr>
            <a:endParaRPr lang="hu-HU" sz="2800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endParaRPr lang="hu-HU" i="1" smtClean="0"/>
          </a:p>
          <a:p>
            <a:pPr marL="1314450" lvl="2" indent="-514350" eaLnBrk="1" hangingPunct="1">
              <a:buFont typeface="Arial" charset="0"/>
              <a:buNone/>
            </a:pPr>
            <a:r>
              <a:rPr lang="hu-HU" sz="3200" i="1" smtClean="0">
                <a:solidFill>
                  <a:schemeClr val="accent2"/>
                </a:solidFill>
              </a:rPr>
              <a:t>      b* = 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6DF16-FC65-48A9-9BB7-BAC550C5785B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8625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dirty="0">
                <a:latin typeface="+mj-lt"/>
                <a:ea typeface="+mj-ea"/>
                <a:cs typeface="+mj-cs"/>
              </a:rPr>
              <a:t>5. Applications to wind speed maxima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97100"/>
            <a:ext cx="4000500" cy="3994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01863"/>
            <a:ext cx="3976687" cy="398938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/>
              <a:t>Bootstrap simulation results</a:t>
            </a:r>
          </a:p>
          <a:p>
            <a:endParaRPr lang="hu-HU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77838" y="2566988"/>
          <a:ext cx="8023225" cy="1862137"/>
        </p:xfrm>
        <a:graphic>
          <a:graphicData uri="http://schemas.openxmlformats.org/presentationml/2006/ole">
            <p:oleObj spid="_x0000_s12290" name="Worksheet" r:id="rId4" imgW="5514992" imgH="1342957" progId="Excel.Sheet.12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E278C-DA00-410B-894E-67B9E6868D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/>
              <a:t>Bremerhaven &amp; Fehmarn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D27B-889F-4275-9CD7-937FDF2DE7A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t="9599"/>
          <a:stretch>
            <a:fillRect/>
          </a:stretch>
        </p:blipFill>
        <p:spPr bwMode="auto">
          <a:xfrm>
            <a:off x="4572000" y="2266950"/>
            <a:ext cx="45402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grpSp>
        <p:nvGrpSpPr>
          <p:cNvPr id="19462" name="Group 151"/>
          <p:cNvGrpSpPr>
            <a:grpSpLocks noChangeAspect="1"/>
          </p:cNvGrpSpPr>
          <p:nvPr/>
        </p:nvGrpSpPr>
        <p:grpSpPr bwMode="auto">
          <a:xfrm>
            <a:off x="442913" y="2214563"/>
            <a:ext cx="3843337" cy="3857625"/>
            <a:chOff x="1421" y="1129"/>
            <a:chExt cx="2754" cy="2764"/>
          </a:xfrm>
        </p:grpSpPr>
        <p:sp>
          <p:nvSpPr>
            <p:cNvPr id="19463" name="Freeform 152"/>
            <p:cNvSpPr>
              <a:spLocks/>
            </p:cNvSpPr>
            <p:nvPr/>
          </p:nvSpPr>
          <p:spPr bwMode="auto">
            <a:xfrm>
              <a:off x="1798" y="1346"/>
              <a:ext cx="886" cy="672"/>
            </a:xfrm>
            <a:custGeom>
              <a:avLst/>
              <a:gdLst>
                <a:gd name="T0" fmla="*/ 22010547 w 183"/>
                <a:gd name="T1" fmla="*/ 927832216 h 139"/>
                <a:gd name="T2" fmla="*/ 42283721 w 183"/>
                <a:gd name="T3" fmla="*/ 900355995 h 139"/>
                <a:gd name="T4" fmla="*/ 64294278 w 183"/>
                <a:gd name="T5" fmla="*/ 871410077 h 139"/>
                <a:gd name="T6" fmla="*/ 84798673 w 183"/>
                <a:gd name="T7" fmla="*/ 843945613 h 139"/>
                <a:gd name="T8" fmla="*/ 106564713 w 183"/>
                <a:gd name="T9" fmla="*/ 816469392 h 139"/>
                <a:gd name="T10" fmla="*/ 127080090 w 183"/>
                <a:gd name="T11" fmla="*/ 787829790 h 139"/>
                <a:gd name="T12" fmla="*/ 141918716 w 183"/>
                <a:gd name="T13" fmla="*/ 760365945 h 139"/>
                <a:gd name="T14" fmla="*/ 162125397 w 183"/>
                <a:gd name="T15" fmla="*/ 738569253 h 139"/>
                <a:gd name="T16" fmla="*/ 184135876 w 183"/>
                <a:gd name="T17" fmla="*/ 718640159 h 139"/>
                <a:gd name="T18" fmla="*/ 204717872 w 183"/>
                <a:gd name="T19" fmla="*/ 696844085 h 139"/>
                <a:gd name="T20" fmla="*/ 226419539 w 183"/>
                <a:gd name="T21" fmla="*/ 676528848 h 139"/>
                <a:gd name="T22" fmla="*/ 246924690 w 183"/>
                <a:gd name="T23" fmla="*/ 655055179 h 139"/>
                <a:gd name="T24" fmla="*/ 268998651 w 183"/>
                <a:gd name="T25" fmla="*/ 641902627 h 139"/>
                <a:gd name="T26" fmla="*/ 290700473 w 183"/>
                <a:gd name="T27" fmla="*/ 620428340 h 139"/>
                <a:gd name="T28" fmla="*/ 311282624 w 183"/>
                <a:gd name="T29" fmla="*/ 600113721 h 139"/>
                <a:gd name="T30" fmla="*/ 333292522 w 183"/>
                <a:gd name="T31" fmla="*/ 578637268 h 139"/>
                <a:gd name="T32" fmla="*/ 353810687 w 183"/>
                <a:gd name="T33" fmla="*/ 558322340 h 139"/>
                <a:gd name="T34" fmla="*/ 375576650 w 183"/>
                <a:gd name="T35" fmla="*/ 536541737 h 139"/>
                <a:gd name="T36" fmla="*/ 396081181 w 183"/>
                <a:gd name="T37" fmla="*/ 523759703 h 139"/>
                <a:gd name="T38" fmla="*/ 418155452 w 183"/>
                <a:gd name="T39" fmla="*/ 509434023 h 139"/>
                <a:gd name="T40" fmla="*/ 431124241 w 183"/>
                <a:gd name="T41" fmla="*/ 487650944 h 139"/>
                <a:gd name="T42" fmla="*/ 453136851 w 183"/>
                <a:gd name="T43" fmla="*/ 474807957 h 139"/>
                <a:gd name="T44" fmla="*/ 473652227 w 183"/>
                <a:gd name="T45" fmla="*/ 460174414 h 139"/>
                <a:gd name="T46" fmla="*/ 495418500 w 183"/>
                <a:gd name="T47" fmla="*/ 445862348 h 139"/>
                <a:gd name="T48" fmla="*/ 515936045 w 183"/>
                <a:gd name="T49" fmla="*/ 432709950 h 139"/>
                <a:gd name="T50" fmla="*/ 538010316 w 183"/>
                <a:gd name="T51" fmla="*/ 411235973 h 139"/>
                <a:gd name="T52" fmla="*/ 558206539 w 183"/>
                <a:gd name="T53" fmla="*/ 398083575 h 139"/>
                <a:gd name="T54" fmla="*/ 580217289 w 183"/>
                <a:gd name="T55" fmla="*/ 383758514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34818216 h 139"/>
                <a:gd name="T62" fmla="*/ 665092769 w 183"/>
                <a:gd name="T63" fmla="*/ 320186607 h 139"/>
                <a:gd name="T64" fmla="*/ 687103209 w 183"/>
                <a:gd name="T65" fmla="*/ 300241888 h 139"/>
                <a:gd name="T66" fmla="*/ 700135829 w 183"/>
                <a:gd name="T67" fmla="*/ 292773041 h 139"/>
                <a:gd name="T68" fmla="*/ 722148748 w 183"/>
                <a:gd name="T69" fmla="*/ 278458655 h 139"/>
                <a:gd name="T70" fmla="*/ 742342182 w 183"/>
                <a:gd name="T71" fmla="*/ 265615048 h 139"/>
                <a:gd name="T72" fmla="*/ 764416454 w 183"/>
                <a:gd name="T73" fmla="*/ 258146356 h 139"/>
                <a:gd name="T74" fmla="*/ 784934619 w 183"/>
                <a:gd name="T75" fmla="*/ 243818820 h 139"/>
                <a:gd name="T76" fmla="*/ 806945059 w 183"/>
                <a:gd name="T77" fmla="*/ 230989137 h 139"/>
                <a:gd name="T78" fmla="*/ 827218437 w 183"/>
                <a:gd name="T79" fmla="*/ 223517506 h 139"/>
                <a:gd name="T80" fmla="*/ 849228877 w 183"/>
                <a:gd name="T81" fmla="*/ 209192290 h 139"/>
                <a:gd name="T82" fmla="*/ 871302528 w 183"/>
                <a:gd name="T83" fmla="*/ 202030069 h 139"/>
                <a:gd name="T84" fmla="*/ 891499061 w 183"/>
                <a:gd name="T85" fmla="*/ 188890821 h 139"/>
                <a:gd name="T86" fmla="*/ 913508882 w 183"/>
                <a:gd name="T87" fmla="*/ 181728600 h 139"/>
                <a:gd name="T88" fmla="*/ 934090878 w 183"/>
                <a:gd name="T89" fmla="*/ 174566224 h 139"/>
                <a:gd name="T90" fmla="*/ 955793939 w 183"/>
                <a:gd name="T91" fmla="*/ 160238958 h 139"/>
                <a:gd name="T92" fmla="*/ 976375315 w 183"/>
                <a:gd name="T93" fmla="*/ 147102495 h 139"/>
                <a:gd name="T94" fmla="*/ 991147477 w 183"/>
                <a:gd name="T95" fmla="*/ 139936870 h 139"/>
                <a:gd name="T96" fmla="*/ 1011353925 w 183"/>
                <a:gd name="T97" fmla="*/ 125612196 h 139"/>
                <a:gd name="T98" fmla="*/ 1033430675 w 183"/>
                <a:gd name="T99" fmla="*/ 118143427 h 139"/>
                <a:gd name="T100" fmla="*/ 1053945742 w 183"/>
                <a:gd name="T101" fmla="*/ 105374079 h 139"/>
                <a:gd name="T102" fmla="*/ 1075634550 w 183"/>
                <a:gd name="T103" fmla="*/ 98211780 h 139"/>
                <a:gd name="T104" fmla="*/ 1096216545 w 183"/>
                <a:gd name="T105" fmla="*/ 83580249 h 139"/>
                <a:gd name="T106" fmla="*/ 1118226366 w 183"/>
                <a:gd name="T107" fmla="*/ 76417853 h 139"/>
                <a:gd name="T108" fmla="*/ 1138745151 w 183"/>
                <a:gd name="T109" fmla="*/ 63585115 h 139"/>
                <a:gd name="T110" fmla="*/ 1160511423 w 183"/>
                <a:gd name="T111" fmla="*/ 56422855 h 139"/>
                <a:gd name="T112" fmla="*/ 1182520624 w 183"/>
                <a:gd name="T113" fmla="*/ 48954047 h 139"/>
                <a:gd name="T114" fmla="*/ 1203039409 w 183"/>
                <a:gd name="T115" fmla="*/ 34626733 h 139"/>
                <a:gd name="T116" fmla="*/ 1224791428 w 183"/>
                <a:gd name="T117" fmla="*/ 27463796 h 139"/>
                <a:gd name="T118" fmla="*/ 1245309593 w 183"/>
                <a:gd name="T119" fmla="*/ 21796141 h 139"/>
                <a:gd name="T120" fmla="*/ 1267383245 w 183"/>
                <a:gd name="T121" fmla="*/ 14325192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1"/>
                  </a:lnTo>
                  <a:lnTo>
                    <a:pt x="12" y="121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2" y="108"/>
                  </a:lnTo>
                  <a:lnTo>
                    <a:pt x="22" y="107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2" y="97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4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4" y="33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8" y="27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4" name="Line 153"/>
            <p:cNvSpPr>
              <a:spLocks noChangeShapeType="1"/>
            </p:cNvSpPr>
            <p:nvPr/>
          </p:nvSpPr>
          <p:spPr bwMode="auto">
            <a:xfrm>
              <a:off x="1798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5" name="Line 154"/>
            <p:cNvSpPr>
              <a:spLocks noChangeShapeType="1"/>
            </p:cNvSpPr>
            <p:nvPr/>
          </p:nvSpPr>
          <p:spPr bwMode="auto">
            <a:xfrm>
              <a:off x="1798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6" name="Line 155"/>
            <p:cNvSpPr>
              <a:spLocks noChangeShapeType="1"/>
            </p:cNvSpPr>
            <p:nvPr/>
          </p:nvSpPr>
          <p:spPr bwMode="auto">
            <a:xfrm>
              <a:off x="197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7" name="Line 156"/>
            <p:cNvSpPr>
              <a:spLocks noChangeShapeType="1"/>
            </p:cNvSpPr>
            <p:nvPr/>
          </p:nvSpPr>
          <p:spPr bwMode="auto">
            <a:xfrm>
              <a:off x="2152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8" name="Line 157"/>
            <p:cNvSpPr>
              <a:spLocks noChangeShapeType="1"/>
            </p:cNvSpPr>
            <p:nvPr/>
          </p:nvSpPr>
          <p:spPr bwMode="auto">
            <a:xfrm>
              <a:off x="23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69" name="Line 158"/>
            <p:cNvSpPr>
              <a:spLocks noChangeShapeType="1"/>
            </p:cNvSpPr>
            <p:nvPr/>
          </p:nvSpPr>
          <p:spPr bwMode="auto">
            <a:xfrm>
              <a:off x="2505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0" name="Line 159"/>
            <p:cNvSpPr>
              <a:spLocks noChangeShapeType="1"/>
            </p:cNvSpPr>
            <p:nvPr/>
          </p:nvSpPr>
          <p:spPr bwMode="auto">
            <a:xfrm>
              <a:off x="26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1" name="Rectangle 160"/>
            <p:cNvSpPr>
              <a:spLocks noChangeArrowheads="1"/>
            </p:cNvSpPr>
            <p:nvPr/>
          </p:nvSpPr>
          <p:spPr bwMode="auto">
            <a:xfrm>
              <a:off x="1740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472" name="Rectangle 161"/>
            <p:cNvSpPr>
              <a:spLocks noChangeArrowheads="1"/>
            </p:cNvSpPr>
            <p:nvPr/>
          </p:nvSpPr>
          <p:spPr bwMode="auto">
            <a:xfrm>
              <a:off x="191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19473" name="Rectangle 162"/>
            <p:cNvSpPr>
              <a:spLocks noChangeArrowheads="1"/>
            </p:cNvSpPr>
            <p:nvPr/>
          </p:nvSpPr>
          <p:spPr bwMode="auto">
            <a:xfrm>
              <a:off x="2094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474" name="Rectangle 163"/>
            <p:cNvSpPr>
              <a:spLocks noChangeArrowheads="1"/>
            </p:cNvSpPr>
            <p:nvPr/>
          </p:nvSpPr>
          <p:spPr bwMode="auto">
            <a:xfrm>
              <a:off x="22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19475" name="Rectangle 164"/>
            <p:cNvSpPr>
              <a:spLocks noChangeArrowheads="1"/>
            </p:cNvSpPr>
            <p:nvPr/>
          </p:nvSpPr>
          <p:spPr bwMode="auto">
            <a:xfrm>
              <a:off x="2447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476" name="Rectangle 165"/>
            <p:cNvSpPr>
              <a:spLocks noChangeArrowheads="1"/>
            </p:cNvSpPr>
            <p:nvPr/>
          </p:nvSpPr>
          <p:spPr bwMode="auto">
            <a:xfrm>
              <a:off x="26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19477" name="Line 166"/>
            <p:cNvSpPr>
              <a:spLocks noChangeShapeType="1"/>
            </p:cNvSpPr>
            <p:nvPr/>
          </p:nvSpPr>
          <p:spPr bwMode="auto">
            <a:xfrm flipV="1">
              <a:off x="1765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8" name="Line 167"/>
            <p:cNvSpPr>
              <a:spLocks noChangeShapeType="1"/>
            </p:cNvSpPr>
            <p:nvPr/>
          </p:nvSpPr>
          <p:spPr bwMode="auto">
            <a:xfrm flipH="1">
              <a:off x="1726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9" name="Line 168"/>
            <p:cNvSpPr>
              <a:spLocks noChangeShapeType="1"/>
            </p:cNvSpPr>
            <p:nvPr/>
          </p:nvSpPr>
          <p:spPr bwMode="auto">
            <a:xfrm flipH="1">
              <a:off x="1726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0" name="Line 169"/>
            <p:cNvSpPr>
              <a:spLocks noChangeShapeType="1"/>
            </p:cNvSpPr>
            <p:nvPr/>
          </p:nvSpPr>
          <p:spPr bwMode="auto">
            <a:xfrm flipH="1">
              <a:off x="1726" y="175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1" name="Line 170"/>
            <p:cNvSpPr>
              <a:spLocks noChangeShapeType="1"/>
            </p:cNvSpPr>
            <p:nvPr/>
          </p:nvSpPr>
          <p:spPr bwMode="auto">
            <a:xfrm flipH="1">
              <a:off x="1726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2" name="Line 171"/>
            <p:cNvSpPr>
              <a:spLocks noChangeShapeType="1"/>
            </p:cNvSpPr>
            <p:nvPr/>
          </p:nvSpPr>
          <p:spPr bwMode="auto">
            <a:xfrm flipH="1">
              <a:off x="1726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3" name="Line 172"/>
            <p:cNvSpPr>
              <a:spLocks noChangeShapeType="1"/>
            </p:cNvSpPr>
            <p:nvPr/>
          </p:nvSpPr>
          <p:spPr bwMode="auto">
            <a:xfrm flipH="1">
              <a:off x="1726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4" name="Rectangle 173"/>
            <p:cNvSpPr>
              <a:spLocks noChangeArrowheads="1"/>
            </p:cNvSpPr>
            <p:nvPr/>
          </p:nvSpPr>
          <p:spPr bwMode="auto">
            <a:xfrm rot="-5400000">
              <a:off x="1610" y="197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485" name="Rectangle 174"/>
            <p:cNvSpPr>
              <a:spLocks noChangeArrowheads="1"/>
            </p:cNvSpPr>
            <p:nvPr/>
          </p:nvSpPr>
          <p:spPr bwMode="auto">
            <a:xfrm rot="-5400000">
              <a:off x="1610" y="170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486" name="Rectangle 175"/>
            <p:cNvSpPr>
              <a:spLocks noChangeArrowheads="1"/>
            </p:cNvSpPr>
            <p:nvPr/>
          </p:nvSpPr>
          <p:spPr bwMode="auto">
            <a:xfrm rot="-5400000">
              <a:off x="1610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487" name="Rectangle 176"/>
            <p:cNvSpPr>
              <a:spLocks noChangeArrowheads="1"/>
            </p:cNvSpPr>
            <p:nvPr/>
          </p:nvSpPr>
          <p:spPr bwMode="auto">
            <a:xfrm>
              <a:off x="1765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8" name="Rectangle 177"/>
            <p:cNvSpPr>
              <a:spLocks noChangeArrowheads="1"/>
            </p:cNvSpPr>
            <p:nvPr/>
          </p:nvSpPr>
          <p:spPr bwMode="auto">
            <a:xfrm>
              <a:off x="2067" y="1129"/>
              <a:ext cx="3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Gumbel</a:t>
              </a:r>
              <a:endParaRPr lang="sv-SE"/>
            </a:p>
          </p:txBody>
        </p:sp>
        <p:sp>
          <p:nvSpPr>
            <p:cNvPr id="19489" name="Rectangle 178"/>
            <p:cNvSpPr>
              <a:spLocks noChangeArrowheads="1"/>
            </p:cNvSpPr>
            <p:nvPr/>
          </p:nvSpPr>
          <p:spPr bwMode="auto">
            <a:xfrm>
              <a:off x="2215" y="228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90" name="Freeform 183"/>
            <p:cNvSpPr>
              <a:spLocks/>
            </p:cNvSpPr>
            <p:nvPr/>
          </p:nvSpPr>
          <p:spPr bwMode="auto">
            <a:xfrm>
              <a:off x="1798" y="1346"/>
              <a:ext cx="886" cy="672"/>
            </a:xfrm>
            <a:custGeom>
              <a:avLst/>
              <a:gdLst>
                <a:gd name="T0" fmla="*/ 22010547 w 183"/>
                <a:gd name="T1" fmla="*/ 927832216 h 139"/>
                <a:gd name="T2" fmla="*/ 42283721 w 183"/>
                <a:gd name="T3" fmla="*/ 893206151 h 139"/>
                <a:gd name="T4" fmla="*/ 64294278 w 183"/>
                <a:gd name="T5" fmla="*/ 858577609 h 139"/>
                <a:gd name="T6" fmla="*/ 84798673 w 183"/>
                <a:gd name="T7" fmla="*/ 829621171 h 139"/>
                <a:gd name="T8" fmla="*/ 106564713 w 183"/>
                <a:gd name="T9" fmla="*/ 802154851 h 139"/>
                <a:gd name="T10" fmla="*/ 127080090 w 183"/>
                <a:gd name="T11" fmla="*/ 780360634 h 139"/>
                <a:gd name="T12" fmla="*/ 141918716 w 183"/>
                <a:gd name="T13" fmla="*/ 753203724 h 139"/>
                <a:gd name="T14" fmla="*/ 162125397 w 183"/>
                <a:gd name="T15" fmla="*/ 732951606 h 139"/>
                <a:gd name="T16" fmla="*/ 184135876 w 183"/>
                <a:gd name="T17" fmla="*/ 711171622 h 139"/>
                <a:gd name="T18" fmla="*/ 204717872 w 183"/>
                <a:gd name="T19" fmla="*/ 691162700 h 139"/>
                <a:gd name="T20" fmla="*/ 226419539 w 183"/>
                <a:gd name="T21" fmla="*/ 669379622 h 139"/>
                <a:gd name="T22" fmla="*/ 246924690 w 183"/>
                <a:gd name="T23" fmla="*/ 649371319 h 139"/>
                <a:gd name="T24" fmla="*/ 268998651 w 183"/>
                <a:gd name="T25" fmla="*/ 627590252 h 139"/>
                <a:gd name="T26" fmla="*/ 290700473 w 183"/>
                <a:gd name="T27" fmla="*/ 607275942 h 139"/>
                <a:gd name="T28" fmla="*/ 311282624 w 183"/>
                <a:gd name="T29" fmla="*/ 592961710 h 139"/>
                <a:gd name="T30" fmla="*/ 333292522 w 183"/>
                <a:gd name="T31" fmla="*/ 571168112 h 139"/>
                <a:gd name="T32" fmla="*/ 353810687 w 183"/>
                <a:gd name="T33" fmla="*/ 551172804 h 139"/>
                <a:gd name="T34" fmla="*/ 375576650 w 183"/>
                <a:gd name="T35" fmla="*/ 536541737 h 139"/>
                <a:gd name="T36" fmla="*/ 396081181 w 183"/>
                <a:gd name="T37" fmla="*/ 516597172 h 139"/>
                <a:gd name="T38" fmla="*/ 418155452 w 183"/>
                <a:gd name="T39" fmla="*/ 501965486 h 139"/>
                <a:gd name="T40" fmla="*/ 431124241 w 183"/>
                <a:gd name="T41" fmla="*/ 487650944 h 139"/>
                <a:gd name="T42" fmla="*/ 453136851 w 183"/>
                <a:gd name="T43" fmla="*/ 467339110 h 139"/>
                <a:gd name="T44" fmla="*/ 473652227 w 183"/>
                <a:gd name="T45" fmla="*/ 453024878 h 139"/>
                <a:gd name="T46" fmla="*/ 495418500 w 183"/>
                <a:gd name="T47" fmla="*/ 440181581 h 139"/>
                <a:gd name="T48" fmla="*/ 515936045 w 183"/>
                <a:gd name="T49" fmla="*/ 425547420 h 139"/>
                <a:gd name="T50" fmla="*/ 538010316 w 183"/>
                <a:gd name="T51" fmla="*/ 411235973 h 139"/>
                <a:gd name="T52" fmla="*/ 558206539 w 183"/>
                <a:gd name="T53" fmla="*/ 398083575 h 139"/>
                <a:gd name="T54" fmla="*/ 580217289 w 183"/>
                <a:gd name="T55" fmla="*/ 383758514 h 139"/>
                <a:gd name="T56" fmla="*/ 602291251 w 183"/>
                <a:gd name="T57" fmla="*/ 369444282 h 139"/>
                <a:gd name="T58" fmla="*/ 622500487 w 183"/>
                <a:gd name="T59" fmla="*/ 356294978 h 139"/>
                <a:gd name="T60" fmla="*/ 644574759 w 183"/>
                <a:gd name="T61" fmla="*/ 341967442 h 139"/>
                <a:gd name="T62" fmla="*/ 665092769 w 183"/>
                <a:gd name="T63" fmla="*/ 327349679 h 139"/>
                <a:gd name="T64" fmla="*/ 687103209 w 183"/>
                <a:gd name="T65" fmla="*/ 314566639 h 139"/>
                <a:gd name="T66" fmla="*/ 700135829 w 183"/>
                <a:gd name="T67" fmla="*/ 300241888 h 139"/>
                <a:gd name="T68" fmla="*/ 722148748 w 183"/>
                <a:gd name="T69" fmla="*/ 285610665 h 139"/>
                <a:gd name="T70" fmla="*/ 742342182 w 183"/>
                <a:gd name="T71" fmla="*/ 272778043 h 139"/>
                <a:gd name="T72" fmla="*/ 764416454 w 183"/>
                <a:gd name="T73" fmla="*/ 265615048 h 139"/>
                <a:gd name="T74" fmla="*/ 784934619 w 183"/>
                <a:gd name="T75" fmla="*/ 250981196 h 139"/>
                <a:gd name="T76" fmla="*/ 806945059 w 183"/>
                <a:gd name="T77" fmla="*/ 236669749 h 139"/>
                <a:gd name="T78" fmla="*/ 827218437 w 183"/>
                <a:gd name="T79" fmla="*/ 230989137 h 139"/>
                <a:gd name="T80" fmla="*/ 849228877 w 183"/>
                <a:gd name="T81" fmla="*/ 216355285 h 139"/>
                <a:gd name="T82" fmla="*/ 871302528 w 183"/>
                <a:gd name="T83" fmla="*/ 202030069 h 139"/>
                <a:gd name="T84" fmla="*/ 891499061 w 183"/>
                <a:gd name="T85" fmla="*/ 194878213 h 139"/>
                <a:gd name="T86" fmla="*/ 913508882 w 183"/>
                <a:gd name="T87" fmla="*/ 181728600 h 139"/>
                <a:gd name="T88" fmla="*/ 934090878 w 183"/>
                <a:gd name="T89" fmla="*/ 167404003 h 139"/>
                <a:gd name="T90" fmla="*/ 955793939 w 183"/>
                <a:gd name="T91" fmla="*/ 160238958 h 139"/>
                <a:gd name="T92" fmla="*/ 976375315 w 183"/>
                <a:gd name="T93" fmla="*/ 147102495 h 139"/>
                <a:gd name="T94" fmla="*/ 991147477 w 183"/>
                <a:gd name="T95" fmla="*/ 139936870 h 139"/>
                <a:gd name="T96" fmla="*/ 1011353925 w 183"/>
                <a:gd name="T97" fmla="*/ 125612196 h 139"/>
                <a:gd name="T98" fmla="*/ 1033430675 w 183"/>
                <a:gd name="T99" fmla="*/ 118143427 h 139"/>
                <a:gd name="T100" fmla="*/ 1053945742 w 183"/>
                <a:gd name="T101" fmla="*/ 110981128 h 139"/>
                <a:gd name="T102" fmla="*/ 1075634550 w 183"/>
                <a:gd name="T103" fmla="*/ 98211780 h 139"/>
                <a:gd name="T104" fmla="*/ 1096216545 w 183"/>
                <a:gd name="T105" fmla="*/ 91049482 h 139"/>
                <a:gd name="T106" fmla="*/ 1118226366 w 183"/>
                <a:gd name="T107" fmla="*/ 76417853 h 139"/>
                <a:gd name="T108" fmla="*/ 1138745151 w 183"/>
                <a:gd name="T109" fmla="*/ 69255593 h 139"/>
                <a:gd name="T110" fmla="*/ 1160511423 w 183"/>
                <a:gd name="T111" fmla="*/ 63585115 h 139"/>
                <a:gd name="T112" fmla="*/ 1182520624 w 183"/>
                <a:gd name="T113" fmla="*/ 48954047 h 139"/>
                <a:gd name="T114" fmla="*/ 1203039409 w 183"/>
                <a:gd name="T115" fmla="*/ 41788964 h 139"/>
                <a:gd name="T116" fmla="*/ 1224791428 w 183"/>
                <a:gd name="T117" fmla="*/ 34626733 h 139"/>
                <a:gd name="T118" fmla="*/ 1245309593 w 183"/>
                <a:gd name="T119" fmla="*/ 21796141 h 139"/>
                <a:gd name="T120" fmla="*/ 1267383245 w 183"/>
                <a:gd name="T121" fmla="*/ 14325192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9" y="122"/>
                  </a:lnTo>
                  <a:lnTo>
                    <a:pt x="10" y="122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3" y="118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20" y="109"/>
                  </a:lnTo>
                  <a:lnTo>
                    <a:pt x="20" y="108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6" y="102"/>
                  </a:lnTo>
                  <a:lnTo>
                    <a:pt x="27" y="101"/>
                  </a:lnTo>
                  <a:lnTo>
                    <a:pt x="28" y="100"/>
                  </a:lnTo>
                  <a:lnTo>
                    <a:pt x="28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5"/>
                  </a:lnTo>
                  <a:lnTo>
                    <a:pt x="33" y="95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8" y="90"/>
                  </a:lnTo>
                  <a:lnTo>
                    <a:pt x="39" y="89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3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5" y="84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8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2" y="69"/>
                  </a:lnTo>
                  <a:lnTo>
                    <a:pt x="63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5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2" y="36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4" y="35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1" y="31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8" y="27"/>
                  </a:lnTo>
                  <a:lnTo>
                    <a:pt x="128" y="26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8" y="12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60" y="11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10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4" y="9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6" y="8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8" y="3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1" name="Line 184"/>
            <p:cNvSpPr>
              <a:spLocks noChangeShapeType="1"/>
            </p:cNvSpPr>
            <p:nvPr/>
          </p:nvSpPr>
          <p:spPr bwMode="auto">
            <a:xfrm>
              <a:off x="2316" y="193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2" name="Line 185"/>
            <p:cNvSpPr>
              <a:spLocks noChangeShapeType="1"/>
            </p:cNvSpPr>
            <p:nvPr/>
          </p:nvSpPr>
          <p:spPr bwMode="auto">
            <a:xfrm>
              <a:off x="2316" y="198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3" name="Rectangle 186"/>
            <p:cNvSpPr>
              <a:spLocks noChangeArrowheads="1"/>
            </p:cNvSpPr>
            <p:nvPr/>
          </p:nvSpPr>
          <p:spPr bwMode="auto">
            <a:xfrm>
              <a:off x="2437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19494" name="Rectangle 187"/>
            <p:cNvSpPr>
              <a:spLocks noChangeArrowheads="1"/>
            </p:cNvSpPr>
            <p:nvPr/>
          </p:nvSpPr>
          <p:spPr bwMode="auto">
            <a:xfrm>
              <a:off x="2437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19495" name="Freeform 188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42144901 h 139"/>
                <a:gd name="T2" fmla="*/ 42283721 w 183"/>
                <a:gd name="T3" fmla="*/ 913198364 h 139"/>
                <a:gd name="T4" fmla="*/ 64294278 w 183"/>
                <a:gd name="T5" fmla="*/ 885734519 h 139"/>
                <a:gd name="T6" fmla="*/ 84798673 w 183"/>
                <a:gd name="T7" fmla="*/ 864247237 h 139"/>
                <a:gd name="T8" fmla="*/ 106564713 w 183"/>
                <a:gd name="T9" fmla="*/ 836783392 h 139"/>
                <a:gd name="T10" fmla="*/ 127080090 w 183"/>
                <a:gd name="T11" fmla="*/ 816469392 h 139"/>
                <a:gd name="T12" fmla="*/ 141918716 w 183"/>
                <a:gd name="T13" fmla="*/ 794992011 h 139"/>
                <a:gd name="T14" fmla="*/ 162125397 w 183"/>
                <a:gd name="T15" fmla="*/ 767528166 h 139"/>
                <a:gd name="T16" fmla="*/ 184135876 w 183"/>
                <a:gd name="T17" fmla="*/ 745734568 h 139"/>
                <a:gd name="T18" fmla="*/ 204717872 w 183"/>
                <a:gd name="T19" fmla="*/ 725789385 h 139"/>
                <a:gd name="T20" fmla="*/ 226419539 w 183"/>
                <a:gd name="T21" fmla="*/ 704006925 h 139"/>
                <a:gd name="T22" fmla="*/ 246924690 w 183"/>
                <a:gd name="T23" fmla="*/ 684000479 h 139"/>
                <a:gd name="T24" fmla="*/ 268998651 w 183"/>
                <a:gd name="T25" fmla="*/ 662217400 h 139"/>
                <a:gd name="T26" fmla="*/ 290700473 w 183"/>
                <a:gd name="T27" fmla="*/ 641902627 h 139"/>
                <a:gd name="T28" fmla="*/ 311282624 w 183"/>
                <a:gd name="T29" fmla="*/ 620428340 h 139"/>
                <a:gd name="T30" fmla="*/ 333292522 w 183"/>
                <a:gd name="T31" fmla="*/ 600113721 h 139"/>
                <a:gd name="T32" fmla="*/ 353810687 w 183"/>
                <a:gd name="T33" fmla="*/ 578637268 h 139"/>
                <a:gd name="T34" fmla="*/ 375576650 w 183"/>
                <a:gd name="T35" fmla="*/ 558322340 h 139"/>
                <a:gd name="T36" fmla="*/ 396081181 w 183"/>
                <a:gd name="T37" fmla="*/ 536541737 h 139"/>
                <a:gd name="T38" fmla="*/ 418155452 w 183"/>
                <a:gd name="T39" fmla="*/ 516597172 h 139"/>
                <a:gd name="T40" fmla="*/ 431124241 w 183"/>
                <a:gd name="T41" fmla="*/ 494813784 h 139"/>
                <a:gd name="T42" fmla="*/ 453136851 w 183"/>
                <a:gd name="T43" fmla="*/ 474807957 h 139"/>
                <a:gd name="T44" fmla="*/ 473652227 w 183"/>
                <a:gd name="T45" fmla="*/ 460174414 h 139"/>
                <a:gd name="T46" fmla="*/ 495418500 w 183"/>
                <a:gd name="T47" fmla="*/ 445862348 h 139"/>
                <a:gd name="T48" fmla="*/ 515936045 w 183"/>
                <a:gd name="T49" fmla="*/ 432709950 h 139"/>
                <a:gd name="T50" fmla="*/ 538010316 w 183"/>
                <a:gd name="T51" fmla="*/ 418385199 h 139"/>
                <a:gd name="T52" fmla="*/ 558206539 w 183"/>
                <a:gd name="T53" fmla="*/ 398083575 h 139"/>
                <a:gd name="T54" fmla="*/ 580217289 w 183"/>
                <a:gd name="T55" fmla="*/ 376596602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34818216 h 139"/>
                <a:gd name="T62" fmla="*/ 665092769 w 183"/>
                <a:gd name="T63" fmla="*/ 320186607 h 139"/>
                <a:gd name="T64" fmla="*/ 687103209 w 183"/>
                <a:gd name="T65" fmla="*/ 307404109 h 139"/>
                <a:gd name="T66" fmla="*/ 700135829 w 183"/>
                <a:gd name="T67" fmla="*/ 285610665 h 139"/>
                <a:gd name="T68" fmla="*/ 722148748 w 183"/>
                <a:gd name="T69" fmla="*/ 272778043 h 139"/>
                <a:gd name="T70" fmla="*/ 742342182 w 183"/>
                <a:gd name="T71" fmla="*/ 258146356 h 139"/>
                <a:gd name="T72" fmla="*/ 764416454 w 183"/>
                <a:gd name="T73" fmla="*/ 243818820 h 139"/>
                <a:gd name="T74" fmla="*/ 784934619 w 183"/>
                <a:gd name="T75" fmla="*/ 236669749 h 139"/>
                <a:gd name="T76" fmla="*/ 806945059 w 183"/>
                <a:gd name="T77" fmla="*/ 223517506 h 139"/>
                <a:gd name="T78" fmla="*/ 827218437 w 183"/>
                <a:gd name="T79" fmla="*/ 209192290 h 139"/>
                <a:gd name="T80" fmla="*/ 849228877 w 183"/>
                <a:gd name="T81" fmla="*/ 194878213 h 139"/>
                <a:gd name="T82" fmla="*/ 871302528 w 183"/>
                <a:gd name="T83" fmla="*/ 181728600 h 139"/>
                <a:gd name="T84" fmla="*/ 891499061 w 183"/>
                <a:gd name="T85" fmla="*/ 167404003 h 139"/>
                <a:gd name="T86" fmla="*/ 913508882 w 183"/>
                <a:gd name="T87" fmla="*/ 160238958 h 139"/>
                <a:gd name="T88" fmla="*/ 934090878 w 183"/>
                <a:gd name="T89" fmla="*/ 147102495 h 139"/>
                <a:gd name="T90" fmla="*/ 955793939 w 183"/>
                <a:gd name="T91" fmla="*/ 139936870 h 139"/>
                <a:gd name="T92" fmla="*/ 976375315 w 183"/>
                <a:gd name="T93" fmla="*/ 125612196 h 139"/>
                <a:gd name="T94" fmla="*/ 991147477 w 183"/>
                <a:gd name="T95" fmla="*/ 110981128 h 139"/>
                <a:gd name="T96" fmla="*/ 1011353925 w 183"/>
                <a:gd name="T97" fmla="*/ 105374079 h 139"/>
                <a:gd name="T98" fmla="*/ 1033430675 w 183"/>
                <a:gd name="T99" fmla="*/ 91049482 h 139"/>
                <a:gd name="T100" fmla="*/ 1053945742 w 183"/>
                <a:gd name="T101" fmla="*/ 83580249 h 139"/>
                <a:gd name="T102" fmla="*/ 1075634550 w 183"/>
                <a:gd name="T103" fmla="*/ 76417853 h 139"/>
                <a:gd name="T104" fmla="*/ 1096216545 w 183"/>
                <a:gd name="T105" fmla="*/ 63585115 h 139"/>
                <a:gd name="T106" fmla="*/ 1118226366 w 183"/>
                <a:gd name="T107" fmla="*/ 56422855 h 139"/>
                <a:gd name="T108" fmla="*/ 1138745151 w 183"/>
                <a:gd name="T109" fmla="*/ 48954047 h 139"/>
                <a:gd name="T110" fmla="*/ 1160511423 w 183"/>
                <a:gd name="T111" fmla="*/ 34626733 h 139"/>
                <a:gd name="T112" fmla="*/ 1182520624 w 183"/>
                <a:gd name="T113" fmla="*/ 27463796 h 139"/>
                <a:gd name="T114" fmla="*/ 1203039409 w 183"/>
                <a:gd name="T115" fmla="*/ 27463796 h 139"/>
                <a:gd name="T116" fmla="*/ 1224791428 w 183"/>
                <a:gd name="T117" fmla="*/ 21796141 h 139"/>
                <a:gd name="T118" fmla="*/ 1245309593 w 183"/>
                <a:gd name="T119" fmla="*/ 14325192 h 139"/>
                <a:gd name="T120" fmla="*/ 1267383245 w 183"/>
                <a:gd name="T121" fmla="*/ 7162378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8" y="129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7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11" y="125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3" y="123"/>
                  </a:lnTo>
                  <a:lnTo>
                    <a:pt x="13" y="122"/>
                  </a:lnTo>
                  <a:lnTo>
                    <a:pt x="13" y="121"/>
                  </a:lnTo>
                  <a:lnTo>
                    <a:pt x="14" y="121"/>
                  </a:lnTo>
                  <a:lnTo>
                    <a:pt x="14" y="120"/>
                  </a:lnTo>
                  <a:lnTo>
                    <a:pt x="15" y="120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4" y="100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6" y="98"/>
                  </a:lnTo>
                  <a:lnTo>
                    <a:pt x="36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4" y="89"/>
                  </a:lnTo>
                  <a:lnTo>
                    <a:pt x="44" y="88"/>
                  </a:lnTo>
                  <a:lnTo>
                    <a:pt x="45" y="88"/>
                  </a:lnTo>
                  <a:lnTo>
                    <a:pt x="45" y="87"/>
                  </a:lnTo>
                  <a:lnTo>
                    <a:pt x="46" y="87"/>
                  </a:lnTo>
                  <a:lnTo>
                    <a:pt x="46" y="86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83"/>
                  </a:lnTo>
                  <a:lnTo>
                    <a:pt x="50" y="83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99" y="41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3" y="39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5" y="37"/>
                  </a:lnTo>
                  <a:lnTo>
                    <a:pt x="106" y="37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9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5" y="3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7" y="30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7"/>
                  </a:lnTo>
                  <a:lnTo>
                    <a:pt x="122" y="27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6" y="24"/>
                  </a:lnTo>
                  <a:lnTo>
                    <a:pt x="127" y="24"/>
                  </a:lnTo>
                  <a:lnTo>
                    <a:pt x="128" y="23"/>
                  </a:lnTo>
                  <a:lnTo>
                    <a:pt x="129" y="23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1" y="22"/>
                  </a:lnTo>
                  <a:lnTo>
                    <a:pt x="132" y="21"/>
                  </a:lnTo>
                  <a:lnTo>
                    <a:pt x="133" y="21"/>
                  </a:lnTo>
                  <a:lnTo>
                    <a:pt x="133" y="20"/>
                  </a:lnTo>
                  <a:lnTo>
                    <a:pt x="134" y="20"/>
                  </a:lnTo>
                  <a:lnTo>
                    <a:pt x="135" y="20"/>
                  </a:lnTo>
                  <a:lnTo>
                    <a:pt x="135" y="19"/>
                  </a:lnTo>
                  <a:lnTo>
                    <a:pt x="136" y="19"/>
                  </a:lnTo>
                  <a:lnTo>
                    <a:pt x="136" y="18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39" y="16"/>
                  </a:lnTo>
                  <a:lnTo>
                    <a:pt x="140" y="16"/>
                  </a:lnTo>
                  <a:lnTo>
                    <a:pt x="141" y="16"/>
                  </a:lnTo>
                  <a:lnTo>
                    <a:pt x="141" y="15"/>
                  </a:lnTo>
                  <a:lnTo>
                    <a:pt x="142" y="15"/>
                  </a:lnTo>
                  <a:lnTo>
                    <a:pt x="143" y="15"/>
                  </a:lnTo>
                  <a:lnTo>
                    <a:pt x="144" y="14"/>
                  </a:lnTo>
                  <a:lnTo>
                    <a:pt x="145" y="14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48" y="12"/>
                  </a:lnTo>
                  <a:lnTo>
                    <a:pt x="149" y="12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1" y="11"/>
                  </a:lnTo>
                  <a:lnTo>
                    <a:pt x="152" y="11"/>
                  </a:lnTo>
                  <a:lnTo>
                    <a:pt x="153" y="11"/>
                  </a:lnTo>
                  <a:lnTo>
                    <a:pt x="153" y="10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5" y="9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8"/>
                  </a:lnTo>
                  <a:lnTo>
                    <a:pt x="158" y="8"/>
                  </a:lnTo>
                  <a:lnTo>
                    <a:pt x="159" y="7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4" y="5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0" y="3"/>
                  </a:lnTo>
                  <a:lnTo>
                    <a:pt x="171" y="3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2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6" name="Line 189"/>
            <p:cNvSpPr>
              <a:spLocks noChangeShapeType="1"/>
            </p:cNvSpPr>
            <p:nvPr/>
          </p:nvSpPr>
          <p:spPr bwMode="auto">
            <a:xfrm>
              <a:off x="3231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7" name="Line 190"/>
            <p:cNvSpPr>
              <a:spLocks noChangeShapeType="1"/>
            </p:cNvSpPr>
            <p:nvPr/>
          </p:nvSpPr>
          <p:spPr bwMode="auto">
            <a:xfrm>
              <a:off x="32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8" name="Line 191"/>
            <p:cNvSpPr>
              <a:spLocks noChangeShapeType="1"/>
            </p:cNvSpPr>
            <p:nvPr/>
          </p:nvSpPr>
          <p:spPr bwMode="auto">
            <a:xfrm>
              <a:off x="3410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9" name="Line 192"/>
            <p:cNvSpPr>
              <a:spLocks noChangeShapeType="1"/>
            </p:cNvSpPr>
            <p:nvPr/>
          </p:nvSpPr>
          <p:spPr bwMode="auto">
            <a:xfrm>
              <a:off x="35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0" name="Line 193"/>
            <p:cNvSpPr>
              <a:spLocks noChangeShapeType="1"/>
            </p:cNvSpPr>
            <p:nvPr/>
          </p:nvSpPr>
          <p:spPr bwMode="auto">
            <a:xfrm>
              <a:off x="3763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1" name="Line 194"/>
            <p:cNvSpPr>
              <a:spLocks noChangeShapeType="1"/>
            </p:cNvSpPr>
            <p:nvPr/>
          </p:nvSpPr>
          <p:spPr bwMode="auto">
            <a:xfrm>
              <a:off x="393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2" name="Line 195"/>
            <p:cNvSpPr>
              <a:spLocks noChangeShapeType="1"/>
            </p:cNvSpPr>
            <p:nvPr/>
          </p:nvSpPr>
          <p:spPr bwMode="auto">
            <a:xfrm>
              <a:off x="411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3" name="Rectangle 196"/>
            <p:cNvSpPr>
              <a:spLocks noChangeArrowheads="1"/>
            </p:cNvSpPr>
            <p:nvPr/>
          </p:nvSpPr>
          <p:spPr bwMode="auto">
            <a:xfrm>
              <a:off x="31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04" name="Rectangle 197"/>
            <p:cNvSpPr>
              <a:spLocks noChangeArrowheads="1"/>
            </p:cNvSpPr>
            <p:nvPr/>
          </p:nvSpPr>
          <p:spPr bwMode="auto">
            <a:xfrm>
              <a:off x="3352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19505" name="Rectangle 198"/>
            <p:cNvSpPr>
              <a:spLocks noChangeArrowheads="1"/>
            </p:cNvSpPr>
            <p:nvPr/>
          </p:nvSpPr>
          <p:spPr bwMode="auto">
            <a:xfrm>
              <a:off x="35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06" name="Rectangle 199"/>
            <p:cNvSpPr>
              <a:spLocks noChangeArrowheads="1"/>
            </p:cNvSpPr>
            <p:nvPr/>
          </p:nvSpPr>
          <p:spPr bwMode="auto">
            <a:xfrm>
              <a:off x="3705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19507" name="Rectangle 200"/>
            <p:cNvSpPr>
              <a:spLocks noChangeArrowheads="1"/>
            </p:cNvSpPr>
            <p:nvPr/>
          </p:nvSpPr>
          <p:spPr bwMode="auto">
            <a:xfrm>
              <a:off x="387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08" name="Rectangle 201"/>
            <p:cNvSpPr>
              <a:spLocks noChangeArrowheads="1"/>
            </p:cNvSpPr>
            <p:nvPr/>
          </p:nvSpPr>
          <p:spPr bwMode="auto">
            <a:xfrm>
              <a:off x="405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19509" name="Line 202"/>
            <p:cNvSpPr>
              <a:spLocks noChangeShapeType="1"/>
            </p:cNvSpPr>
            <p:nvPr/>
          </p:nvSpPr>
          <p:spPr bwMode="auto">
            <a:xfrm flipV="1">
              <a:off x="3197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0" name="Line 203"/>
            <p:cNvSpPr>
              <a:spLocks noChangeShapeType="1"/>
            </p:cNvSpPr>
            <p:nvPr/>
          </p:nvSpPr>
          <p:spPr bwMode="auto">
            <a:xfrm flipH="1">
              <a:off x="3158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1" name="Line 204"/>
            <p:cNvSpPr>
              <a:spLocks noChangeShapeType="1"/>
            </p:cNvSpPr>
            <p:nvPr/>
          </p:nvSpPr>
          <p:spPr bwMode="auto">
            <a:xfrm flipH="1">
              <a:off x="3158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2" name="Line 205"/>
            <p:cNvSpPr>
              <a:spLocks noChangeShapeType="1"/>
            </p:cNvSpPr>
            <p:nvPr/>
          </p:nvSpPr>
          <p:spPr bwMode="auto">
            <a:xfrm flipH="1">
              <a:off x="3158" y="17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3" name="Line 206"/>
            <p:cNvSpPr>
              <a:spLocks noChangeShapeType="1"/>
            </p:cNvSpPr>
            <p:nvPr/>
          </p:nvSpPr>
          <p:spPr bwMode="auto">
            <a:xfrm flipH="1">
              <a:off x="3158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4" name="Line 207"/>
            <p:cNvSpPr>
              <a:spLocks noChangeShapeType="1"/>
            </p:cNvSpPr>
            <p:nvPr/>
          </p:nvSpPr>
          <p:spPr bwMode="auto">
            <a:xfrm flipH="1">
              <a:off x="3158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5" name="Line 208"/>
            <p:cNvSpPr>
              <a:spLocks noChangeShapeType="1"/>
            </p:cNvSpPr>
            <p:nvPr/>
          </p:nvSpPr>
          <p:spPr bwMode="auto">
            <a:xfrm flipH="1">
              <a:off x="3158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6" name="Rectangle 209"/>
            <p:cNvSpPr>
              <a:spLocks noChangeArrowheads="1"/>
            </p:cNvSpPr>
            <p:nvPr/>
          </p:nvSpPr>
          <p:spPr bwMode="auto">
            <a:xfrm rot="-5400000">
              <a:off x="3043" y="197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17" name="Rectangle 210"/>
            <p:cNvSpPr>
              <a:spLocks noChangeArrowheads="1"/>
            </p:cNvSpPr>
            <p:nvPr/>
          </p:nvSpPr>
          <p:spPr bwMode="auto">
            <a:xfrm rot="-5400000">
              <a:off x="3043" y="1702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18" name="Rectangle 211"/>
            <p:cNvSpPr>
              <a:spLocks noChangeArrowheads="1"/>
            </p:cNvSpPr>
            <p:nvPr/>
          </p:nvSpPr>
          <p:spPr bwMode="auto">
            <a:xfrm rot="-5400000">
              <a:off x="3043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19" name="Rectangle 212"/>
            <p:cNvSpPr>
              <a:spLocks noChangeArrowheads="1"/>
            </p:cNvSpPr>
            <p:nvPr/>
          </p:nvSpPr>
          <p:spPr bwMode="auto">
            <a:xfrm>
              <a:off x="3197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Rectangle 213"/>
            <p:cNvSpPr>
              <a:spLocks noChangeArrowheads="1"/>
            </p:cNvSpPr>
            <p:nvPr/>
          </p:nvSpPr>
          <p:spPr bwMode="auto">
            <a:xfrm>
              <a:off x="3504" y="1129"/>
              <a:ext cx="3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Clayton</a:t>
              </a:r>
              <a:endParaRPr lang="sv-SE"/>
            </a:p>
          </p:txBody>
        </p:sp>
        <p:sp>
          <p:nvSpPr>
            <p:cNvPr id="19521" name="Freeform 219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47761310 h 139"/>
                <a:gd name="T2" fmla="*/ 42283721 w 183"/>
                <a:gd name="T3" fmla="*/ 927832216 h 139"/>
                <a:gd name="T4" fmla="*/ 64294278 w 183"/>
                <a:gd name="T5" fmla="*/ 906036143 h 139"/>
                <a:gd name="T6" fmla="*/ 84798673 w 183"/>
                <a:gd name="T7" fmla="*/ 878572298 h 139"/>
                <a:gd name="T8" fmla="*/ 106564713 w 183"/>
                <a:gd name="T9" fmla="*/ 858577609 h 139"/>
                <a:gd name="T10" fmla="*/ 127080090 w 183"/>
                <a:gd name="T11" fmla="*/ 836783392 h 139"/>
                <a:gd name="T12" fmla="*/ 141918716 w 183"/>
                <a:gd name="T13" fmla="*/ 816469392 h 139"/>
                <a:gd name="T14" fmla="*/ 162125397 w 183"/>
                <a:gd name="T15" fmla="*/ 794992011 h 139"/>
                <a:gd name="T16" fmla="*/ 184135876 w 183"/>
                <a:gd name="T17" fmla="*/ 774679867 h 139"/>
                <a:gd name="T18" fmla="*/ 204717872 w 183"/>
                <a:gd name="T19" fmla="*/ 753203724 h 139"/>
                <a:gd name="T20" fmla="*/ 226419539 w 183"/>
                <a:gd name="T21" fmla="*/ 732951606 h 139"/>
                <a:gd name="T22" fmla="*/ 246924690 w 183"/>
                <a:gd name="T23" fmla="*/ 711171622 h 139"/>
                <a:gd name="T24" fmla="*/ 268998651 w 183"/>
                <a:gd name="T25" fmla="*/ 691162700 h 139"/>
                <a:gd name="T26" fmla="*/ 290700473 w 183"/>
                <a:gd name="T27" fmla="*/ 669379622 h 139"/>
                <a:gd name="T28" fmla="*/ 311282624 w 183"/>
                <a:gd name="T29" fmla="*/ 649371319 h 139"/>
                <a:gd name="T30" fmla="*/ 333292522 w 183"/>
                <a:gd name="T31" fmla="*/ 627590252 h 139"/>
                <a:gd name="T32" fmla="*/ 353810687 w 183"/>
                <a:gd name="T33" fmla="*/ 607275942 h 139"/>
                <a:gd name="T34" fmla="*/ 375576650 w 183"/>
                <a:gd name="T35" fmla="*/ 585799798 h 139"/>
                <a:gd name="T36" fmla="*/ 396081181 w 183"/>
                <a:gd name="T37" fmla="*/ 565487036 h 139"/>
                <a:gd name="T38" fmla="*/ 418155452 w 183"/>
                <a:gd name="T39" fmla="*/ 544010893 h 139"/>
                <a:gd name="T40" fmla="*/ 431124241 w 183"/>
                <a:gd name="T41" fmla="*/ 523759703 h 139"/>
                <a:gd name="T42" fmla="*/ 453136851 w 183"/>
                <a:gd name="T43" fmla="*/ 501965486 h 139"/>
                <a:gd name="T44" fmla="*/ 473652227 w 183"/>
                <a:gd name="T45" fmla="*/ 481970487 h 139"/>
                <a:gd name="T46" fmla="*/ 495418500 w 183"/>
                <a:gd name="T47" fmla="*/ 460174414 h 139"/>
                <a:gd name="T48" fmla="*/ 515936045 w 183"/>
                <a:gd name="T49" fmla="*/ 440181581 h 139"/>
                <a:gd name="T50" fmla="*/ 538010316 w 183"/>
                <a:gd name="T51" fmla="*/ 425547420 h 139"/>
                <a:gd name="T52" fmla="*/ 558206539 w 183"/>
                <a:gd name="T53" fmla="*/ 404071276 h 139"/>
                <a:gd name="T54" fmla="*/ 580217289 w 183"/>
                <a:gd name="T55" fmla="*/ 383758514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27349679 h 139"/>
                <a:gd name="T62" fmla="*/ 665092769 w 183"/>
                <a:gd name="T63" fmla="*/ 314566639 h 139"/>
                <a:gd name="T64" fmla="*/ 687103209 w 183"/>
                <a:gd name="T65" fmla="*/ 292773041 h 139"/>
                <a:gd name="T66" fmla="*/ 700135829 w 183"/>
                <a:gd name="T67" fmla="*/ 278458655 h 139"/>
                <a:gd name="T68" fmla="*/ 722148748 w 183"/>
                <a:gd name="T69" fmla="*/ 258146356 h 139"/>
                <a:gd name="T70" fmla="*/ 742342182 w 183"/>
                <a:gd name="T71" fmla="*/ 243818820 h 139"/>
                <a:gd name="T72" fmla="*/ 764416454 w 183"/>
                <a:gd name="T73" fmla="*/ 230989137 h 139"/>
                <a:gd name="T74" fmla="*/ 784934619 w 183"/>
                <a:gd name="T75" fmla="*/ 216355285 h 139"/>
                <a:gd name="T76" fmla="*/ 806945059 w 183"/>
                <a:gd name="T77" fmla="*/ 194878213 h 139"/>
                <a:gd name="T78" fmla="*/ 827218437 w 183"/>
                <a:gd name="T79" fmla="*/ 181728600 h 139"/>
                <a:gd name="T80" fmla="*/ 849228877 w 183"/>
                <a:gd name="T81" fmla="*/ 167404003 h 139"/>
                <a:gd name="T82" fmla="*/ 871302528 w 183"/>
                <a:gd name="T83" fmla="*/ 152769570 h 139"/>
                <a:gd name="T84" fmla="*/ 891499061 w 183"/>
                <a:gd name="T85" fmla="*/ 139936870 h 139"/>
                <a:gd name="T86" fmla="*/ 913508882 w 183"/>
                <a:gd name="T87" fmla="*/ 125612196 h 139"/>
                <a:gd name="T88" fmla="*/ 934090878 w 183"/>
                <a:gd name="T89" fmla="*/ 118143427 h 139"/>
                <a:gd name="T90" fmla="*/ 955793939 w 183"/>
                <a:gd name="T91" fmla="*/ 105374079 h 139"/>
                <a:gd name="T92" fmla="*/ 976375315 w 183"/>
                <a:gd name="T93" fmla="*/ 91049482 h 139"/>
                <a:gd name="T94" fmla="*/ 991147477 w 183"/>
                <a:gd name="T95" fmla="*/ 83580249 h 139"/>
                <a:gd name="T96" fmla="*/ 1011353925 w 183"/>
                <a:gd name="T97" fmla="*/ 69255593 h 139"/>
                <a:gd name="T98" fmla="*/ 1033430675 w 183"/>
                <a:gd name="T99" fmla="*/ 63585115 h 139"/>
                <a:gd name="T100" fmla="*/ 1053945742 w 183"/>
                <a:gd name="T101" fmla="*/ 56422855 h 139"/>
                <a:gd name="T102" fmla="*/ 1075634550 w 183"/>
                <a:gd name="T103" fmla="*/ 48954047 h 139"/>
                <a:gd name="T104" fmla="*/ 1096216545 w 183"/>
                <a:gd name="T105" fmla="*/ 41788964 h 139"/>
                <a:gd name="T106" fmla="*/ 1118226366 w 183"/>
                <a:gd name="T107" fmla="*/ 34626733 h 139"/>
                <a:gd name="T108" fmla="*/ 1138745151 w 183"/>
                <a:gd name="T109" fmla="*/ 27463796 h 139"/>
                <a:gd name="T110" fmla="*/ 1160511423 w 183"/>
                <a:gd name="T111" fmla="*/ 21796141 h 139"/>
                <a:gd name="T112" fmla="*/ 1182520624 w 183"/>
                <a:gd name="T113" fmla="*/ 14325192 h 139"/>
                <a:gd name="T114" fmla="*/ 1203039409 w 183"/>
                <a:gd name="T115" fmla="*/ 14325192 h 139"/>
                <a:gd name="T116" fmla="*/ 1224791428 w 183"/>
                <a:gd name="T117" fmla="*/ 7162378 h 139"/>
                <a:gd name="T118" fmla="*/ 1245309593 w 183"/>
                <a:gd name="T119" fmla="*/ 7162378 h 139"/>
                <a:gd name="T120" fmla="*/ 1267383245 w 183"/>
                <a:gd name="T121" fmla="*/ 7162378 h 139"/>
                <a:gd name="T122" fmla="*/ 1280352654 w 183"/>
                <a:gd name="T123" fmla="*/ 0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11" y="128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3" y="125"/>
                  </a:lnTo>
                  <a:lnTo>
                    <a:pt x="13" y="124"/>
                  </a:lnTo>
                  <a:lnTo>
                    <a:pt x="14" y="124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0" y="117"/>
                  </a:lnTo>
                  <a:lnTo>
                    <a:pt x="21" y="117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9" y="108"/>
                  </a:lnTo>
                  <a:lnTo>
                    <a:pt x="30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7" y="100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9" y="98"/>
                  </a:lnTo>
                  <a:lnTo>
                    <a:pt x="39" y="97"/>
                  </a:lnTo>
                  <a:lnTo>
                    <a:pt x="40" y="97"/>
                  </a:lnTo>
                  <a:lnTo>
                    <a:pt x="40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2" y="94"/>
                  </a:lnTo>
                  <a:lnTo>
                    <a:pt x="43" y="94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5" y="92"/>
                  </a:lnTo>
                  <a:lnTo>
                    <a:pt x="45" y="91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9" y="88"/>
                  </a:lnTo>
                  <a:lnTo>
                    <a:pt x="49" y="87"/>
                  </a:lnTo>
                  <a:lnTo>
                    <a:pt x="50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1" y="85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6" y="81"/>
                  </a:lnTo>
                  <a:lnTo>
                    <a:pt x="56" y="80"/>
                  </a:lnTo>
                  <a:lnTo>
                    <a:pt x="57" y="79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60" y="77"/>
                  </a:lnTo>
                  <a:lnTo>
                    <a:pt x="60" y="76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2" y="75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3"/>
                  </a:lnTo>
                  <a:lnTo>
                    <a:pt x="64" y="73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6" y="71"/>
                  </a:lnTo>
                  <a:lnTo>
                    <a:pt x="66" y="70"/>
                  </a:lnTo>
                  <a:lnTo>
                    <a:pt x="67" y="70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70" y="67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5"/>
                  </a:lnTo>
                  <a:lnTo>
                    <a:pt x="72" y="65"/>
                  </a:lnTo>
                  <a:lnTo>
                    <a:pt x="72" y="64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2" y="55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5"/>
                  </a:lnTo>
                  <a:lnTo>
                    <a:pt x="94" y="45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3"/>
                  </a:lnTo>
                  <a:lnTo>
                    <a:pt x="96" y="43"/>
                  </a:lnTo>
                  <a:lnTo>
                    <a:pt x="96" y="42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1" y="39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2" y="37"/>
                  </a:lnTo>
                  <a:lnTo>
                    <a:pt x="103" y="37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5" y="35"/>
                  </a:lnTo>
                  <a:lnTo>
                    <a:pt x="106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8" y="33"/>
                  </a:lnTo>
                  <a:lnTo>
                    <a:pt x="109" y="32"/>
                  </a:lnTo>
                  <a:lnTo>
                    <a:pt x="110" y="32"/>
                  </a:lnTo>
                  <a:lnTo>
                    <a:pt x="110" y="31"/>
                  </a:lnTo>
                  <a:lnTo>
                    <a:pt x="111" y="31"/>
                  </a:lnTo>
                  <a:lnTo>
                    <a:pt x="111" y="30"/>
                  </a:lnTo>
                  <a:lnTo>
                    <a:pt x="112" y="30"/>
                  </a:lnTo>
                  <a:lnTo>
                    <a:pt x="113" y="29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5" y="28"/>
                  </a:lnTo>
                  <a:lnTo>
                    <a:pt x="115" y="27"/>
                  </a:lnTo>
                  <a:lnTo>
                    <a:pt x="116" y="27"/>
                  </a:lnTo>
                  <a:lnTo>
                    <a:pt x="117" y="27"/>
                  </a:lnTo>
                  <a:lnTo>
                    <a:pt x="117" y="26"/>
                  </a:lnTo>
                  <a:lnTo>
                    <a:pt x="118" y="26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2"/>
                  </a:lnTo>
                  <a:lnTo>
                    <a:pt x="124" y="22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6" y="20"/>
                  </a:lnTo>
                  <a:lnTo>
                    <a:pt x="127" y="20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30" y="18"/>
                  </a:lnTo>
                  <a:lnTo>
                    <a:pt x="130" y="17"/>
                  </a:lnTo>
                  <a:lnTo>
                    <a:pt x="131" y="17"/>
                  </a:lnTo>
                  <a:lnTo>
                    <a:pt x="132" y="17"/>
                  </a:lnTo>
                  <a:lnTo>
                    <a:pt x="132" y="16"/>
                  </a:lnTo>
                  <a:lnTo>
                    <a:pt x="133" y="16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9" y="13"/>
                  </a:lnTo>
                  <a:lnTo>
                    <a:pt x="139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3" y="11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5" y="9"/>
                  </a:lnTo>
                  <a:lnTo>
                    <a:pt x="146" y="9"/>
                  </a:lnTo>
                  <a:lnTo>
                    <a:pt x="147" y="9"/>
                  </a:lnTo>
                  <a:lnTo>
                    <a:pt x="148" y="8"/>
                  </a:lnTo>
                  <a:lnTo>
                    <a:pt x="149" y="8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2" y="7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8" y="4"/>
                  </a:lnTo>
                  <a:lnTo>
                    <a:pt x="159" y="4"/>
                  </a:lnTo>
                  <a:lnTo>
                    <a:pt x="160" y="4"/>
                  </a:lnTo>
                  <a:lnTo>
                    <a:pt x="161" y="4"/>
                  </a:lnTo>
                  <a:lnTo>
                    <a:pt x="162" y="3"/>
                  </a:lnTo>
                  <a:lnTo>
                    <a:pt x="163" y="3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2" name="Line 220"/>
            <p:cNvSpPr>
              <a:spLocks noChangeShapeType="1"/>
            </p:cNvSpPr>
            <p:nvPr/>
          </p:nvSpPr>
          <p:spPr bwMode="auto">
            <a:xfrm>
              <a:off x="3749" y="193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3" name="Line 221"/>
            <p:cNvSpPr>
              <a:spLocks noChangeShapeType="1"/>
            </p:cNvSpPr>
            <p:nvPr/>
          </p:nvSpPr>
          <p:spPr bwMode="auto">
            <a:xfrm>
              <a:off x="3749" y="198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4" name="Rectangle 222"/>
            <p:cNvSpPr>
              <a:spLocks noChangeArrowheads="1"/>
            </p:cNvSpPr>
            <p:nvPr/>
          </p:nvSpPr>
          <p:spPr bwMode="auto">
            <a:xfrm>
              <a:off x="3870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19525" name="Rectangle 223"/>
            <p:cNvSpPr>
              <a:spLocks noChangeArrowheads="1"/>
            </p:cNvSpPr>
            <p:nvPr/>
          </p:nvSpPr>
          <p:spPr bwMode="auto">
            <a:xfrm>
              <a:off x="3870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19526" name="Freeform 224"/>
            <p:cNvSpPr>
              <a:spLocks/>
            </p:cNvSpPr>
            <p:nvPr/>
          </p:nvSpPr>
          <p:spPr bwMode="auto">
            <a:xfrm>
              <a:off x="1798" y="2777"/>
              <a:ext cx="886" cy="671"/>
            </a:xfrm>
            <a:custGeom>
              <a:avLst/>
              <a:gdLst>
                <a:gd name="T0" fmla="*/ 22010547 w 183"/>
                <a:gd name="T1" fmla="*/ 913871708 h 139"/>
                <a:gd name="T2" fmla="*/ 42283721 w 183"/>
                <a:gd name="T3" fmla="*/ 886752738 h 139"/>
                <a:gd name="T4" fmla="*/ 64294278 w 183"/>
                <a:gd name="T5" fmla="*/ 858407239 h 139"/>
                <a:gd name="T6" fmla="*/ 84798673 w 183"/>
                <a:gd name="T7" fmla="*/ 831275911 h 139"/>
                <a:gd name="T8" fmla="*/ 106564713 w 183"/>
                <a:gd name="T9" fmla="*/ 804157560 h 139"/>
                <a:gd name="T10" fmla="*/ 127080090 w 183"/>
                <a:gd name="T11" fmla="*/ 775875086 h 139"/>
                <a:gd name="T12" fmla="*/ 141918716 w 183"/>
                <a:gd name="T13" fmla="*/ 748756117 h 139"/>
                <a:gd name="T14" fmla="*/ 162125397 w 183"/>
                <a:gd name="T15" fmla="*/ 728964194 h 139"/>
                <a:gd name="T16" fmla="*/ 184135876 w 183"/>
                <a:gd name="T17" fmla="*/ 707449568 h 139"/>
                <a:gd name="T18" fmla="*/ 204717872 w 183"/>
                <a:gd name="T19" fmla="*/ 687658263 h 139"/>
                <a:gd name="T20" fmla="*/ 226419539 w 183"/>
                <a:gd name="T21" fmla="*/ 666159702 h 139"/>
                <a:gd name="T22" fmla="*/ 246924690 w 183"/>
                <a:gd name="T23" fmla="*/ 646430959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0920920 h 139"/>
                <a:gd name="T32" fmla="*/ 353810687 w 183"/>
                <a:gd name="T33" fmla="*/ 549357171 h 139"/>
                <a:gd name="T34" fmla="*/ 375576650 w 183"/>
                <a:gd name="T35" fmla="*/ 529630128 h 139"/>
                <a:gd name="T36" fmla="*/ 396081181 w 183"/>
                <a:gd name="T37" fmla="*/ 515152754 h 139"/>
                <a:gd name="T38" fmla="*/ 418155452 w 183"/>
                <a:gd name="T39" fmla="*/ 501043648 h 139"/>
                <a:gd name="T40" fmla="*/ 431124241 w 183"/>
                <a:gd name="T41" fmla="*/ 481252343 h 139"/>
                <a:gd name="T42" fmla="*/ 453136851 w 183"/>
                <a:gd name="T43" fmla="*/ 466837068 h 139"/>
                <a:gd name="T44" fmla="*/ 473652227 w 183"/>
                <a:gd name="T45" fmla="*/ 454120397 h 139"/>
                <a:gd name="T46" fmla="*/ 495418500 w 183"/>
                <a:gd name="T47" fmla="*/ 439946721 h 139"/>
                <a:gd name="T48" fmla="*/ 515936045 w 183"/>
                <a:gd name="T49" fmla="*/ 425533917 h 139"/>
                <a:gd name="T50" fmla="*/ 538010316 w 183"/>
                <a:gd name="T51" fmla="*/ 405742303 h 139"/>
                <a:gd name="T52" fmla="*/ 558206539 w 183"/>
                <a:gd name="T53" fmla="*/ 391631034 h 139"/>
                <a:gd name="T54" fmla="*/ 580217289 w 183"/>
                <a:gd name="T55" fmla="*/ 378623642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296090640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54797685 h 139"/>
                <a:gd name="T74" fmla="*/ 784934619 w 183"/>
                <a:gd name="T75" fmla="*/ 240626171 h 139"/>
                <a:gd name="T76" fmla="*/ 806945059 w 183"/>
                <a:gd name="T77" fmla="*/ 226452340 h 139"/>
                <a:gd name="T78" fmla="*/ 827218437 w 183"/>
                <a:gd name="T79" fmla="*/ 219125294 h 139"/>
                <a:gd name="T80" fmla="*/ 849228877 w 183"/>
                <a:gd name="T81" fmla="*/ 206421908 h 139"/>
                <a:gd name="T82" fmla="*/ 871302528 w 183"/>
                <a:gd name="T83" fmla="*/ 199333525 h 139"/>
                <a:gd name="T84" fmla="*/ 891499061 w 183"/>
                <a:gd name="T85" fmla="*/ 185211907 h 139"/>
                <a:gd name="T86" fmla="*/ 913508882 w 183"/>
                <a:gd name="T87" fmla="*/ 179290117 h 139"/>
                <a:gd name="T88" fmla="*/ 934090878 w 183"/>
                <a:gd name="T89" fmla="*/ 172201734 h 139"/>
                <a:gd name="T90" fmla="*/ 955793939 w 183"/>
                <a:gd name="T91" fmla="*/ 158030027 h 139"/>
                <a:gd name="T92" fmla="*/ 976375315 w 183"/>
                <a:gd name="T93" fmla="*/ 143919222 h 139"/>
                <a:gd name="T94" fmla="*/ 991147477 w 183"/>
                <a:gd name="T95" fmla="*/ 137997433 h 139"/>
                <a:gd name="T96" fmla="*/ 1011353925 w 183"/>
                <a:gd name="T97" fmla="*/ 123825842 h 139"/>
                <a:gd name="T98" fmla="*/ 1033430675 w 183"/>
                <a:gd name="T99" fmla="*/ 116800484 h 139"/>
                <a:gd name="T100" fmla="*/ 1053945742 w 183"/>
                <a:gd name="T101" fmla="*/ 102628893 h 139"/>
                <a:gd name="T102" fmla="*/ 1075634550 w 183"/>
                <a:gd name="T103" fmla="*/ 96706949 h 139"/>
                <a:gd name="T104" fmla="*/ 1096216545 w 183"/>
                <a:gd name="T105" fmla="*/ 82596144 h 139"/>
                <a:gd name="T106" fmla="*/ 1118226366 w 183"/>
                <a:gd name="T107" fmla="*/ 75509982 h 139"/>
                <a:gd name="T108" fmla="*/ 1138745151 w 183"/>
                <a:gd name="T109" fmla="*/ 61336228 h 139"/>
                <a:gd name="T110" fmla="*/ 1160511423 w 183"/>
                <a:gd name="T111" fmla="*/ 55464334 h 139"/>
                <a:gd name="T112" fmla="*/ 1182520624 w 183"/>
                <a:gd name="T113" fmla="*/ 48378770 h 139"/>
                <a:gd name="T114" fmla="*/ 1203039409 w 183"/>
                <a:gd name="T115" fmla="*/ 34204311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1"/>
                  </a:lnTo>
                  <a:lnTo>
                    <a:pt x="12" y="121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2" y="108"/>
                  </a:lnTo>
                  <a:lnTo>
                    <a:pt x="22" y="107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2" y="97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4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4" y="33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8" y="27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7" name="Line 225"/>
            <p:cNvSpPr>
              <a:spLocks noChangeShapeType="1"/>
            </p:cNvSpPr>
            <p:nvPr/>
          </p:nvSpPr>
          <p:spPr bwMode="auto">
            <a:xfrm>
              <a:off x="1798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8" name="Line 226"/>
            <p:cNvSpPr>
              <a:spLocks noChangeShapeType="1"/>
            </p:cNvSpPr>
            <p:nvPr/>
          </p:nvSpPr>
          <p:spPr bwMode="auto">
            <a:xfrm>
              <a:off x="1798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9" name="Line 227"/>
            <p:cNvSpPr>
              <a:spLocks noChangeShapeType="1"/>
            </p:cNvSpPr>
            <p:nvPr/>
          </p:nvSpPr>
          <p:spPr bwMode="auto">
            <a:xfrm>
              <a:off x="197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0" name="Line 228"/>
            <p:cNvSpPr>
              <a:spLocks noChangeShapeType="1"/>
            </p:cNvSpPr>
            <p:nvPr/>
          </p:nvSpPr>
          <p:spPr bwMode="auto">
            <a:xfrm>
              <a:off x="2152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1" name="Line 229"/>
            <p:cNvSpPr>
              <a:spLocks noChangeShapeType="1"/>
            </p:cNvSpPr>
            <p:nvPr/>
          </p:nvSpPr>
          <p:spPr bwMode="auto">
            <a:xfrm>
              <a:off x="23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2" name="Line 230"/>
            <p:cNvSpPr>
              <a:spLocks noChangeShapeType="1"/>
            </p:cNvSpPr>
            <p:nvPr/>
          </p:nvSpPr>
          <p:spPr bwMode="auto">
            <a:xfrm>
              <a:off x="2505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3" name="Line 231"/>
            <p:cNvSpPr>
              <a:spLocks noChangeShapeType="1"/>
            </p:cNvSpPr>
            <p:nvPr/>
          </p:nvSpPr>
          <p:spPr bwMode="auto">
            <a:xfrm>
              <a:off x="26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4" name="Rectangle 232"/>
            <p:cNvSpPr>
              <a:spLocks noChangeArrowheads="1"/>
            </p:cNvSpPr>
            <p:nvPr/>
          </p:nvSpPr>
          <p:spPr bwMode="auto">
            <a:xfrm>
              <a:off x="1740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35" name="Rectangle 233"/>
            <p:cNvSpPr>
              <a:spLocks noChangeArrowheads="1"/>
            </p:cNvSpPr>
            <p:nvPr/>
          </p:nvSpPr>
          <p:spPr bwMode="auto">
            <a:xfrm>
              <a:off x="191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19536" name="Rectangle 234"/>
            <p:cNvSpPr>
              <a:spLocks noChangeArrowheads="1"/>
            </p:cNvSpPr>
            <p:nvPr/>
          </p:nvSpPr>
          <p:spPr bwMode="auto">
            <a:xfrm>
              <a:off x="2094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37" name="Rectangle 235"/>
            <p:cNvSpPr>
              <a:spLocks noChangeArrowheads="1"/>
            </p:cNvSpPr>
            <p:nvPr/>
          </p:nvSpPr>
          <p:spPr bwMode="auto">
            <a:xfrm>
              <a:off x="22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19538" name="Rectangle 236"/>
            <p:cNvSpPr>
              <a:spLocks noChangeArrowheads="1"/>
            </p:cNvSpPr>
            <p:nvPr/>
          </p:nvSpPr>
          <p:spPr bwMode="auto">
            <a:xfrm>
              <a:off x="2447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39" name="Rectangle 237"/>
            <p:cNvSpPr>
              <a:spLocks noChangeArrowheads="1"/>
            </p:cNvSpPr>
            <p:nvPr/>
          </p:nvSpPr>
          <p:spPr bwMode="auto">
            <a:xfrm>
              <a:off x="26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19540" name="Line 238"/>
            <p:cNvSpPr>
              <a:spLocks noChangeShapeType="1"/>
            </p:cNvSpPr>
            <p:nvPr/>
          </p:nvSpPr>
          <p:spPr bwMode="auto">
            <a:xfrm flipV="1">
              <a:off x="1765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1" name="Line 239"/>
            <p:cNvSpPr>
              <a:spLocks noChangeShapeType="1"/>
            </p:cNvSpPr>
            <p:nvPr/>
          </p:nvSpPr>
          <p:spPr bwMode="auto">
            <a:xfrm flipH="1">
              <a:off x="1726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2" name="Line 240"/>
            <p:cNvSpPr>
              <a:spLocks noChangeShapeType="1"/>
            </p:cNvSpPr>
            <p:nvPr/>
          </p:nvSpPr>
          <p:spPr bwMode="auto">
            <a:xfrm flipH="1">
              <a:off x="1726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3" name="Line 241"/>
            <p:cNvSpPr>
              <a:spLocks noChangeShapeType="1"/>
            </p:cNvSpPr>
            <p:nvPr/>
          </p:nvSpPr>
          <p:spPr bwMode="auto">
            <a:xfrm flipH="1">
              <a:off x="1726" y="31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4" name="Line 242"/>
            <p:cNvSpPr>
              <a:spLocks noChangeShapeType="1"/>
            </p:cNvSpPr>
            <p:nvPr/>
          </p:nvSpPr>
          <p:spPr bwMode="auto">
            <a:xfrm flipH="1">
              <a:off x="1726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5" name="Line 243"/>
            <p:cNvSpPr>
              <a:spLocks noChangeShapeType="1"/>
            </p:cNvSpPr>
            <p:nvPr/>
          </p:nvSpPr>
          <p:spPr bwMode="auto">
            <a:xfrm flipH="1">
              <a:off x="1726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6" name="Line 244"/>
            <p:cNvSpPr>
              <a:spLocks noChangeShapeType="1"/>
            </p:cNvSpPr>
            <p:nvPr/>
          </p:nvSpPr>
          <p:spPr bwMode="auto">
            <a:xfrm flipH="1">
              <a:off x="1726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7" name="Rectangle 245"/>
            <p:cNvSpPr>
              <a:spLocks noChangeArrowheads="1"/>
            </p:cNvSpPr>
            <p:nvPr/>
          </p:nvSpPr>
          <p:spPr bwMode="auto">
            <a:xfrm rot="-5400000">
              <a:off x="1610" y="340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48" name="Rectangle 246"/>
            <p:cNvSpPr>
              <a:spLocks noChangeArrowheads="1"/>
            </p:cNvSpPr>
            <p:nvPr/>
          </p:nvSpPr>
          <p:spPr bwMode="auto">
            <a:xfrm rot="-5400000">
              <a:off x="1610" y="3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49" name="Rectangle 247"/>
            <p:cNvSpPr>
              <a:spLocks noChangeArrowheads="1"/>
            </p:cNvSpPr>
            <p:nvPr/>
          </p:nvSpPr>
          <p:spPr bwMode="auto">
            <a:xfrm rot="-5400000">
              <a:off x="1610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50" name="Rectangle 248"/>
            <p:cNvSpPr>
              <a:spLocks noChangeArrowheads="1"/>
            </p:cNvSpPr>
            <p:nvPr/>
          </p:nvSpPr>
          <p:spPr bwMode="auto">
            <a:xfrm>
              <a:off x="1765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51" name="Rectangle 249"/>
            <p:cNvSpPr>
              <a:spLocks noChangeArrowheads="1"/>
            </p:cNvSpPr>
            <p:nvPr/>
          </p:nvSpPr>
          <p:spPr bwMode="auto">
            <a:xfrm>
              <a:off x="2094" y="2560"/>
              <a:ext cx="2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Gauss</a:t>
              </a:r>
              <a:endParaRPr lang="sv-SE"/>
            </a:p>
          </p:txBody>
        </p:sp>
        <p:sp>
          <p:nvSpPr>
            <p:cNvPr id="19552" name="Rectangle 250"/>
            <p:cNvSpPr>
              <a:spLocks noChangeArrowheads="1"/>
            </p:cNvSpPr>
            <p:nvPr/>
          </p:nvSpPr>
          <p:spPr bwMode="auto">
            <a:xfrm>
              <a:off x="2215" y="371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53" name="Rectangle 251"/>
            <p:cNvSpPr>
              <a:spLocks noChangeArrowheads="1"/>
            </p:cNvSpPr>
            <p:nvPr/>
          </p:nvSpPr>
          <p:spPr bwMode="auto">
            <a:xfrm rot="-5400000">
              <a:off x="1508" y="30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54" name="Rectangle 253"/>
            <p:cNvSpPr>
              <a:spLocks noChangeArrowheads="1"/>
            </p:cNvSpPr>
            <p:nvPr/>
          </p:nvSpPr>
          <p:spPr bwMode="auto">
            <a:xfrm rot="-5400000">
              <a:off x="1509" y="298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55" name="Freeform 255"/>
            <p:cNvSpPr>
              <a:spLocks/>
            </p:cNvSpPr>
            <p:nvPr/>
          </p:nvSpPr>
          <p:spPr bwMode="auto">
            <a:xfrm>
              <a:off x="1798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94080403 h 139"/>
                <a:gd name="T4" fmla="*/ 64294278 w 183"/>
                <a:gd name="T5" fmla="*/ 865493923 h 139"/>
                <a:gd name="T6" fmla="*/ 84798673 w 183"/>
                <a:gd name="T7" fmla="*/ 838361977 h 139"/>
                <a:gd name="T8" fmla="*/ 106564713 w 183"/>
                <a:gd name="T9" fmla="*/ 811547632 h 139"/>
                <a:gd name="T10" fmla="*/ 127080090 w 183"/>
                <a:gd name="T11" fmla="*/ 789982956 h 139"/>
                <a:gd name="T12" fmla="*/ 141918716 w 183"/>
                <a:gd name="T13" fmla="*/ 762863987 h 139"/>
                <a:gd name="T14" fmla="*/ 162125397 w 183"/>
                <a:gd name="T15" fmla="*/ 741667579 h 139"/>
                <a:gd name="T16" fmla="*/ 184135876 w 183"/>
                <a:gd name="T17" fmla="*/ 721574739 h 139"/>
                <a:gd name="T18" fmla="*/ 204717872 w 183"/>
                <a:gd name="T19" fmla="*/ 700364120 h 139"/>
                <a:gd name="T20" fmla="*/ 226419539 w 183"/>
                <a:gd name="T21" fmla="*/ 680331216 h 139"/>
                <a:gd name="T22" fmla="*/ 246924690 w 183"/>
                <a:gd name="T23" fmla="*/ 659071783 h 139"/>
                <a:gd name="T24" fmla="*/ 268998651 w 183"/>
                <a:gd name="T25" fmla="*/ 639041505 h 139"/>
                <a:gd name="T26" fmla="*/ 290700473 w 183"/>
                <a:gd name="T27" fmla="*/ 617781454 h 139"/>
                <a:gd name="T28" fmla="*/ 311282624 w 183"/>
                <a:gd name="T29" fmla="*/ 597748859 h 139"/>
                <a:gd name="T30" fmla="*/ 333292522 w 183"/>
                <a:gd name="T31" fmla="*/ 576488499 h 139"/>
                <a:gd name="T32" fmla="*/ 353810687 w 183"/>
                <a:gd name="T33" fmla="*/ 563835163 h 139"/>
                <a:gd name="T34" fmla="*/ 375576650 w 183"/>
                <a:gd name="T35" fmla="*/ 542271414 h 139"/>
                <a:gd name="T36" fmla="*/ 396081181 w 183"/>
                <a:gd name="T37" fmla="*/ 522541899 h 139"/>
                <a:gd name="T38" fmla="*/ 418155452 w 183"/>
                <a:gd name="T39" fmla="*/ 508129714 h 139"/>
                <a:gd name="T40" fmla="*/ 431124241 w 183"/>
                <a:gd name="T41" fmla="*/ 488338099 h 139"/>
                <a:gd name="T42" fmla="*/ 453136851 w 183"/>
                <a:gd name="T43" fmla="*/ 474164114 h 139"/>
                <a:gd name="T44" fmla="*/ 473652227 w 183"/>
                <a:gd name="T45" fmla="*/ 454120397 h 139"/>
                <a:gd name="T46" fmla="*/ 495418500 w 183"/>
                <a:gd name="T47" fmla="*/ 439946721 h 139"/>
                <a:gd name="T48" fmla="*/ 515936045 w 183"/>
                <a:gd name="T49" fmla="*/ 425533917 h 139"/>
                <a:gd name="T50" fmla="*/ 538010316 w 183"/>
                <a:gd name="T51" fmla="*/ 405742303 h 139"/>
                <a:gd name="T52" fmla="*/ 558206539 w 183"/>
                <a:gd name="T53" fmla="*/ 391631034 h 139"/>
                <a:gd name="T54" fmla="*/ 580217289 w 183"/>
                <a:gd name="T55" fmla="*/ 378623642 h 139"/>
                <a:gd name="T56" fmla="*/ 602291251 w 183"/>
                <a:gd name="T57" fmla="*/ 364512065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47711774 h 139"/>
                <a:gd name="T74" fmla="*/ 784934619 w 183"/>
                <a:gd name="T75" fmla="*/ 233540569 h 139"/>
                <a:gd name="T76" fmla="*/ 806945059 w 183"/>
                <a:gd name="T77" fmla="*/ 226452340 h 139"/>
                <a:gd name="T78" fmla="*/ 827218437 w 183"/>
                <a:gd name="T79" fmla="*/ 213507511 h 139"/>
                <a:gd name="T80" fmla="*/ 849228877 w 183"/>
                <a:gd name="T81" fmla="*/ 199333525 h 139"/>
                <a:gd name="T82" fmla="*/ 871302528 w 183"/>
                <a:gd name="T83" fmla="*/ 185211907 h 139"/>
                <a:gd name="T84" fmla="*/ 891499061 w 183"/>
                <a:gd name="T85" fmla="*/ 172201734 h 139"/>
                <a:gd name="T86" fmla="*/ 913508882 w 183"/>
                <a:gd name="T87" fmla="*/ 165115668 h 139"/>
                <a:gd name="T88" fmla="*/ 934090878 w 183"/>
                <a:gd name="T89" fmla="*/ 151007528 h 139"/>
                <a:gd name="T90" fmla="*/ 955793939 w 183"/>
                <a:gd name="T91" fmla="*/ 143919222 h 139"/>
                <a:gd name="T92" fmla="*/ 976375315 w 183"/>
                <a:gd name="T93" fmla="*/ 130911289 h 139"/>
                <a:gd name="T94" fmla="*/ 991147477 w 183"/>
                <a:gd name="T95" fmla="*/ 116800484 h 139"/>
                <a:gd name="T96" fmla="*/ 1011353925 w 183"/>
                <a:gd name="T97" fmla="*/ 109714805 h 139"/>
                <a:gd name="T98" fmla="*/ 1033430675 w 183"/>
                <a:gd name="T99" fmla="*/ 96706949 h 139"/>
                <a:gd name="T100" fmla="*/ 1053945742 w 183"/>
                <a:gd name="T101" fmla="*/ 89681669 h 139"/>
                <a:gd name="T102" fmla="*/ 1075634550 w 183"/>
                <a:gd name="T103" fmla="*/ 82596144 h 139"/>
                <a:gd name="T104" fmla="*/ 1096216545 w 183"/>
                <a:gd name="T105" fmla="*/ 68421792 h 139"/>
                <a:gd name="T106" fmla="*/ 1118226366 w 183"/>
                <a:gd name="T107" fmla="*/ 61336228 h 139"/>
                <a:gd name="T108" fmla="*/ 1138745151 w 183"/>
                <a:gd name="T109" fmla="*/ 55464334 h 139"/>
                <a:gd name="T110" fmla="*/ 1160511423 w 183"/>
                <a:gd name="T111" fmla="*/ 41292665 h 139"/>
                <a:gd name="T112" fmla="*/ 1182520624 w 183"/>
                <a:gd name="T113" fmla="*/ 34204311 h 139"/>
                <a:gd name="T114" fmla="*/ 1203039409 w 183"/>
                <a:gd name="T115" fmla="*/ 27118748 h 139"/>
                <a:gd name="T116" fmla="*/ 1224791428 w 183"/>
                <a:gd name="T117" fmla="*/ 20033189 h 139"/>
                <a:gd name="T118" fmla="*/ 1245309593 w 183"/>
                <a:gd name="T119" fmla="*/ 14173816 h 139"/>
                <a:gd name="T120" fmla="*/ 1267383245 w 183"/>
                <a:gd name="T121" fmla="*/ 7085547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1" y="111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3" y="79"/>
                  </a:lnTo>
                  <a:lnTo>
                    <a:pt x="53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1" y="34"/>
                  </a:lnTo>
                  <a:lnTo>
                    <a:pt x="112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2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4" y="15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2" y="11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1" y="7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6" y="5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6" name="Line 256"/>
            <p:cNvSpPr>
              <a:spLocks noChangeShapeType="1"/>
            </p:cNvSpPr>
            <p:nvPr/>
          </p:nvSpPr>
          <p:spPr bwMode="auto">
            <a:xfrm>
              <a:off x="2316" y="336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7" name="Line 257"/>
            <p:cNvSpPr>
              <a:spLocks noChangeShapeType="1"/>
            </p:cNvSpPr>
            <p:nvPr/>
          </p:nvSpPr>
          <p:spPr bwMode="auto">
            <a:xfrm>
              <a:off x="2316" y="341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8" name="Rectangle 258"/>
            <p:cNvSpPr>
              <a:spLocks noChangeArrowheads="1"/>
            </p:cNvSpPr>
            <p:nvPr/>
          </p:nvSpPr>
          <p:spPr bwMode="auto">
            <a:xfrm>
              <a:off x="2437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19559" name="Rectangle 259"/>
            <p:cNvSpPr>
              <a:spLocks noChangeArrowheads="1"/>
            </p:cNvSpPr>
            <p:nvPr/>
          </p:nvSpPr>
          <p:spPr bwMode="auto">
            <a:xfrm>
              <a:off x="2437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19560" name="Freeform 260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13871708 h 139"/>
                <a:gd name="T2" fmla="*/ 42283721 w 183"/>
                <a:gd name="T3" fmla="*/ 886752738 h 139"/>
                <a:gd name="T4" fmla="*/ 64294278 w 183"/>
                <a:gd name="T5" fmla="*/ 858407239 h 139"/>
                <a:gd name="T6" fmla="*/ 84798673 w 183"/>
                <a:gd name="T7" fmla="*/ 831275911 h 139"/>
                <a:gd name="T8" fmla="*/ 106564713 w 183"/>
                <a:gd name="T9" fmla="*/ 804157560 h 139"/>
                <a:gd name="T10" fmla="*/ 127080090 w 183"/>
                <a:gd name="T11" fmla="*/ 775875086 h 139"/>
                <a:gd name="T12" fmla="*/ 141918716 w 183"/>
                <a:gd name="T13" fmla="*/ 748756117 h 139"/>
                <a:gd name="T14" fmla="*/ 162125397 w 183"/>
                <a:gd name="T15" fmla="*/ 728964194 h 139"/>
                <a:gd name="T16" fmla="*/ 184135876 w 183"/>
                <a:gd name="T17" fmla="*/ 707449568 h 139"/>
                <a:gd name="T18" fmla="*/ 204717872 w 183"/>
                <a:gd name="T19" fmla="*/ 687658263 h 139"/>
                <a:gd name="T20" fmla="*/ 226419539 w 183"/>
                <a:gd name="T21" fmla="*/ 666159702 h 139"/>
                <a:gd name="T22" fmla="*/ 246924690 w 183"/>
                <a:gd name="T23" fmla="*/ 646430959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0920920 h 139"/>
                <a:gd name="T32" fmla="*/ 353810687 w 183"/>
                <a:gd name="T33" fmla="*/ 549357171 h 139"/>
                <a:gd name="T34" fmla="*/ 375576650 w 183"/>
                <a:gd name="T35" fmla="*/ 529630128 h 139"/>
                <a:gd name="T36" fmla="*/ 396081181 w 183"/>
                <a:gd name="T37" fmla="*/ 515152754 h 139"/>
                <a:gd name="T38" fmla="*/ 418155452 w 183"/>
                <a:gd name="T39" fmla="*/ 501043648 h 139"/>
                <a:gd name="T40" fmla="*/ 431124241 w 183"/>
                <a:gd name="T41" fmla="*/ 481252343 h 139"/>
                <a:gd name="T42" fmla="*/ 453136851 w 183"/>
                <a:gd name="T43" fmla="*/ 466837068 h 139"/>
                <a:gd name="T44" fmla="*/ 473652227 w 183"/>
                <a:gd name="T45" fmla="*/ 454120397 h 139"/>
                <a:gd name="T46" fmla="*/ 495418500 w 183"/>
                <a:gd name="T47" fmla="*/ 439946721 h 139"/>
                <a:gd name="T48" fmla="*/ 515936045 w 183"/>
                <a:gd name="T49" fmla="*/ 425533917 h 139"/>
                <a:gd name="T50" fmla="*/ 538010316 w 183"/>
                <a:gd name="T51" fmla="*/ 405742303 h 139"/>
                <a:gd name="T52" fmla="*/ 558206539 w 183"/>
                <a:gd name="T53" fmla="*/ 391631034 h 139"/>
                <a:gd name="T54" fmla="*/ 580217289 w 183"/>
                <a:gd name="T55" fmla="*/ 378623642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296090640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54797685 h 139"/>
                <a:gd name="T74" fmla="*/ 784934619 w 183"/>
                <a:gd name="T75" fmla="*/ 240626171 h 139"/>
                <a:gd name="T76" fmla="*/ 806945059 w 183"/>
                <a:gd name="T77" fmla="*/ 226452340 h 139"/>
                <a:gd name="T78" fmla="*/ 827218437 w 183"/>
                <a:gd name="T79" fmla="*/ 219125294 h 139"/>
                <a:gd name="T80" fmla="*/ 849228877 w 183"/>
                <a:gd name="T81" fmla="*/ 206421908 h 139"/>
                <a:gd name="T82" fmla="*/ 871302528 w 183"/>
                <a:gd name="T83" fmla="*/ 199333525 h 139"/>
                <a:gd name="T84" fmla="*/ 891499061 w 183"/>
                <a:gd name="T85" fmla="*/ 185211907 h 139"/>
                <a:gd name="T86" fmla="*/ 913508882 w 183"/>
                <a:gd name="T87" fmla="*/ 179290117 h 139"/>
                <a:gd name="T88" fmla="*/ 934090878 w 183"/>
                <a:gd name="T89" fmla="*/ 172201734 h 139"/>
                <a:gd name="T90" fmla="*/ 955793939 w 183"/>
                <a:gd name="T91" fmla="*/ 158030027 h 139"/>
                <a:gd name="T92" fmla="*/ 976375315 w 183"/>
                <a:gd name="T93" fmla="*/ 143919222 h 139"/>
                <a:gd name="T94" fmla="*/ 991147477 w 183"/>
                <a:gd name="T95" fmla="*/ 137997433 h 139"/>
                <a:gd name="T96" fmla="*/ 1011353925 w 183"/>
                <a:gd name="T97" fmla="*/ 123825842 h 139"/>
                <a:gd name="T98" fmla="*/ 1033430675 w 183"/>
                <a:gd name="T99" fmla="*/ 116800484 h 139"/>
                <a:gd name="T100" fmla="*/ 1053945742 w 183"/>
                <a:gd name="T101" fmla="*/ 102628893 h 139"/>
                <a:gd name="T102" fmla="*/ 1075634550 w 183"/>
                <a:gd name="T103" fmla="*/ 96706949 h 139"/>
                <a:gd name="T104" fmla="*/ 1096216545 w 183"/>
                <a:gd name="T105" fmla="*/ 82596144 h 139"/>
                <a:gd name="T106" fmla="*/ 1118226366 w 183"/>
                <a:gd name="T107" fmla="*/ 75509982 h 139"/>
                <a:gd name="T108" fmla="*/ 1138745151 w 183"/>
                <a:gd name="T109" fmla="*/ 61336228 h 139"/>
                <a:gd name="T110" fmla="*/ 1160511423 w 183"/>
                <a:gd name="T111" fmla="*/ 55464334 h 139"/>
                <a:gd name="T112" fmla="*/ 1182520624 w 183"/>
                <a:gd name="T113" fmla="*/ 48378770 h 139"/>
                <a:gd name="T114" fmla="*/ 1203039409 w 183"/>
                <a:gd name="T115" fmla="*/ 34204311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1"/>
                  </a:lnTo>
                  <a:lnTo>
                    <a:pt x="12" y="121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2" y="108"/>
                  </a:lnTo>
                  <a:lnTo>
                    <a:pt x="22" y="107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2" y="97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4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4" y="33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8" y="27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1" name="Line 261"/>
            <p:cNvSpPr>
              <a:spLocks noChangeShapeType="1"/>
            </p:cNvSpPr>
            <p:nvPr/>
          </p:nvSpPr>
          <p:spPr bwMode="auto">
            <a:xfrm>
              <a:off x="3231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2" name="Line 262"/>
            <p:cNvSpPr>
              <a:spLocks noChangeShapeType="1"/>
            </p:cNvSpPr>
            <p:nvPr/>
          </p:nvSpPr>
          <p:spPr bwMode="auto">
            <a:xfrm>
              <a:off x="32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3" name="Line 263"/>
            <p:cNvSpPr>
              <a:spLocks noChangeShapeType="1"/>
            </p:cNvSpPr>
            <p:nvPr/>
          </p:nvSpPr>
          <p:spPr bwMode="auto">
            <a:xfrm>
              <a:off x="3410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4" name="Line 264"/>
            <p:cNvSpPr>
              <a:spLocks noChangeShapeType="1"/>
            </p:cNvSpPr>
            <p:nvPr/>
          </p:nvSpPr>
          <p:spPr bwMode="auto">
            <a:xfrm>
              <a:off x="35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5" name="Line 265"/>
            <p:cNvSpPr>
              <a:spLocks noChangeShapeType="1"/>
            </p:cNvSpPr>
            <p:nvPr/>
          </p:nvSpPr>
          <p:spPr bwMode="auto">
            <a:xfrm>
              <a:off x="3763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6" name="Line 266"/>
            <p:cNvSpPr>
              <a:spLocks noChangeShapeType="1"/>
            </p:cNvSpPr>
            <p:nvPr/>
          </p:nvSpPr>
          <p:spPr bwMode="auto">
            <a:xfrm>
              <a:off x="393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7" name="Line 267"/>
            <p:cNvSpPr>
              <a:spLocks noChangeShapeType="1"/>
            </p:cNvSpPr>
            <p:nvPr/>
          </p:nvSpPr>
          <p:spPr bwMode="auto">
            <a:xfrm>
              <a:off x="411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68" name="Rectangle 268"/>
            <p:cNvSpPr>
              <a:spLocks noChangeArrowheads="1"/>
            </p:cNvSpPr>
            <p:nvPr/>
          </p:nvSpPr>
          <p:spPr bwMode="auto">
            <a:xfrm>
              <a:off x="31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69" name="Rectangle 269"/>
            <p:cNvSpPr>
              <a:spLocks noChangeArrowheads="1"/>
            </p:cNvSpPr>
            <p:nvPr/>
          </p:nvSpPr>
          <p:spPr bwMode="auto">
            <a:xfrm>
              <a:off x="3352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19570" name="Rectangle 270"/>
            <p:cNvSpPr>
              <a:spLocks noChangeArrowheads="1"/>
            </p:cNvSpPr>
            <p:nvPr/>
          </p:nvSpPr>
          <p:spPr bwMode="auto">
            <a:xfrm>
              <a:off x="35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71" name="Rectangle 271"/>
            <p:cNvSpPr>
              <a:spLocks noChangeArrowheads="1"/>
            </p:cNvSpPr>
            <p:nvPr/>
          </p:nvSpPr>
          <p:spPr bwMode="auto">
            <a:xfrm>
              <a:off x="3705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19572" name="Rectangle 272"/>
            <p:cNvSpPr>
              <a:spLocks noChangeArrowheads="1"/>
            </p:cNvSpPr>
            <p:nvPr/>
          </p:nvSpPr>
          <p:spPr bwMode="auto">
            <a:xfrm>
              <a:off x="387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73" name="Rectangle 273"/>
            <p:cNvSpPr>
              <a:spLocks noChangeArrowheads="1"/>
            </p:cNvSpPr>
            <p:nvPr/>
          </p:nvSpPr>
          <p:spPr bwMode="auto">
            <a:xfrm>
              <a:off x="405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19574" name="Line 274"/>
            <p:cNvSpPr>
              <a:spLocks noChangeShapeType="1"/>
            </p:cNvSpPr>
            <p:nvPr/>
          </p:nvSpPr>
          <p:spPr bwMode="auto">
            <a:xfrm flipV="1">
              <a:off x="3197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75" name="Line 275"/>
            <p:cNvSpPr>
              <a:spLocks noChangeShapeType="1"/>
            </p:cNvSpPr>
            <p:nvPr/>
          </p:nvSpPr>
          <p:spPr bwMode="auto">
            <a:xfrm flipH="1">
              <a:off x="3158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76" name="Line 276"/>
            <p:cNvSpPr>
              <a:spLocks noChangeShapeType="1"/>
            </p:cNvSpPr>
            <p:nvPr/>
          </p:nvSpPr>
          <p:spPr bwMode="auto">
            <a:xfrm flipH="1">
              <a:off x="3158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77" name="Line 277"/>
            <p:cNvSpPr>
              <a:spLocks noChangeShapeType="1"/>
            </p:cNvSpPr>
            <p:nvPr/>
          </p:nvSpPr>
          <p:spPr bwMode="auto">
            <a:xfrm flipH="1">
              <a:off x="3158" y="31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78" name="Line 278"/>
            <p:cNvSpPr>
              <a:spLocks noChangeShapeType="1"/>
            </p:cNvSpPr>
            <p:nvPr/>
          </p:nvSpPr>
          <p:spPr bwMode="auto">
            <a:xfrm flipH="1">
              <a:off x="3158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79" name="Line 279"/>
            <p:cNvSpPr>
              <a:spLocks noChangeShapeType="1"/>
            </p:cNvSpPr>
            <p:nvPr/>
          </p:nvSpPr>
          <p:spPr bwMode="auto">
            <a:xfrm flipH="1">
              <a:off x="3158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80" name="Line 280"/>
            <p:cNvSpPr>
              <a:spLocks noChangeShapeType="1"/>
            </p:cNvSpPr>
            <p:nvPr/>
          </p:nvSpPr>
          <p:spPr bwMode="auto">
            <a:xfrm flipH="1">
              <a:off x="3158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81" name="Rectangle 281"/>
            <p:cNvSpPr>
              <a:spLocks noChangeArrowheads="1"/>
            </p:cNvSpPr>
            <p:nvPr/>
          </p:nvSpPr>
          <p:spPr bwMode="auto">
            <a:xfrm rot="-5400000">
              <a:off x="3043" y="340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19582" name="Rectangle 282"/>
            <p:cNvSpPr>
              <a:spLocks noChangeArrowheads="1"/>
            </p:cNvSpPr>
            <p:nvPr/>
          </p:nvSpPr>
          <p:spPr bwMode="auto">
            <a:xfrm rot="-5400000">
              <a:off x="3043" y="3138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19583" name="Rectangle 283"/>
            <p:cNvSpPr>
              <a:spLocks noChangeArrowheads="1"/>
            </p:cNvSpPr>
            <p:nvPr/>
          </p:nvSpPr>
          <p:spPr bwMode="auto">
            <a:xfrm rot="-5400000">
              <a:off x="3043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19584" name="Rectangle 284"/>
            <p:cNvSpPr>
              <a:spLocks noChangeArrowheads="1"/>
            </p:cNvSpPr>
            <p:nvPr/>
          </p:nvSpPr>
          <p:spPr bwMode="auto">
            <a:xfrm>
              <a:off x="3197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85" name="Rectangle 285"/>
            <p:cNvSpPr>
              <a:spLocks noChangeArrowheads="1"/>
            </p:cNvSpPr>
            <p:nvPr/>
          </p:nvSpPr>
          <p:spPr bwMode="auto">
            <a:xfrm>
              <a:off x="3473" y="2560"/>
              <a:ext cx="3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Student-t</a:t>
              </a:r>
              <a:endParaRPr lang="sv-SE"/>
            </a:p>
          </p:txBody>
        </p:sp>
        <p:sp>
          <p:nvSpPr>
            <p:cNvPr id="19586" name="Freeform 290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28043222 h 139"/>
                <a:gd name="T2" fmla="*/ 42283721 w 183"/>
                <a:gd name="T3" fmla="*/ 894080403 h 139"/>
                <a:gd name="T4" fmla="*/ 64294278 w 183"/>
                <a:gd name="T5" fmla="*/ 865493923 h 139"/>
                <a:gd name="T6" fmla="*/ 84798673 w 183"/>
                <a:gd name="T7" fmla="*/ 845447425 h 139"/>
                <a:gd name="T8" fmla="*/ 106564713 w 183"/>
                <a:gd name="T9" fmla="*/ 817164952 h 139"/>
                <a:gd name="T10" fmla="*/ 127080090 w 183"/>
                <a:gd name="T11" fmla="*/ 789982956 h 139"/>
                <a:gd name="T12" fmla="*/ 141918716 w 183"/>
                <a:gd name="T13" fmla="*/ 770254059 h 139"/>
                <a:gd name="T14" fmla="*/ 162125397 w 183"/>
                <a:gd name="T15" fmla="*/ 741667579 h 139"/>
                <a:gd name="T16" fmla="*/ 184135876 w 183"/>
                <a:gd name="T17" fmla="*/ 721574739 h 139"/>
                <a:gd name="T18" fmla="*/ 204717872 w 183"/>
                <a:gd name="T19" fmla="*/ 700364120 h 139"/>
                <a:gd name="T20" fmla="*/ 226419539 w 183"/>
                <a:gd name="T21" fmla="*/ 680331216 h 139"/>
                <a:gd name="T22" fmla="*/ 246924690 w 183"/>
                <a:gd name="T23" fmla="*/ 659071783 h 139"/>
                <a:gd name="T24" fmla="*/ 268998651 w 183"/>
                <a:gd name="T25" fmla="*/ 639041505 h 139"/>
                <a:gd name="T26" fmla="*/ 290700473 w 183"/>
                <a:gd name="T27" fmla="*/ 617781454 h 139"/>
                <a:gd name="T28" fmla="*/ 311282624 w 183"/>
                <a:gd name="T29" fmla="*/ 597748859 h 139"/>
                <a:gd name="T30" fmla="*/ 333292522 w 183"/>
                <a:gd name="T31" fmla="*/ 576488499 h 139"/>
                <a:gd name="T32" fmla="*/ 353810687 w 183"/>
                <a:gd name="T33" fmla="*/ 556444782 h 139"/>
                <a:gd name="T34" fmla="*/ 375576650 w 183"/>
                <a:gd name="T35" fmla="*/ 542271414 h 139"/>
                <a:gd name="T36" fmla="*/ 396081181 w 183"/>
                <a:gd name="T37" fmla="*/ 522541899 h 139"/>
                <a:gd name="T38" fmla="*/ 418155452 w 183"/>
                <a:gd name="T39" fmla="*/ 501043648 h 139"/>
                <a:gd name="T40" fmla="*/ 431124241 w 183"/>
                <a:gd name="T41" fmla="*/ 488338099 h 139"/>
                <a:gd name="T42" fmla="*/ 453136851 w 183"/>
                <a:gd name="T43" fmla="*/ 466837068 h 139"/>
                <a:gd name="T44" fmla="*/ 473652227 w 183"/>
                <a:gd name="T45" fmla="*/ 454120397 h 139"/>
                <a:gd name="T46" fmla="*/ 495418500 w 183"/>
                <a:gd name="T47" fmla="*/ 432923681 h 139"/>
                <a:gd name="T48" fmla="*/ 515936045 w 183"/>
                <a:gd name="T49" fmla="*/ 418448469 h 139"/>
                <a:gd name="T50" fmla="*/ 538010316 w 183"/>
                <a:gd name="T51" fmla="*/ 405742303 h 139"/>
                <a:gd name="T52" fmla="*/ 558206539 w 183"/>
                <a:gd name="T53" fmla="*/ 391631034 h 139"/>
                <a:gd name="T54" fmla="*/ 580217289 w 183"/>
                <a:gd name="T55" fmla="*/ 371537577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47711774 h 139"/>
                <a:gd name="T74" fmla="*/ 784934619 w 183"/>
                <a:gd name="T75" fmla="*/ 233540569 h 139"/>
                <a:gd name="T76" fmla="*/ 806945059 w 183"/>
                <a:gd name="T77" fmla="*/ 219125294 h 139"/>
                <a:gd name="T78" fmla="*/ 827218437 w 183"/>
                <a:gd name="T79" fmla="*/ 213507511 h 139"/>
                <a:gd name="T80" fmla="*/ 849228877 w 183"/>
                <a:gd name="T81" fmla="*/ 199333525 h 139"/>
                <a:gd name="T82" fmla="*/ 871302528 w 183"/>
                <a:gd name="T83" fmla="*/ 185211907 h 139"/>
                <a:gd name="T84" fmla="*/ 891499061 w 183"/>
                <a:gd name="T85" fmla="*/ 172201734 h 139"/>
                <a:gd name="T86" fmla="*/ 913508882 w 183"/>
                <a:gd name="T87" fmla="*/ 165115668 h 139"/>
                <a:gd name="T88" fmla="*/ 934090878 w 183"/>
                <a:gd name="T89" fmla="*/ 151007528 h 139"/>
                <a:gd name="T90" fmla="*/ 955793939 w 183"/>
                <a:gd name="T91" fmla="*/ 143919222 h 139"/>
                <a:gd name="T92" fmla="*/ 976375315 w 183"/>
                <a:gd name="T93" fmla="*/ 130911289 h 139"/>
                <a:gd name="T94" fmla="*/ 991147477 w 183"/>
                <a:gd name="T95" fmla="*/ 123825842 h 139"/>
                <a:gd name="T96" fmla="*/ 1011353925 w 183"/>
                <a:gd name="T97" fmla="*/ 109714805 h 139"/>
                <a:gd name="T98" fmla="*/ 1033430675 w 183"/>
                <a:gd name="T99" fmla="*/ 102628893 h 139"/>
                <a:gd name="T100" fmla="*/ 1053945742 w 183"/>
                <a:gd name="T101" fmla="*/ 89681669 h 139"/>
                <a:gd name="T102" fmla="*/ 1075634550 w 183"/>
                <a:gd name="T103" fmla="*/ 82596144 h 139"/>
                <a:gd name="T104" fmla="*/ 1096216545 w 183"/>
                <a:gd name="T105" fmla="*/ 75509982 h 139"/>
                <a:gd name="T106" fmla="*/ 1118226366 w 183"/>
                <a:gd name="T107" fmla="*/ 68421792 h 139"/>
                <a:gd name="T108" fmla="*/ 1138745151 w 183"/>
                <a:gd name="T109" fmla="*/ 55464334 h 139"/>
                <a:gd name="T110" fmla="*/ 1160511423 w 183"/>
                <a:gd name="T111" fmla="*/ 48378770 h 139"/>
                <a:gd name="T112" fmla="*/ 1182520624 w 183"/>
                <a:gd name="T113" fmla="*/ 41292665 h 139"/>
                <a:gd name="T114" fmla="*/ 1203039409 w 183"/>
                <a:gd name="T115" fmla="*/ 34204311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9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5" y="119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2"/>
                  </a:lnTo>
                  <a:lnTo>
                    <a:pt x="30" y="101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50" y="81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3" y="79"/>
                  </a:lnTo>
                  <a:lnTo>
                    <a:pt x="53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4" y="39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10" y="35"/>
                  </a:lnTo>
                  <a:lnTo>
                    <a:pt x="111" y="34"/>
                  </a:lnTo>
                  <a:lnTo>
                    <a:pt x="112" y="34"/>
                  </a:lnTo>
                  <a:lnTo>
                    <a:pt x="112" y="33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7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7" y="20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3" y="17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5" y="11"/>
                  </a:lnTo>
                  <a:lnTo>
                    <a:pt x="156" y="11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8" y="6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87" name="Line 291"/>
            <p:cNvSpPr>
              <a:spLocks noChangeShapeType="1"/>
            </p:cNvSpPr>
            <p:nvPr/>
          </p:nvSpPr>
          <p:spPr bwMode="auto">
            <a:xfrm>
              <a:off x="3749" y="336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88" name="Line 292"/>
            <p:cNvSpPr>
              <a:spLocks noChangeShapeType="1"/>
            </p:cNvSpPr>
            <p:nvPr/>
          </p:nvSpPr>
          <p:spPr bwMode="auto">
            <a:xfrm>
              <a:off x="3749" y="341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89" name="Rectangle 293"/>
            <p:cNvSpPr>
              <a:spLocks noChangeArrowheads="1"/>
            </p:cNvSpPr>
            <p:nvPr/>
          </p:nvSpPr>
          <p:spPr bwMode="auto">
            <a:xfrm>
              <a:off x="3870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19590" name="Rectangle 294"/>
            <p:cNvSpPr>
              <a:spLocks noChangeArrowheads="1"/>
            </p:cNvSpPr>
            <p:nvPr/>
          </p:nvSpPr>
          <p:spPr bwMode="auto">
            <a:xfrm>
              <a:off x="3870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72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/>
              <a:t>Bremerhaven &amp; Schleswig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2BB3D-F9A1-42AA-AA01-34FF495B8599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 t="9599"/>
          <a:stretch>
            <a:fillRect/>
          </a:stretch>
        </p:blipFill>
        <p:spPr bwMode="auto">
          <a:xfrm>
            <a:off x="4532313" y="2292350"/>
            <a:ext cx="45402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Group 4"/>
          <p:cNvGrpSpPr>
            <a:grpSpLocks noChangeAspect="1"/>
          </p:cNvGrpSpPr>
          <p:nvPr/>
        </p:nvGrpSpPr>
        <p:grpSpPr bwMode="auto">
          <a:xfrm>
            <a:off x="428625" y="2087563"/>
            <a:ext cx="4000500" cy="3984625"/>
            <a:chOff x="1414" y="1008"/>
            <a:chExt cx="2896" cy="2885"/>
          </a:xfrm>
        </p:grpSpPr>
        <p:sp>
          <p:nvSpPr>
            <p:cNvPr id="204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50" y="1008"/>
              <a:ext cx="2860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5"/>
            <p:cNvSpPr>
              <a:spLocks/>
            </p:cNvSpPr>
            <p:nvPr/>
          </p:nvSpPr>
          <p:spPr bwMode="auto">
            <a:xfrm>
              <a:off x="1798" y="1346"/>
              <a:ext cx="886" cy="672"/>
            </a:xfrm>
            <a:custGeom>
              <a:avLst/>
              <a:gdLst>
                <a:gd name="T0" fmla="*/ 22010547 w 183"/>
                <a:gd name="T1" fmla="*/ 934995056 h 139"/>
                <a:gd name="T2" fmla="*/ 42283721 w 183"/>
                <a:gd name="T3" fmla="*/ 900355995 h 139"/>
                <a:gd name="T4" fmla="*/ 64294278 w 183"/>
                <a:gd name="T5" fmla="*/ 864247237 h 139"/>
                <a:gd name="T6" fmla="*/ 84798673 w 183"/>
                <a:gd name="T7" fmla="*/ 836783392 h 139"/>
                <a:gd name="T8" fmla="*/ 106564713 w 183"/>
                <a:gd name="T9" fmla="*/ 809319547 h 139"/>
                <a:gd name="T10" fmla="*/ 127080090 w 183"/>
                <a:gd name="T11" fmla="*/ 780360634 h 139"/>
                <a:gd name="T12" fmla="*/ 141918716 w 183"/>
                <a:gd name="T13" fmla="*/ 760365945 h 139"/>
                <a:gd name="T14" fmla="*/ 162125397 w 183"/>
                <a:gd name="T15" fmla="*/ 732951606 h 139"/>
                <a:gd name="T16" fmla="*/ 184135876 w 183"/>
                <a:gd name="T17" fmla="*/ 711171622 h 139"/>
                <a:gd name="T18" fmla="*/ 204717872 w 183"/>
                <a:gd name="T19" fmla="*/ 691162700 h 139"/>
                <a:gd name="T20" fmla="*/ 226419539 w 183"/>
                <a:gd name="T21" fmla="*/ 669379622 h 139"/>
                <a:gd name="T22" fmla="*/ 246924690 w 183"/>
                <a:gd name="T23" fmla="*/ 655055179 h 139"/>
                <a:gd name="T24" fmla="*/ 268998651 w 183"/>
                <a:gd name="T25" fmla="*/ 627590252 h 139"/>
                <a:gd name="T26" fmla="*/ 290700473 w 183"/>
                <a:gd name="T27" fmla="*/ 607275942 h 139"/>
                <a:gd name="T28" fmla="*/ 311282624 w 183"/>
                <a:gd name="T29" fmla="*/ 585799798 h 139"/>
                <a:gd name="T30" fmla="*/ 333292522 w 183"/>
                <a:gd name="T31" fmla="*/ 565487036 h 139"/>
                <a:gd name="T32" fmla="*/ 353810687 w 183"/>
                <a:gd name="T33" fmla="*/ 544010893 h 139"/>
                <a:gd name="T34" fmla="*/ 375576650 w 183"/>
                <a:gd name="T35" fmla="*/ 529379515 h 139"/>
                <a:gd name="T36" fmla="*/ 396081181 w 183"/>
                <a:gd name="T37" fmla="*/ 509434023 h 139"/>
                <a:gd name="T38" fmla="*/ 418155452 w 183"/>
                <a:gd name="T39" fmla="*/ 494813784 h 139"/>
                <a:gd name="T40" fmla="*/ 431124241 w 183"/>
                <a:gd name="T41" fmla="*/ 481970487 h 139"/>
                <a:gd name="T42" fmla="*/ 453136851 w 183"/>
                <a:gd name="T43" fmla="*/ 474807957 h 139"/>
                <a:gd name="T44" fmla="*/ 473652227 w 183"/>
                <a:gd name="T45" fmla="*/ 453024878 h 139"/>
                <a:gd name="T46" fmla="*/ 495418500 w 183"/>
                <a:gd name="T47" fmla="*/ 440181581 h 139"/>
                <a:gd name="T48" fmla="*/ 515936045 w 183"/>
                <a:gd name="T49" fmla="*/ 425547420 h 139"/>
                <a:gd name="T50" fmla="*/ 538010316 w 183"/>
                <a:gd name="T51" fmla="*/ 411235973 h 139"/>
                <a:gd name="T52" fmla="*/ 558206539 w 183"/>
                <a:gd name="T53" fmla="*/ 390921354 h 139"/>
                <a:gd name="T54" fmla="*/ 580217289 w 183"/>
                <a:gd name="T55" fmla="*/ 376596602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34818216 h 139"/>
                <a:gd name="T62" fmla="*/ 665092769 w 183"/>
                <a:gd name="T63" fmla="*/ 320186607 h 139"/>
                <a:gd name="T64" fmla="*/ 687103209 w 183"/>
                <a:gd name="T65" fmla="*/ 307404109 h 139"/>
                <a:gd name="T66" fmla="*/ 700135829 w 183"/>
                <a:gd name="T67" fmla="*/ 300241888 h 139"/>
                <a:gd name="T68" fmla="*/ 722148748 w 183"/>
                <a:gd name="T69" fmla="*/ 285610665 h 139"/>
                <a:gd name="T70" fmla="*/ 742342182 w 183"/>
                <a:gd name="T71" fmla="*/ 272778043 h 139"/>
                <a:gd name="T72" fmla="*/ 764416454 w 183"/>
                <a:gd name="T73" fmla="*/ 258146356 h 139"/>
                <a:gd name="T74" fmla="*/ 784934619 w 183"/>
                <a:gd name="T75" fmla="*/ 250981196 h 139"/>
                <a:gd name="T76" fmla="*/ 806945059 w 183"/>
                <a:gd name="T77" fmla="*/ 236669749 h 139"/>
                <a:gd name="T78" fmla="*/ 827218437 w 183"/>
                <a:gd name="T79" fmla="*/ 223517506 h 139"/>
                <a:gd name="T80" fmla="*/ 849228877 w 183"/>
                <a:gd name="T81" fmla="*/ 216355285 h 139"/>
                <a:gd name="T82" fmla="*/ 871302528 w 183"/>
                <a:gd name="T83" fmla="*/ 202030069 h 139"/>
                <a:gd name="T84" fmla="*/ 891499061 w 183"/>
                <a:gd name="T85" fmla="*/ 188890821 h 139"/>
                <a:gd name="T86" fmla="*/ 913508882 w 183"/>
                <a:gd name="T87" fmla="*/ 181728600 h 139"/>
                <a:gd name="T88" fmla="*/ 934090878 w 183"/>
                <a:gd name="T89" fmla="*/ 167404003 h 139"/>
                <a:gd name="T90" fmla="*/ 955793939 w 183"/>
                <a:gd name="T91" fmla="*/ 160238958 h 139"/>
                <a:gd name="T92" fmla="*/ 976375315 w 183"/>
                <a:gd name="T93" fmla="*/ 147102495 h 139"/>
                <a:gd name="T94" fmla="*/ 991147477 w 183"/>
                <a:gd name="T95" fmla="*/ 139936870 h 139"/>
                <a:gd name="T96" fmla="*/ 1011353925 w 183"/>
                <a:gd name="T97" fmla="*/ 125612196 h 139"/>
                <a:gd name="T98" fmla="*/ 1033430675 w 183"/>
                <a:gd name="T99" fmla="*/ 118143427 h 139"/>
                <a:gd name="T100" fmla="*/ 1053945742 w 183"/>
                <a:gd name="T101" fmla="*/ 110981128 h 139"/>
                <a:gd name="T102" fmla="*/ 1075634550 w 183"/>
                <a:gd name="T103" fmla="*/ 98211780 h 139"/>
                <a:gd name="T104" fmla="*/ 1096216545 w 183"/>
                <a:gd name="T105" fmla="*/ 91049482 h 139"/>
                <a:gd name="T106" fmla="*/ 1118226366 w 183"/>
                <a:gd name="T107" fmla="*/ 76417853 h 139"/>
                <a:gd name="T108" fmla="*/ 1138745151 w 183"/>
                <a:gd name="T109" fmla="*/ 69255593 h 139"/>
                <a:gd name="T110" fmla="*/ 1160511423 w 183"/>
                <a:gd name="T111" fmla="*/ 56422855 h 139"/>
                <a:gd name="T112" fmla="*/ 1182520624 w 183"/>
                <a:gd name="T113" fmla="*/ 48954047 h 139"/>
                <a:gd name="T114" fmla="*/ 1203039409 w 183"/>
                <a:gd name="T115" fmla="*/ 41788964 h 139"/>
                <a:gd name="T116" fmla="*/ 1224791428 w 183"/>
                <a:gd name="T117" fmla="*/ 27463796 h 139"/>
                <a:gd name="T118" fmla="*/ 1245309593 w 183"/>
                <a:gd name="T119" fmla="*/ 21796141 h 139"/>
                <a:gd name="T120" fmla="*/ 1267383245 w 183"/>
                <a:gd name="T121" fmla="*/ 14325192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10" y="123"/>
                  </a:lnTo>
                  <a:lnTo>
                    <a:pt x="10" y="122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2" y="86"/>
                  </a:lnTo>
                  <a:lnTo>
                    <a:pt x="42" y="85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2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7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1" y="31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1798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1798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197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>
              <a:off x="2152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Line 10"/>
            <p:cNvSpPr>
              <a:spLocks noChangeShapeType="1"/>
            </p:cNvSpPr>
            <p:nvPr/>
          </p:nvSpPr>
          <p:spPr bwMode="auto">
            <a:xfrm>
              <a:off x="23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>
              <a:off x="2505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>
              <a:off x="26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Rectangle 13"/>
            <p:cNvSpPr>
              <a:spLocks noChangeArrowheads="1"/>
            </p:cNvSpPr>
            <p:nvPr/>
          </p:nvSpPr>
          <p:spPr bwMode="auto">
            <a:xfrm>
              <a:off x="1740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497" name="Rectangle 14"/>
            <p:cNvSpPr>
              <a:spLocks noChangeArrowheads="1"/>
            </p:cNvSpPr>
            <p:nvPr/>
          </p:nvSpPr>
          <p:spPr bwMode="auto">
            <a:xfrm>
              <a:off x="191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0498" name="Rectangle 15"/>
            <p:cNvSpPr>
              <a:spLocks noChangeArrowheads="1"/>
            </p:cNvSpPr>
            <p:nvPr/>
          </p:nvSpPr>
          <p:spPr bwMode="auto">
            <a:xfrm>
              <a:off x="2094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2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2447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01" name="Rectangle 18"/>
            <p:cNvSpPr>
              <a:spLocks noChangeArrowheads="1"/>
            </p:cNvSpPr>
            <p:nvPr/>
          </p:nvSpPr>
          <p:spPr bwMode="auto">
            <a:xfrm>
              <a:off x="26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0502" name="Line 19"/>
            <p:cNvSpPr>
              <a:spLocks noChangeShapeType="1"/>
            </p:cNvSpPr>
            <p:nvPr/>
          </p:nvSpPr>
          <p:spPr bwMode="auto">
            <a:xfrm flipV="1">
              <a:off x="1765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3" name="Line 20"/>
            <p:cNvSpPr>
              <a:spLocks noChangeShapeType="1"/>
            </p:cNvSpPr>
            <p:nvPr/>
          </p:nvSpPr>
          <p:spPr bwMode="auto">
            <a:xfrm flipH="1">
              <a:off x="1726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4" name="Line 21"/>
            <p:cNvSpPr>
              <a:spLocks noChangeShapeType="1"/>
            </p:cNvSpPr>
            <p:nvPr/>
          </p:nvSpPr>
          <p:spPr bwMode="auto">
            <a:xfrm flipH="1">
              <a:off x="1726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Line 22"/>
            <p:cNvSpPr>
              <a:spLocks noChangeShapeType="1"/>
            </p:cNvSpPr>
            <p:nvPr/>
          </p:nvSpPr>
          <p:spPr bwMode="auto">
            <a:xfrm flipH="1">
              <a:off x="1726" y="175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Line 23"/>
            <p:cNvSpPr>
              <a:spLocks noChangeShapeType="1"/>
            </p:cNvSpPr>
            <p:nvPr/>
          </p:nvSpPr>
          <p:spPr bwMode="auto">
            <a:xfrm flipH="1">
              <a:off x="1726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Line 24"/>
            <p:cNvSpPr>
              <a:spLocks noChangeShapeType="1"/>
            </p:cNvSpPr>
            <p:nvPr/>
          </p:nvSpPr>
          <p:spPr bwMode="auto">
            <a:xfrm flipH="1">
              <a:off x="1726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Line 25"/>
            <p:cNvSpPr>
              <a:spLocks noChangeShapeType="1"/>
            </p:cNvSpPr>
            <p:nvPr/>
          </p:nvSpPr>
          <p:spPr bwMode="auto">
            <a:xfrm flipH="1">
              <a:off x="1726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Rectangle 26"/>
            <p:cNvSpPr>
              <a:spLocks noChangeArrowheads="1"/>
            </p:cNvSpPr>
            <p:nvPr/>
          </p:nvSpPr>
          <p:spPr bwMode="auto">
            <a:xfrm rot="-5400000">
              <a:off x="1610" y="197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10" name="Rectangle 27"/>
            <p:cNvSpPr>
              <a:spLocks noChangeArrowheads="1"/>
            </p:cNvSpPr>
            <p:nvPr/>
          </p:nvSpPr>
          <p:spPr bwMode="auto">
            <a:xfrm rot="-5400000">
              <a:off x="1610" y="170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511" name="Rectangle 28"/>
            <p:cNvSpPr>
              <a:spLocks noChangeArrowheads="1"/>
            </p:cNvSpPr>
            <p:nvPr/>
          </p:nvSpPr>
          <p:spPr bwMode="auto">
            <a:xfrm rot="-5400000">
              <a:off x="1610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12" name="Rectangle 29"/>
            <p:cNvSpPr>
              <a:spLocks noChangeArrowheads="1"/>
            </p:cNvSpPr>
            <p:nvPr/>
          </p:nvSpPr>
          <p:spPr bwMode="auto">
            <a:xfrm>
              <a:off x="1765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13" name="Rectangle 30"/>
            <p:cNvSpPr>
              <a:spLocks noChangeArrowheads="1"/>
            </p:cNvSpPr>
            <p:nvPr/>
          </p:nvSpPr>
          <p:spPr bwMode="auto">
            <a:xfrm>
              <a:off x="2067" y="1129"/>
              <a:ext cx="3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Gumbel</a:t>
              </a:r>
              <a:endParaRPr lang="sv-SE"/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 rot="-5400000">
              <a:off x="1508" y="161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 rot="-5400000">
              <a:off x="1501" y="156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16" name="Rectangle 35"/>
            <p:cNvSpPr>
              <a:spLocks noChangeArrowheads="1"/>
            </p:cNvSpPr>
            <p:nvPr/>
          </p:nvSpPr>
          <p:spPr bwMode="auto">
            <a:xfrm rot="-5400000">
              <a:off x="1501" y="151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17" name="Freeform 36"/>
            <p:cNvSpPr>
              <a:spLocks/>
            </p:cNvSpPr>
            <p:nvPr/>
          </p:nvSpPr>
          <p:spPr bwMode="auto">
            <a:xfrm>
              <a:off x="1798" y="1346"/>
              <a:ext cx="886" cy="672"/>
            </a:xfrm>
            <a:custGeom>
              <a:avLst/>
              <a:gdLst>
                <a:gd name="T0" fmla="*/ 22010547 w 183"/>
                <a:gd name="T1" fmla="*/ 927832216 h 139"/>
                <a:gd name="T2" fmla="*/ 42283721 w 183"/>
                <a:gd name="T3" fmla="*/ 893206151 h 139"/>
                <a:gd name="T4" fmla="*/ 64294278 w 183"/>
                <a:gd name="T5" fmla="*/ 858577609 h 139"/>
                <a:gd name="T6" fmla="*/ 84798673 w 183"/>
                <a:gd name="T7" fmla="*/ 829621171 h 139"/>
                <a:gd name="T8" fmla="*/ 106564713 w 183"/>
                <a:gd name="T9" fmla="*/ 802154851 h 139"/>
                <a:gd name="T10" fmla="*/ 127080090 w 183"/>
                <a:gd name="T11" fmla="*/ 780360634 h 139"/>
                <a:gd name="T12" fmla="*/ 141918716 w 183"/>
                <a:gd name="T13" fmla="*/ 753203724 h 139"/>
                <a:gd name="T14" fmla="*/ 162125397 w 183"/>
                <a:gd name="T15" fmla="*/ 732951606 h 139"/>
                <a:gd name="T16" fmla="*/ 184135876 w 183"/>
                <a:gd name="T17" fmla="*/ 704006925 h 139"/>
                <a:gd name="T18" fmla="*/ 204717872 w 183"/>
                <a:gd name="T19" fmla="*/ 684000479 h 139"/>
                <a:gd name="T20" fmla="*/ 226419539 w 183"/>
                <a:gd name="T21" fmla="*/ 662217400 h 139"/>
                <a:gd name="T22" fmla="*/ 246924690 w 183"/>
                <a:gd name="T23" fmla="*/ 641902627 h 139"/>
                <a:gd name="T24" fmla="*/ 268998651 w 183"/>
                <a:gd name="T25" fmla="*/ 627590252 h 139"/>
                <a:gd name="T26" fmla="*/ 290700473 w 183"/>
                <a:gd name="T27" fmla="*/ 607275942 h 139"/>
                <a:gd name="T28" fmla="*/ 311282624 w 183"/>
                <a:gd name="T29" fmla="*/ 585799798 h 139"/>
                <a:gd name="T30" fmla="*/ 333292522 w 183"/>
                <a:gd name="T31" fmla="*/ 565487036 h 139"/>
                <a:gd name="T32" fmla="*/ 353810687 w 183"/>
                <a:gd name="T33" fmla="*/ 551172804 h 139"/>
                <a:gd name="T34" fmla="*/ 375576650 w 183"/>
                <a:gd name="T35" fmla="*/ 529379515 h 139"/>
                <a:gd name="T36" fmla="*/ 396081181 w 183"/>
                <a:gd name="T37" fmla="*/ 516597172 h 139"/>
                <a:gd name="T38" fmla="*/ 418155452 w 183"/>
                <a:gd name="T39" fmla="*/ 501965486 h 139"/>
                <a:gd name="T40" fmla="*/ 431124241 w 183"/>
                <a:gd name="T41" fmla="*/ 481970487 h 139"/>
                <a:gd name="T42" fmla="*/ 453136851 w 183"/>
                <a:gd name="T43" fmla="*/ 467339110 h 139"/>
                <a:gd name="T44" fmla="*/ 473652227 w 183"/>
                <a:gd name="T45" fmla="*/ 453024878 h 139"/>
                <a:gd name="T46" fmla="*/ 495418500 w 183"/>
                <a:gd name="T47" fmla="*/ 432709950 h 139"/>
                <a:gd name="T48" fmla="*/ 515936045 w 183"/>
                <a:gd name="T49" fmla="*/ 418385199 h 139"/>
                <a:gd name="T50" fmla="*/ 538010316 w 183"/>
                <a:gd name="T51" fmla="*/ 404071276 h 139"/>
                <a:gd name="T52" fmla="*/ 558206539 w 183"/>
                <a:gd name="T53" fmla="*/ 390921354 h 139"/>
                <a:gd name="T54" fmla="*/ 580217289 w 183"/>
                <a:gd name="T55" fmla="*/ 376596602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34818216 h 139"/>
                <a:gd name="T62" fmla="*/ 665092769 w 183"/>
                <a:gd name="T63" fmla="*/ 320186607 h 139"/>
                <a:gd name="T64" fmla="*/ 687103209 w 183"/>
                <a:gd name="T65" fmla="*/ 307404109 h 139"/>
                <a:gd name="T66" fmla="*/ 700135829 w 183"/>
                <a:gd name="T67" fmla="*/ 300241888 h 139"/>
                <a:gd name="T68" fmla="*/ 722148748 w 183"/>
                <a:gd name="T69" fmla="*/ 285610665 h 139"/>
                <a:gd name="T70" fmla="*/ 742342182 w 183"/>
                <a:gd name="T71" fmla="*/ 272778043 h 139"/>
                <a:gd name="T72" fmla="*/ 764416454 w 183"/>
                <a:gd name="T73" fmla="*/ 258146356 h 139"/>
                <a:gd name="T74" fmla="*/ 784934619 w 183"/>
                <a:gd name="T75" fmla="*/ 250981196 h 139"/>
                <a:gd name="T76" fmla="*/ 806945059 w 183"/>
                <a:gd name="T77" fmla="*/ 236669749 h 139"/>
                <a:gd name="T78" fmla="*/ 827218437 w 183"/>
                <a:gd name="T79" fmla="*/ 223517506 h 139"/>
                <a:gd name="T80" fmla="*/ 849228877 w 183"/>
                <a:gd name="T81" fmla="*/ 216355285 h 139"/>
                <a:gd name="T82" fmla="*/ 871302528 w 183"/>
                <a:gd name="T83" fmla="*/ 202030069 h 139"/>
                <a:gd name="T84" fmla="*/ 891499061 w 183"/>
                <a:gd name="T85" fmla="*/ 188890821 h 139"/>
                <a:gd name="T86" fmla="*/ 913508882 w 183"/>
                <a:gd name="T87" fmla="*/ 181728600 h 139"/>
                <a:gd name="T88" fmla="*/ 934090878 w 183"/>
                <a:gd name="T89" fmla="*/ 167404003 h 139"/>
                <a:gd name="T90" fmla="*/ 955793939 w 183"/>
                <a:gd name="T91" fmla="*/ 160238958 h 139"/>
                <a:gd name="T92" fmla="*/ 976375315 w 183"/>
                <a:gd name="T93" fmla="*/ 147102495 h 139"/>
                <a:gd name="T94" fmla="*/ 991147477 w 183"/>
                <a:gd name="T95" fmla="*/ 139936870 h 139"/>
                <a:gd name="T96" fmla="*/ 1011353925 w 183"/>
                <a:gd name="T97" fmla="*/ 125612196 h 139"/>
                <a:gd name="T98" fmla="*/ 1033430675 w 183"/>
                <a:gd name="T99" fmla="*/ 118143427 h 139"/>
                <a:gd name="T100" fmla="*/ 1053945742 w 183"/>
                <a:gd name="T101" fmla="*/ 105374079 h 139"/>
                <a:gd name="T102" fmla="*/ 1075634550 w 183"/>
                <a:gd name="T103" fmla="*/ 98211780 h 139"/>
                <a:gd name="T104" fmla="*/ 1096216545 w 183"/>
                <a:gd name="T105" fmla="*/ 91049482 h 139"/>
                <a:gd name="T106" fmla="*/ 1118226366 w 183"/>
                <a:gd name="T107" fmla="*/ 76417853 h 139"/>
                <a:gd name="T108" fmla="*/ 1138745151 w 183"/>
                <a:gd name="T109" fmla="*/ 69255593 h 139"/>
                <a:gd name="T110" fmla="*/ 1160511423 w 183"/>
                <a:gd name="T111" fmla="*/ 63585115 h 139"/>
                <a:gd name="T112" fmla="*/ 1182520624 w 183"/>
                <a:gd name="T113" fmla="*/ 48954047 h 139"/>
                <a:gd name="T114" fmla="*/ 1203039409 w 183"/>
                <a:gd name="T115" fmla="*/ 41788964 h 139"/>
                <a:gd name="T116" fmla="*/ 1224791428 w 183"/>
                <a:gd name="T117" fmla="*/ 34626733 h 139"/>
                <a:gd name="T118" fmla="*/ 1245309593 w 183"/>
                <a:gd name="T119" fmla="*/ 21796141 h 139"/>
                <a:gd name="T120" fmla="*/ 1267383245 w 183"/>
                <a:gd name="T121" fmla="*/ 14325192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9" y="123"/>
                  </a:lnTo>
                  <a:lnTo>
                    <a:pt x="9" y="122"/>
                  </a:lnTo>
                  <a:lnTo>
                    <a:pt x="10" y="122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3" y="118"/>
                  </a:lnTo>
                  <a:lnTo>
                    <a:pt x="13" y="117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20" y="109"/>
                  </a:lnTo>
                  <a:lnTo>
                    <a:pt x="20" y="108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5" y="103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6" y="101"/>
                  </a:lnTo>
                  <a:lnTo>
                    <a:pt x="27" y="101"/>
                  </a:lnTo>
                  <a:lnTo>
                    <a:pt x="27" y="100"/>
                  </a:lnTo>
                  <a:lnTo>
                    <a:pt x="28" y="100"/>
                  </a:lnTo>
                  <a:lnTo>
                    <a:pt x="28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5"/>
                  </a:lnTo>
                  <a:lnTo>
                    <a:pt x="33" y="95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6" y="92"/>
                  </a:lnTo>
                  <a:lnTo>
                    <a:pt x="36" y="91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2" y="86"/>
                  </a:lnTo>
                  <a:lnTo>
                    <a:pt x="42" y="85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8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5" y="67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0" y="62"/>
                  </a:lnTo>
                  <a:lnTo>
                    <a:pt x="71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10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4" y="9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6" y="8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8" y="3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Line 37"/>
            <p:cNvSpPr>
              <a:spLocks noChangeShapeType="1"/>
            </p:cNvSpPr>
            <p:nvPr/>
          </p:nvSpPr>
          <p:spPr bwMode="auto">
            <a:xfrm>
              <a:off x="2316" y="193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Line 38"/>
            <p:cNvSpPr>
              <a:spLocks noChangeShapeType="1"/>
            </p:cNvSpPr>
            <p:nvPr/>
          </p:nvSpPr>
          <p:spPr bwMode="auto">
            <a:xfrm>
              <a:off x="2316" y="198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Rectangle 39"/>
            <p:cNvSpPr>
              <a:spLocks noChangeArrowheads="1"/>
            </p:cNvSpPr>
            <p:nvPr/>
          </p:nvSpPr>
          <p:spPr bwMode="auto">
            <a:xfrm>
              <a:off x="2437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0521" name="Rectangle 40"/>
            <p:cNvSpPr>
              <a:spLocks noChangeArrowheads="1"/>
            </p:cNvSpPr>
            <p:nvPr/>
          </p:nvSpPr>
          <p:spPr bwMode="auto">
            <a:xfrm>
              <a:off x="2437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0522" name="Freeform 41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34995056 h 139"/>
                <a:gd name="T2" fmla="*/ 42283721 w 183"/>
                <a:gd name="T3" fmla="*/ 913198364 h 139"/>
                <a:gd name="T4" fmla="*/ 64294278 w 183"/>
                <a:gd name="T5" fmla="*/ 893206151 h 139"/>
                <a:gd name="T6" fmla="*/ 84798673 w 183"/>
                <a:gd name="T7" fmla="*/ 864247237 h 139"/>
                <a:gd name="T8" fmla="*/ 106564713 w 183"/>
                <a:gd name="T9" fmla="*/ 836783392 h 139"/>
                <a:gd name="T10" fmla="*/ 127080090 w 183"/>
                <a:gd name="T11" fmla="*/ 822456475 h 139"/>
                <a:gd name="T12" fmla="*/ 141918716 w 183"/>
                <a:gd name="T13" fmla="*/ 802154851 h 139"/>
                <a:gd name="T14" fmla="*/ 162125397 w 183"/>
                <a:gd name="T15" fmla="*/ 774679867 h 139"/>
                <a:gd name="T16" fmla="*/ 184135876 w 183"/>
                <a:gd name="T17" fmla="*/ 753203724 h 139"/>
                <a:gd name="T18" fmla="*/ 204717872 w 183"/>
                <a:gd name="T19" fmla="*/ 732951606 h 139"/>
                <a:gd name="T20" fmla="*/ 226419539 w 183"/>
                <a:gd name="T21" fmla="*/ 704006925 h 139"/>
                <a:gd name="T22" fmla="*/ 246924690 w 183"/>
                <a:gd name="T23" fmla="*/ 684000479 h 139"/>
                <a:gd name="T24" fmla="*/ 268998651 w 183"/>
                <a:gd name="T25" fmla="*/ 662217400 h 139"/>
                <a:gd name="T26" fmla="*/ 290700473 w 183"/>
                <a:gd name="T27" fmla="*/ 641902627 h 139"/>
                <a:gd name="T28" fmla="*/ 311282624 w 183"/>
                <a:gd name="T29" fmla="*/ 620428340 h 139"/>
                <a:gd name="T30" fmla="*/ 333292522 w 183"/>
                <a:gd name="T31" fmla="*/ 600113721 h 139"/>
                <a:gd name="T32" fmla="*/ 353810687 w 183"/>
                <a:gd name="T33" fmla="*/ 578637268 h 139"/>
                <a:gd name="T34" fmla="*/ 375576650 w 183"/>
                <a:gd name="T35" fmla="*/ 551172804 h 139"/>
                <a:gd name="T36" fmla="*/ 396081181 w 183"/>
                <a:gd name="T37" fmla="*/ 536541737 h 139"/>
                <a:gd name="T38" fmla="*/ 418155452 w 183"/>
                <a:gd name="T39" fmla="*/ 516597172 h 139"/>
                <a:gd name="T40" fmla="*/ 431124241 w 183"/>
                <a:gd name="T41" fmla="*/ 501965486 h 139"/>
                <a:gd name="T42" fmla="*/ 453136851 w 183"/>
                <a:gd name="T43" fmla="*/ 487650944 h 139"/>
                <a:gd name="T44" fmla="*/ 473652227 w 183"/>
                <a:gd name="T45" fmla="*/ 467339110 h 139"/>
                <a:gd name="T46" fmla="*/ 495418500 w 183"/>
                <a:gd name="T47" fmla="*/ 453024878 h 139"/>
                <a:gd name="T48" fmla="*/ 515936045 w 183"/>
                <a:gd name="T49" fmla="*/ 425547420 h 139"/>
                <a:gd name="T50" fmla="*/ 538010316 w 183"/>
                <a:gd name="T51" fmla="*/ 411235973 h 139"/>
                <a:gd name="T52" fmla="*/ 558206539 w 183"/>
                <a:gd name="T53" fmla="*/ 398083575 h 139"/>
                <a:gd name="T54" fmla="*/ 580217289 w 183"/>
                <a:gd name="T55" fmla="*/ 383758514 h 139"/>
                <a:gd name="T56" fmla="*/ 602291251 w 183"/>
                <a:gd name="T57" fmla="*/ 361975745 h 139"/>
                <a:gd name="T58" fmla="*/ 622500487 w 183"/>
                <a:gd name="T59" fmla="*/ 349129973 h 139"/>
                <a:gd name="T60" fmla="*/ 644574759 w 183"/>
                <a:gd name="T61" fmla="*/ 334818216 h 139"/>
                <a:gd name="T62" fmla="*/ 665092769 w 183"/>
                <a:gd name="T63" fmla="*/ 314566639 h 139"/>
                <a:gd name="T64" fmla="*/ 687103209 w 183"/>
                <a:gd name="T65" fmla="*/ 292773041 h 139"/>
                <a:gd name="T66" fmla="*/ 700135829 w 183"/>
                <a:gd name="T67" fmla="*/ 278458655 h 139"/>
                <a:gd name="T68" fmla="*/ 722148748 w 183"/>
                <a:gd name="T69" fmla="*/ 258146356 h 139"/>
                <a:gd name="T70" fmla="*/ 742342182 w 183"/>
                <a:gd name="T71" fmla="*/ 250981196 h 139"/>
                <a:gd name="T72" fmla="*/ 764416454 w 183"/>
                <a:gd name="T73" fmla="*/ 230989137 h 139"/>
                <a:gd name="T74" fmla="*/ 784934619 w 183"/>
                <a:gd name="T75" fmla="*/ 216355285 h 139"/>
                <a:gd name="T76" fmla="*/ 806945059 w 183"/>
                <a:gd name="T77" fmla="*/ 209192290 h 139"/>
                <a:gd name="T78" fmla="*/ 827218437 w 183"/>
                <a:gd name="T79" fmla="*/ 194878213 h 139"/>
                <a:gd name="T80" fmla="*/ 849228877 w 183"/>
                <a:gd name="T81" fmla="*/ 188890821 h 139"/>
                <a:gd name="T82" fmla="*/ 871302528 w 183"/>
                <a:gd name="T83" fmla="*/ 174566224 h 139"/>
                <a:gd name="T84" fmla="*/ 891499061 w 183"/>
                <a:gd name="T85" fmla="*/ 167404003 h 139"/>
                <a:gd name="T86" fmla="*/ 913508882 w 183"/>
                <a:gd name="T87" fmla="*/ 152769570 h 139"/>
                <a:gd name="T88" fmla="*/ 934090878 w 183"/>
                <a:gd name="T89" fmla="*/ 139936870 h 139"/>
                <a:gd name="T90" fmla="*/ 955793939 w 183"/>
                <a:gd name="T91" fmla="*/ 132774572 h 139"/>
                <a:gd name="T92" fmla="*/ 976375315 w 183"/>
                <a:gd name="T93" fmla="*/ 118143427 h 139"/>
                <a:gd name="T94" fmla="*/ 991147477 w 183"/>
                <a:gd name="T95" fmla="*/ 105374079 h 139"/>
                <a:gd name="T96" fmla="*/ 1011353925 w 183"/>
                <a:gd name="T97" fmla="*/ 98211780 h 139"/>
                <a:gd name="T98" fmla="*/ 1033430675 w 183"/>
                <a:gd name="T99" fmla="*/ 83580249 h 139"/>
                <a:gd name="T100" fmla="*/ 1053945742 w 183"/>
                <a:gd name="T101" fmla="*/ 76417853 h 139"/>
                <a:gd name="T102" fmla="*/ 1075634550 w 183"/>
                <a:gd name="T103" fmla="*/ 69255593 h 139"/>
                <a:gd name="T104" fmla="*/ 1096216545 w 183"/>
                <a:gd name="T105" fmla="*/ 63585115 h 139"/>
                <a:gd name="T106" fmla="*/ 1118226366 w 183"/>
                <a:gd name="T107" fmla="*/ 56422855 h 139"/>
                <a:gd name="T108" fmla="*/ 1138745151 w 183"/>
                <a:gd name="T109" fmla="*/ 48954047 h 139"/>
                <a:gd name="T110" fmla="*/ 1160511423 w 183"/>
                <a:gd name="T111" fmla="*/ 41788964 h 139"/>
                <a:gd name="T112" fmla="*/ 1182520624 w 183"/>
                <a:gd name="T113" fmla="*/ 34626733 h 139"/>
                <a:gd name="T114" fmla="*/ 1203039409 w 183"/>
                <a:gd name="T115" fmla="*/ 27463796 h 139"/>
                <a:gd name="T116" fmla="*/ 1224791428 w 183"/>
                <a:gd name="T117" fmla="*/ 21796141 h 139"/>
                <a:gd name="T118" fmla="*/ 1245309593 w 183"/>
                <a:gd name="T119" fmla="*/ 14325192 h 139"/>
                <a:gd name="T120" fmla="*/ 1267383245 w 183"/>
                <a:gd name="T121" fmla="*/ 7162378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8" y="129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7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11" y="126"/>
                  </a:lnTo>
                  <a:lnTo>
                    <a:pt x="11" y="125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3" y="123"/>
                  </a:lnTo>
                  <a:lnTo>
                    <a:pt x="13" y="122"/>
                  </a:lnTo>
                  <a:lnTo>
                    <a:pt x="13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7"/>
                  </a:lnTo>
                  <a:lnTo>
                    <a:pt x="19" y="117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6" y="97"/>
                  </a:lnTo>
                  <a:lnTo>
                    <a:pt x="36" y="96"/>
                  </a:lnTo>
                  <a:lnTo>
                    <a:pt x="37" y="96"/>
                  </a:lnTo>
                  <a:lnTo>
                    <a:pt x="37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1" y="93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91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5" y="88"/>
                  </a:lnTo>
                  <a:lnTo>
                    <a:pt x="46" y="87"/>
                  </a:lnTo>
                  <a:lnTo>
                    <a:pt x="46" y="86"/>
                  </a:lnTo>
                  <a:lnTo>
                    <a:pt x="47" y="86"/>
                  </a:lnTo>
                  <a:lnTo>
                    <a:pt x="48" y="85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83"/>
                  </a:lnTo>
                  <a:lnTo>
                    <a:pt x="50" y="83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5" y="69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3" y="45"/>
                  </a:lnTo>
                  <a:lnTo>
                    <a:pt x="94" y="45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3"/>
                  </a:lnTo>
                  <a:lnTo>
                    <a:pt x="96" y="43"/>
                  </a:lnTo>
                  <a:lnTo>
                    <a:pt x="96" y="42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8" y="41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1" y="39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2" y="37"/>
                  </a:lnTo>
                  <a:lnTo>
                    <a:pt x="103" y="37"/>
                  </a:lnTo>
                  <a:lnTo>
                    <a:pt x="104" y="37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6" y="35"/>
                  </a:lnTo>
                  <a:lnTo>
                    <a:pt x="107" y="35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3"/>
                  </a:lnTo>
                  <a:lnTo>
                    <a:pt x="109" y="33"/>
                  </a:lnTo>
                  <a:lnTo>
                    <a:pt x="110" y="33"/>
                  </a:lnTo>
                  <a:lnTo>
                    <a:pt x="110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8" y="28"/>
                  </a:lnTo>
                  <a:lnTo>
                    <a:pt x="119" y="27"/>
                  </a:lnTo>
                  <a:lnTo>
                    <a:pt x="120" y="27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2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6" y="23"/>
                  </a:lnTo>
                  <a:lnTo>
                    <a:pt x="127" y="23"/>
                  </a:lnTo>
                  <a:lnTo>
                    <a:pt x="127" y="22"/>
                  </a:lnTo>
                  <a:lnTo>
                    <a:pt x="128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30" y="21"/>
                  </a:lnTo>
                  <a:lnTo>
                    <a:pt x="131" y="21"/>
                  </a:lnTo>
                  <a:lnTo>
                    <a:pt x="131" y="20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19"/>
                  </a:lnTo>
                  <a:lnTo>
                    <a:pt x="134" y="19"/>
                  </a:lnTo>
                  <a:lnTo>
                    <a:pt x="135" y="19"/>
                  </a:lnTo>
                  <a:lnTo>
                    <a:pt x="135" y="18"/>
                  </a:lnTo>
                  <a:lnTo>
                    <a:pt x="136" y="18"/>
                  </a:lnTo>
                  <a:lnTo>
                    <a:pt x="137" y="18"/>
                  </a:lnTo>
                  <a:lnTo>
                    <a:pt x="137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0" y="16"/>
                  </a:lnTo>
                  <a:lnTo>
                    <a:pt x="140" y="15"/>
                  </a:lnTo>
                  <a:lnTo>
                    <a:pt x="141" y="15"/>
                  </a:lnTo>
                  <a:lnTo>
                    <a:pt x="142" y="15"/>
                  </a:lnTo>
                  <a:lnTo>
                    <a:pt x="142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4" y="13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1" y="11"/>
                  </a:lnTo>
                  <a:lnTo>
                    <a:pt x="151" y="10"/>
                  </a:lnTo>
                  <a:lnTo>
                    <a:pt x="152" y="10"/>
                  </a:lnTo>
                  <a:lnTo>
                    <a:pt x="153" y="10"/>
                  </a:lnTo>
                  <a:lnTo>
                    <a:pt x="153" y="9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8" y="8"/>
                  </a:lnTo>
                  <a:lnTo>
                    <a:pt x="158" y="7"/>
                  </a:lnTo>
                  <a:lnTo>
                    <a:pt x="159" y="7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1" y="6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4" y="5"/>
                  </a:lnTo>
                  <a:lnTo>
                    <a:pt x="165" y="5"/>
                  </a:lnTo>
                  <a:lnTo>
                    <a:pt x="166" y="5"/>
                  </a:lnTo>
                  <a:lnTo>
                    <a:pt x="167" y="5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0" y="3"/>
                  </a:lnTo>
                  <a:lnTo>
                    <a:pt x="171" y="3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3" y="2"/>
                  </a:lnTo>
                  <a:lnTo>
                    <a:pt x="174" y="2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Line 42"/>
            <p:cNvSpPr>
              <a:spLocks noChangeShapeType="1"/>
            </p:cNvSpPr>
            <p:nvPr/>
          </p:nvSpPr>
          <p:spPr bwMode="auto">
            <a:xfrm>
              <a:off x="3231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Line 43"/>
            <p:cNvSpPr>
              <a:spLocks noChangeShapeType="1"/>
            </p:cNvSpPr>
            <p:nvPr/>
          </p:nvSpPr>
          <p:spPr bwMode="auto">
            <a:xfrm>
              <a:off x="32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Line 44"/>
            <p:cNvSpPr>
              <a:spLocks noChangeShapeType="1"/>
            </p:cNvSpPr>
            <p:nvPr/>
          </p:nvSpPr>
          <p:spPr bwMode="auto">
            <a:xfrm>
              <a:off x="3410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Line 45"/>
            <p:cNvSpPr>
              <a:spLocks noChangeShapeType="1"/>
            </p:cNvSpPr>
            <p:nvPr/>
          </p:nvSpPr>
          <p:spPr bwMode="auto">
            <a:xfrm>
              <a:off x="35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Line 46"/>
            <p:cNvSpPr>
              <a:spLocks noChangeShapeType="1"/>
            </p:cNvSpPr>
            <p:nvPr/>
          </p:nvSpPr>
          <p:spPr bwMode="auto">
            <a:xfrm>
              <a:off x="3763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Line 47"/>
            <p:cNvSpPr>
              <a:spLocks noChangeShapeType="1"/>
            </p:cNvSpPr>
            <p:nvPr/>
          </p:nvSpPr>
          <p:spPr bwMode="auto">
            <a:xfrm>
              <a:off x="393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Line 48"/>
            <p:cNvSpPr>
              <a:spLocks noChangeShapeType="1"/>
            </p:cNvSpPr>
            <p:nvPr/>
          </p:nvSpPr>
          <p:spPr bwMode="auto">
            <a:xfrm>
              <a:off x="411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Rectangle 49"/>
            <p:cNvSpPr>
              <a:spLocks noChangeArrowheads="1"/>
            </p:cNvSpPr>
            <p:nvPr/>
          </p:nvSpPr>
          <p:spPr bwMode="auto">
            <a:xfrm>
              <a:off x="31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31" name="Rectangle 50"/>
            <p:cNvSpPr>
              <a:spLocks noChangeArrowheads="1"/>
            </p:cNvSpPr>
            <p:nvPr/>
          </p:nvSpPr>
          <p:spPr bwMode="auto">
            <a:xfrm>
              <a:off x="3352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0532" name="Rectangle 51"/>
            <p:cNvSpPr>
              <a:spLocks noChangeArrowheads="1"/>
            </p:cNvSpPr>
            <p:nvPr/>
          </p:nvSpPr>
          <p:spPr bwMode="auto">
            <a:xfrm>
              <a:off x="35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533" name="Rectangle 52"/>
            <p:cNvSpPr>
              <a:spLocks noChangeArrowheads="1"/>
            </p:cNvSpPr>
            <p:nvPr/>
          </p:nvSpPr>
          <p:spPr bwMode="auto">
            <a:xfrm>
              <a:off x="3705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0534" name="Rectangle 53"/>
            <p:cNvSpPr>
              <a:spLocks noChangeArrowheads="1"/>
            </p:cNvSpPr>
            <p:nvPr/>
          </p:nvSpPr>
          <p:spPr bwMode="auto">
            <a:xfrm>
              <a:off x="387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35" name="Rectangle 54"/>
            <p:cNvSpPr>
              <a:spLocks noChangeArrowheads="1"/>
            </p:cNvSpPr>
            <p:nvPr/>
          </p:nvSpPr>
          <p:spPr bwMode="auto">
            <a:xfrm>
              <a:off x="405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0536" name="Line 55"/>
            <p:cNvSpPr>
              <a:spLocks noChangeShapeType="1"/>
            </p:cNvSpPr>
            <p:nvPr/>
          </p:nvSpPr>
          <p:spPr bwMode="auto">
            <a:xfrm flipV="1">
              <a:off x="3197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7" name="Line 56"/>
            <p:cNvSpPr>
              <a:spLocks noChangeShapeType="1"/>
            </p:cNvSpPr>
            <p:nvPr/>
          </p:nvSpPr>
          <p:spPr bwMode="auto">
            <a:xfrm flipH="1">
              <a:off x="3158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8" name="Line 57"/>
            <p:cNvSpPr>
              <a:spLocks noChangeShapeType="1"/>
            </p:cNvSpPr>
            <p:nvPr/>
          </p:nvSpPr>
          <p:spPr bwMode="auto">
            <a:xfrm flipH="1">
              <a:off x="3158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9" name="Line 58"/>
            <p:cNvSpPr>
              <a:spLocks noChangeShapeType="1"/>
            </p:cNvSpPr>
            <p:nvPr/>
          </p:nvSpPr>
          <p:spPr bwMode="auto">
            <a:xfrm flipH="1">
              <a:off x="3158" y="17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0" name="Line 59"/>
            <p:cNvSpPr>
              <a:spLocks noChangeShapeType="1"/>
            </p:cNvSpPr>
            <p:nvPr/>
          </p:nvSpPr>
          <p:spPr bwMode="auto">
            <a:xfrm flipH="1">
              <a:off x="3158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1" name="Line 60"/>
            <p:cNvSpPr>
              <a:spLocks noChangeShapeType="1"/>
            </p:cNvSpPr>
            <p:nvPr/>
          </p:nvSpPr>
          <p:spPr bwMode="auto">
            <a:xfrm flipH="1">
              <a:off x="3158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2" name="Line 61"/>
            <p:cNvSpPr>
              <a:spLocks noChangeShapeType="1"/>
            </p:cNvSpPr>
            <p:nvPr/>
          </p:nvSpPr>
          <p:spPr bwMode="auto">
            <a:xfrm flipH="1">
              <a:off x="3158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3" name="Rectangle 62"/>
            <p:cNvSpPr>
              <a:spLocks noChangeArrowheads="1"/>
            </p:cNvSpPr>
            <p:nvPr/>
          </p:nvSpPr>
          <p:spPr bwMode="auto">
            <a:xfrm rot="-5400000">
              <a:off x="3043" y="197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44" name="Rectangle 63"/>
            <p:cNvSpPr>
              <a:spLocks noChangeArrowheads="1"/>
            </p:cNvSpPr>
            <p:nvPr/>
          </p:nvSpPr>
          <p:spPr bwMode="auto">
            <a:xfrm rot="-5400000">
              <a:off x="3043" y="1702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545" name="Rectangle 64"/>
            <p:cNvSpPr>
              <a:spLocks noChangeArrowheads="1"/>
            </p:cNvSpPr>
            <p:nvPr/>
          </p:nvSpPr>
          <p:spPr bwMode="auto">
            <a:xfrm rot="-5400000">
              <a:off x="3043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46" name="Rectangle 65"/>
            <p:cNvSpPr>
              <a:spLocks noChangeArrowheads="1"/>
            </p:cNvSpPr>
            <p:nvPr/>
          </p:nvSpPr>
          <p:spPr bwMode="auto">
            <a:xfrm>
              <a:off x="3197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47" name="Rectangle 66"/>
            <p:cNvSpPr>
              <a:spLocks noChangeArrowheads="1"/>
            </p:cNvSpPr>
            <p:nvPr/>
          </p:nvSpPr>
          <p:spPr bwMode="auto">
            <a:xfrm>
              <a:off x="3504" y="1129"/>
              <a:ext cx="3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Clayton</a:t>
              </a:r>
              <a:endParaRPr lang="sv-SE"/>
            </a:p>
          </p:txBody>
        </p:sp>
        <p:sp>
          <p:nvSpPr>
            <p:cNvPr id="20548" name="Rectangle 67"/>
            <p:cNvSpPr>
              <a:spLocks noChangeArrowheads="1"/>
            </p:cNvSpPr>
            <p:nvPr/>
          </p:nvSpPr>
          <p:spPr bwMode="auto">
            <a:xfrm>
              <a:off x="3647" y="228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49" name="Rectangle 70"/>
            <p:cNvSpPr>
              <a:spLocks noChangeArrowheads="1"/>
            </p:cNvSpPr>
            <p:nvPr/>
          </p:nvSpPr>
          <p:spPr bwMode="auto">
            <a:xfrm rot="-5400000">
              <a:off x="2941" y="15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50" name="Freeform 72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47761310 h 139"/>
                <a:gd name="T2" fmla="*/ 42283721 w 183"/>
                <a:gd name="T3" fmla="*/ 927832216 h 139"/>
                <a:gd name="T4" fmla="*/ 64294278 w 183"/>
                <a:gd name="T5" fmla="*/ 900355995 h 139"/>
                <a:gd name="T6" fmla="*/ 84798673 w 183"/>
                <a:gd name="T7" fmla="*/ 878572298 h 139"/>
                <a:gd name="T8" fmla="*/ 106564713 w 183"/>
                <a:gd name="T9" fmla="*/ 858577609 h 139"/>
                <a:gd name="T10" fmla="*/ 127080090 w 183"/>
                <a:gd name="T11" fmla="*/ 836783392 h 139"/>
                <a:gd name="T12" fmla="*/ 141918716 w 183"/>
                <a:gd name="T13" fmla="*/ 816469392 h 139"/>
                <a:gd name="T14" fmla="*/ 162125397 w 183"/>
                <a:gd name="T15" fmla="*/ 794992011 h 139"/>
                <a:gd name="T16" fmla="*/ 184135876 w 183"/>
                <a:gd name="T17" fmla="*/ 774679867 h 139"/>
                <a:gd name="T18" fmla="*/ 204717872 w 183"/>
                <a:gd name="T19" fmla="*/ 753203724 h 139"/>
                <a:gd name="T20" fmla="*/ 226419539 w 183"/>
                <a:gd name="T21" fmla="*/ 725789385 h 139"/>
                <a:gd name="T22" fmla="*/ 246924690 w 183"/>
                <a:gd name="T23" fmla="*/ 704006925 h 139"/>
                <a:gd name="T24" fmla="*/ 268998651 w 183"/>
                <a:gd name="T25" fmla="*/ 684000479 h 139"/>
                <a:gd name="T26" fmla="*/ 290700473 w 183"/>
                <a:gd name="T27" fmla="*/ 662217400 h 139"/>
                <a:gd name="T28" fmla="*/ 311282624 w 183"/>
                <a:gd name="T29" fmla="*/ 641902627 h 139"/>
                <a:gd name="T30" fmla="*/ 333292522 w 183"/>
                <a:gd name="T31" fmla="*/ 620428340 h 139"/>
                <a:gd name="T32" fmla="*/ 353810687 w 183"/>
                <a:gd name="T33" fmla="*/ 600113721 h 139"/>
                <a:gd name="T34" fmla="*/ 375576650 w 183"/>
                <a:gd name="T35" fmla="*/ 578637268 h 139"/>
                <a:gd name="T36" fmla="*/ 396081181 w 183"/>
                <a:gd name="T37" fmla="*/ 558322340 h 139"/>
                <a:gd name="T38" fmla="*/ 418155452 w 183"/>
                <a:gd name="T39" fmla="*/ 536541737 h 139"/>
                <a:gd name="T40" fmla="*/ 431124241 w 183"/>
                <a:gd name="T41" fmla="*/ 516597172 h 139"/>
                <a:gd name="T42" fmla="*/ 453136851 w 183"/>
                <a:gd name="T43" fmla="*/ 494813784 h 139"/>
                <a:gd name="T44" fmla="*/ 473652227 w 183"/>
                <a:gd name="T45" fmla="*/ 474807957 h 139"/>
                <a:gd name="T46" fmla="*/ 495418500 w 183"/>
                <a:gd name="T47" fmla="*/ 460174414 h 139"/>
                <a:gd name="T48" fmla="*/ 515936045 w 183"/>
                <a:gd name="T49" fmla="*/ 440181581 h 139"/>
                <a:gd name="T50" fmla="*/ 538010316 w 183"/>
                <a:gd name="T51" fmla="*/ 418385199 h 139"/>
                <a:gd name="T52" fmla="*/ 558206539 w 183"/>
                <a:gd name="T53" fmla="*/ 398083575 h 139"/>
                <a:gd name="T54" fmla="*/ 580217289 w 183"/>
                <a:gd name="T55" fmla="*/ 383758514 h 139"/>
                <a:gd name="T56" fmla="*/ 602291251 w 183"/>
                <a:gd name="T57" fmla="*/ 361975745 h 139"/>
                <a:gd name="T58" fmla="*/ 622500487 w 183"/>
                <a:gd name="T59" fmla="*/ 341967442 h 139"/>
                <a:gd name="T60" fmla="*/ 644574759 w 183"/>
                <a:gd name="T61" fmla="*/ 327349679 h 139"/>
                <a:gd name="T62" fmla="*/ 665092769 w 183"/>
                <a:gd name="T63" fmla="*/ 307404109 h 139"/>
                <a:gd name="T64" fmla="*/ 687103209 w 183"/>
                <a:gd name="T65" fmla="*/ 292773041 h 139"/>
                <a:gd name="T66" fmla="*/ 700135829 w 183"/>
                <a:gd name="T67" fmla="*/ 272778043 h 139"/>
                <a:gd name="T68" fmla="*/ 722148748 w 183"/>
                <a:gd name="T69" fmla="*/ 258146356 h 139"/>
                <a:gd name="T70" fmla="*/ 742342182 w 183"/>
                <a:gd name="T71" fmla="*/ 243818820 h 139"/>
                <a:gd name="T72" fmla="*/ 764416454 w 183"/>
                <a:gd name="T73" fmla="*/ 223517506 h 139"/>
                <a:gd name="T74" fmla="*/ 784934619 w 183"/>
                <a:gd name="T75" fmla="*/ 209192290 h 139"/>
                <a:gd name="T76" fmla="*/ 806945059 w 183"/>
                <a:gd name="T77" fmla="*/ 194878213 h 139"/>
                <a:gd name="T78" fmla="*/ 827218437 w 183"/>
                <a:gd name="T79" fmla="*/ 181728600 h 139"/>
                <a:gd name="T80" fmla="*/ 849228877 w 183"/>
                <a:gd name="T81" fmla="*/ 167404003 h 139"/>
                <a:gd name="T82" fmla="*/ 871302528 w 183"/>
                <a:gd name="T83" fmla="*/ 152769570 h 139"/>
                <a:gd name="T84" fmla="*/ 891499061 w 183"/>
                <a:gd name="T85" fmla="*/ 139936870 h 139"/>
                <a:gd name="T86" fmla="*/ 913508882 w 183"/>
                <a:gd name="T87" fmla="*/ 125612196 h 139"/>
                <a:gd name="T88" fmla="*/ 934090878 w 183"/>
                <a:gd name="T89" fmla="*/ 110981128 h 139"/>
                <a:gd name="T90" fmla="*/ 955793939 w 183"/>
                <a:gd name="T91" fmla="*/ 105374079 h 139"/>
                <a:gd name="T92" fmla="*/ 976375315 w 183"/>
                <a:gd name="T93" fmla="*/ 91049482 h 139"/>
                <a:gd name="T94" fmla="*/ 991147477 w 183"/>
                <a:gd name="T95" fmla="*/ 83580249 h 139"/>
                <a:gd name="T96" fmla="*/ 1011353925 w 183"/>
                <a:gd name="T97" fmla="*/ 69255593 h 139"/>
                <a:gd name="T98" fmla="*/ 1033430675 w 183"/>
                <a:gd name="T99" fmla="*/ 63585115 h 139"/>
                <a:gd name="T100" fmla="*/ 1053945742 w 183"/>
                <a:gd name="T101" fmla="*/ 56422855 h 139"/>
                <a:gd name="T102" fmla="*/ 1075634550 w 183"/>
                <a:gd name="T103" fmla="*/ 41788964 h 139"/>
                <a:gd name="T104" fmla="*/ 1096216545 w 183"/>
                <a:gd name="T105" fmla="*/ 34626733 h 139"/>
                <a:gd name="T106" fmla="*/ 1118226366 w 183"/>
                <a:gd name="T107" fmla="*/ 27463796 h 139"/>
                <a:gd name="T108" fmla="*/ 1138745151 w 183"/>
                <a:gd name="T109" fmla="*/ 27463796 h 139"/>
                <a:gd name="T110" fmla="*/ 1160511423 w 183"/>
                <a:gd name="T111" fmla="*/ 21796141 h 139"/>
                <a:gd name="T112" fmla="*/ 1182520624 w 183"/>
                <a:gd name="T113" fmla="*/ 14325192 h 139"/>
                <a:gd name="T114" fmla="*/ 1203039409 w 183"/>
                <a:gd name="T115" fmla="*/ 14325192 h 139"/>
                <a:gd name="T116" fmla="*/ 1224791428 w 183"/>
                <a:gd name="T117" fmla="*/ 7162378 h 139"/>
                <a:gd name="T118" fmla="*/ 1245309593 w 183"/>
                <a:gd name="T119" fmla="*/ 7162378 h 139"/>
                <a:gd name="T120" fmla="*/ 1267383245 w 183"/>
                <a:gd name="T121" fmla="*/ 7162378 h 139"/>
                <a:gd name="T122" fmla="*/ 1280352654 w 183"/>
                <a:gd name="T123" fmla="*/ 0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3" y="125"/>
                  </a:lnTo>
                  <a:lnTo>
                    <a:pt x="13" y="124"/>
                  </a:lnTo>
                  <a:lnTo>
                    <a:pt x="14" y="124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0" y="117"/>
                  </a:lnTo>
                  <a:lnTo>
                    <a:pt x="21" y="117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5" y="112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2" y="105"/>
                  </a:lnTo>
                  <a:lnTo>
                    <a:pt x="32" y="104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5" y="102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7" y="100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9" y="98"/>
                  </a:lnTo>
                  <a:lnTo>
                    <a:pt x="39" y="97"/>
                  </a:lnTo>
                  <a:lnTo>
                    <a:pt x="40" y="97"/>
                  </a:lnTo>
                  <a:lnTo>
                    <a:pt x="40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2" y="94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5" y="91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7" y="89"/>
                  </a:lnTo>
                  <a:lnTo>
                    <a:pt x="48" y="88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1" y="84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5" y="80"/>
                  </a:lnTo>
                  <a:lnTo>
                    <a:pt x="56" y="80"/>
                  </a:lnTo>
                  <a:lnTo>
                    <a:pt x="56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8" y="78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9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6" y="70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5"/>
                  </a:lnTo>
                  <a:lnTo>
                    <a:pt x="71" y="65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73" y="63"/>
                  </a:lnTo>
                  <a:lnTo>
                    <a:pt x="74" y="62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6" y="51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8" y="41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100" y="39"/>
                  </a:lnTo>
                  <a:lnTo>
                    <a:pt x="101" y="38"/>
                  </a:lnTo>
                  <a:lnTo>
                    <a:pt x="102" y="37"/>
                  </a:lnTo>
                  <a:lnTo>
                    <a:pt x="103" y="37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4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8" y="33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2" y="30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3" y="28"/>
                  </a:lnTo>
                  <a:lnTo>
                    <a:pt x="114" y="28"/>
                  </a:lnTo>
                  <a:lnTo>
                    <a:pt x="115" y="28"/>
                  </a:lnTo>
                  <a:lnTo>
                    <a:pt x="115" y="27"/>
                  </a:lnTo>
                  <a:lnTo>
                    <a:pt x="116" y="27"/>
                  </a:lnTo>
                  <a:lnTo>
                    <a:pt x="116" y="26"/>
                  </a:lnTo>
                  <a:lnTo>
                    <a:pt x="117" y="26"/>
                  </a:lnTo>
                  <a:lnTo>
                    <a:pt x="118" y="25"/>
                  </a:lnTo>
                  <a:lnTo>
                    <a:pt x="119" y="25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2" y="22"/>
                  </a:lnTo>
                  <a:lnTo>
                    <a:pt x="123" y="22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0"/>
                  </a:lnTo>
                  <a:lnTo>
                    <a:pt x="126" y="20"/>
                  </a:lnTo>
                  <a:lnTo>
                    <a:pt x="127" y="20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8"/>
                  </a:lnTo>
                  <a:lnTo>
                    <a:pt x="129" y="18"/>
                  </a:lnTo>
                  <a:lnTo>
                    <a:pt x="130" y="18"/>
                  </a:lnTo>
                  <a:lnTo>
                    <a:pt x="130" y="17"/>
                  </a:lnTo>
                  <a:lnTo>
                    <a:pt x="131" y="17"/>
                  </a:lnTo>
                  <a:lnTo>
                    <a:pt x="132" y="17"/>
                  </a:lnTo>
                  <a:lnTo>
                    <a:pt x="132" y="16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5" y="14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7" y="13"/>
                  </a:lnTo>
                  <a:lnTo>
                    <a:pt x="138" y="13"/>
                  </a:lnTo>
                  <a:lnTo>
                    <a:pt x="139" y="13"/>
                  </a:lnTo>
                  <a:lnTo>
                    <a:pt x="139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3" y="11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5" y="9"/>
                  </a:lnTo>
                  <a:lnTo>
                    <a:pt x="146" y="9"/>
                  </a:lnTo>
                  <a:lnTo>
                    <a:pt x="147" y="9"/>
                  </a:lnTo>
                  <a:lnTo>
                    <a:pt x="147" y="8"/>
                  </a:lnTo>
                  <a:lnTo>
                    <a:pt x="148" y="8"/>
                  </a:lnTo>
                  <a:lnTo>
                    <a:pt x="149" y="8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2" y="7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8" y="4"/>
                  </a:lnTo>
                  <a:lnTo>
                    <a:pt x="159" y="4"/>
                  </a:lnTo>
                  <a:lnTo>
                    <a:pt x="160" y="4"/>
                  </a:lnTo>
                  <a:lnTo>
                    <a:pt x="161" y="4"/>
                  </a:lnTo>
                  <a:lnTo>
                    <a:pt x="161" y="3"/>
                  </a:lnTo>
                  <a:lnTo>
                    <a:pt x="162" y="3"/>
                  </a:lnTo>
                  <a:lnTo>
                    <a:pt x="163" y="3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Line 73"/>
            <p:cNvSpPr>
              <a:spLocks noChangeShapeType="1"/>
            </p:cNvSpPr>
            <p:nvPr/>
          </p:nvSpPr>
          <p:spPr bwMode="auto">
            <a:xfrm>
              <a:off x="3749" y="193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2" name="Line 74"/>
            <p:cNvSpPr>
              <a:spLocks noChangeShapeType="1"/>
            </p:cNvSpPr>
            <p:nvPr/>
          </p:nvSpPr>
          <p:spPr bwMode="auto">
            <a:xfrm>
              <a:off x="3749" y="198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Rectangle 75"/>
            <p:cNvSpPr>
              <a:spLocks noChangeArrowheads="1"/>
            </p:cNvSpPr>
            <p:nvPr/>
          </p:nvSpPr>
          <p:spPr bwMode="auto">
            <a:xfrm>
              <a:off x="3870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0554" name="Rectangle 76"/>
            <p:cNvSpPr>
              <a:spLocks noChangeArrowheads="1"/>
            </p:cNvSpPr>
            <p:nvPr/>
          </p:nvSpPr>
          <p:spPr bwMode="auto">
            <a:xfrm>
              <a:off x="3870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0555" name="Freeform 77"/>
            <p:cNvSpPr>
              <a:spLocks/>
            </p:cNvSpPr>
            <p:nvPr/>
          </p:nvSpPr>
          <p:spPr bwMode="auto">
            <a:xfrm>
              <a:off x="1798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86752738 h 139"/>
                <a:gd name="T4" fmla="*/ 64294278 w 183"/>
                <a:gd name="T5" fmla="*/ 852839969 h 139"/>
                <a:gd name="T6" fmla="*/ 84798673 w 183"/>
                <a:gd name="T7" fmla="*/ 824186756 h 139"/>
                <a:gd name="T8" fmla="*/ 106564713 w 183"/>
                <a:gd name="T9" fmla="*/ 797069022 h 139"/>
                <a:gd name="T10" fmla="*/ 127080090 w 183"/>
                <a:gd name="T11" fmla="*/ 770254059 h 139"/>
                <a:gd name="T12" fmla="*/ 141918716 w 183"/>
                <a:gd name="T13" fmla="*/ 748756117 h 139"/>
                <a:gd name="T14" fmla="*/ 162125397 w 183"/>
                <a:gd name="T15" fmla="*/ 721574739 h 139"/>
                <a:gd name="T16" fmla="*/ 184135876 w 183"/>
                <a:gd name="T17" fmla="*/ 700364120 h 139"/>
                <a:gd name="T18" fmla="*/ 204717872 w 183"/>
                <a:gd name="T19" fmla="*/ 680331216 h 139"/>
                <a:gd name="T20" fmla="*/ 226419539 w 183"/>
                <a:gd name="T21" fmla="*/ 659071783 h 139"/>
                <a:gd name="T22" fmla="*/ 246924690 w 183"/>
                <a:gd name="T23" fmla="*/ 646430959 h 139"/>
                <a:gd name="T24" fmla="*/ 268998651 w 183"/>
                <a:gd name="T25" fmla="*/ 617781454 h 139"/>
                <a:gd name="T26" fmla="*/ 290700473 w 183"/>
                <a:gd name="T27" fmla="*/ 597748859 h 139"/>
                <a:gd name="T28" fmla="*/ 311282624 w 183"/>
                <a:gd name="T29" fmla="*/ 576488499 h 139"/>
                <a:gd name="T30" fmla="*/ 333292522 w 183"/>
                <a:gd name="T31" fmla="*/ 556444782 h 139"/>
                <a:gd name="T32" fmla="*/ 353810687 w 183"/>
                <a:gd name="T33" fmla="*/ 536716502 h 139"/>
                <a:gd name="T34" fmla="*/ 375576650 w 183"/>
                <a:gd name="T35" fmla="*/ 522541899 h 139"/>
                <a:gd name="T36" fmla="*/ 396081181 w 183"/>
                <a:gd name="T37" fmla="*/ 501043648 h 139"/>
                <a:gd name="T38" fmla="*/ 418155452 w 183"/>
                <a:gd name="T39" fmla="*/ 488338099 h 139"/>
                <a:gd name="T40" fmla="*/ 431124241 w 183"/>
                <a:gd name="T41" fmla="*/ 474164114 h 139"/>
                <a:gd name="T42" fmla="*/ 453136851 w 183"/>
                <a:gd name="T43" fmla="*/ 466837068 h 139"/>
                <a:gd name="T44" fmla="*/ 473652227 w 183"/>
                <a:gd name="T45" fmla="*/ 447034949 h 139"/>
                <a:gd name="T46" fmla="*/ 495418500 w 183"/>
                <a:gd name="T47" fmla="*/ 432923681 h 139"/>
                <a:gd name="T48" fmla="*/ 515936045 w 183"/>
                <a:gd name="T49" fmla="*/ 418448469 h 139"/>
                <a:gd name="T50" fmla="*/ 538010316 w 183"/>
                <a:gd name="T51" fmla="*/ 405742303 h 139"/>
                <a:gd name="T52" fmla="*/ 558206539 w 183"/>
                <a:gd name="T53" fmla="*/ 384241271 h 139"/>
                <a:gd name="T54" fmla="*/ 580217289 w 183"/>
                <a:gd name="T55" fmla="*/ 371537577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96090640 h 139"/>
                <a:gd name="T68" fmla="*/ 722148748 w 183"/>
                <a:gd name="T69" fmla="*/ 281916037 h 139"/>
                <a:gd name="T70" fmla="*/ 742342182 w 183"/>
                <a:gd name="T71" fmla="*/ 267744986 h 139"/>
                <a:gd name="T72" fmla="*/ 764416454 w 183"/>
                <a:gd name="T73" fmla="*/ 254797685 h 139"/>
                <a:gd name="T74" fmla="*/ 784934619 w 183"/>
                <a:gd name="T75" fmla="*/ 247711774 h 139"/>
                <a:gd name="T76" fmla="*/ 806945059 w 183"/>
                <a:gd name="T77" fmla="*/ 233540569 h 139"/>
                <a:gd name="T78" fmla="*/ 827218437 w 183"/>
                <a:gd name="T79" fmla="*/ 219125294 h 139"/>
                <a:gd name="T80" fmla="*/ 849228877 w 183"/>
                <a:gd name="T81" fmla="*/ 213507511 h 139"/>
                <a:gd name="T82" fmla="*/ 871302528 w 183"/>
                <a:gd name="T83" fmla="*/ 199333525 h 139"/>
                <a:gd name="T84" fmla="*/ 891499061 w 183"/>
                <a:gd name="T85" fmla="*/ 185211907 h 139"/>
                <a:gd name="T86" fmla="*/ 913508882 w 183"/>
                <a:gd name="T87" fmla="*/ 179290117 h 139"/>
                <a:gd name="T88" fmla="*/ 934090878 w 183"/>
                <a:gd name="T89" fmla="*/ 165115668 h 139"/>
                <a:gd name="T90" fmla="*/ 955793939 w 183"/>
                <a:gd name="T91" fmla="*/ 158030027 h 139"/>
                <a:gd name="T92" fmla="*/ 976375315 w 183"/>
                <a:gd name="T93" fmla="*/ 143919222 h 139"/>
                <a:gd name="T94" fmla="*/ 991147477 w 183"/>
                <a:gd name="T95" fmla="*/ 137997433 h 139"/>
                <a:gd name="T96" fmla="*/ 1011353925 w 183"/>
                <a:gd name="T97" fmla="*/ 123825842 h 139"/>
                <a:gd name="T98" fmla="*/ 1033430675 w 183"/>
                <a:gd name="T99" fmla="*/ 116800484 h 139"/>
                <a:gd name="T100" fmla="*/ 1053945742 w 183"/>
                <a:gd name="T101" fmla="*/ 109714805 h 139"/>
                <a:gd name="T102" fmla="*/ 1075634550 w 183"/>
                <a:gd name="T103" fmla="*/ 96706949 h 139"/>
                <a:gd name="T104" fmla="*/ 1096216545 w 183"/>
                <a:gd name="T105" fmla="*/ 89681669 h 139"/>
                <a:gd name="T106" fmla="*/ 1118226366 w 183"/>
                <a:gd name="T107" fmla="*/ 75509982 h 139"/>
                <a:gd name="T108" fmla="*/ 1138745151 w 183"/>
                <a:gd name="T109" fmla="*/ 68421792 h 139"/>
                <a:gd name="T110" fmla="*/ 1160511423 w 183"/>
                <a:gd name="T111" fmla="*/ 55464334 h 139"/>
                <a:gd name="T112" fmla="*/ 1182520624 w 183"/>
                <a:gd name="T113" fmla="*/ 48378770 h 139"/>
                <a:gd name="T114" fmla="*/ 1203039409 w 183"/>
                <a:gd name="T115" fmla="*/ 41292665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10" y="123"/>
                  </a:lnTo>
                  <a:lnTo>
                    <a:pt x="10" y="122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2" y="86"/>
                  </a:lnTo>
                  <a:lnTo>
                    <a:pt x="42" y="85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2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7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1" y="31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6" name="Line 78"/>
            <p:cNvSpPr>
              <a:spLocks noChangeShapeType="1"/>
            </p:cNvSpPr>
            <p:nvPr/>
          </p:nvSpPr>
          <p:spPr bwMode="auto">
            <a:xfrm>
              <a:off x="1798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Line 79"/>
            <p:cNvSpPr>
              <a:spLocks noChangeShapeType="1"/>
            </p:cNvSpPr>
            <p:nvPr/>
          </p:nvSpPr>
          <p:spPr bwMode="auto">
            <a:xfrm>
              <a:off x="1798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8" name="Line 80"/>
            <p:cNvSpPr>
              <a:spLocks noChangeShapeType="1"/>
            </p:cNvSpPr>
            <p:nvPr/>
          </p:nvSpPr>
          <p:spPr bwMode="auto">
            <a:xfrm>
              <a:off x="197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Line 81"/>
            <p:cNvSpPr>
              <a:spLocks noChangeShapeType="1"/>
            </p:cNvSpPr>
            <p:nvPr/>
          </p:nvSpPr>
          <p:spPr bwMode="auto">
            <a:xfrm>
              <a:off x="2152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Line 82"/>
            <p:cNvSpPr>
              <a:spLocks noChangeShapeType="1"/>
            </p:cNvSpPr>
            <p:nvPr/>
          </p:nvSpPr>
          <p:spPr bwMode="auto">
            <a:xfrm>
              <a:off x="23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Line 83"/>
            <p:cNvSpPr>
              <a:spLocks noChangeShapeType="1"/>
            </p:cNvSpPr>
            <p:nvPr/>
          </p:nvSpPr>
          <p:spPr bwMode="auto">
            <a:xfrm>
              <a:off x="2505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62" name="Line 84"/>
            <p:cNvSpPr>
              <a:spLocks noChangeShapeType="1"/>
            </p:cNvSpPr>
            <p:nvPr/>
          </p:nvSpPr>
          <p:spPr bwMode="auto">
            <a:xfrm>
              <a:off x="26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Rectangle 85"/>
            <p:cNvSpPr>
              <a:spLocks noChangeArrowheads="1"/>
            </p:cNvSpPr>
            <p:nvPr/>
          </p:nvSpPr>
          <p:spPr bwMode="auto">
            <a:xfrm>
              <a:off x="1740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64" name="Rectangle 86"/>
            <p:cNvSpPr>
              <a:spLocks noChangeArrowheads="1"/>
            </p:cNvSpPr>
            <p:nvPr/>
          </p:nvSpPr>
          <p:spPr bwMode="auto">
            <a:xfrm>
              <a:off x="191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0565" name="Rectangle 87"/>
            <p:cNvSpPr>
              <a:spLocks noChangeArrowheads="1"/>
            </p:cNvSpPr>
            <p:nvPr/>
          </p:nvSpPr>
          <p:spPr bwMode="auto">
            <a:xfrm>
              <a:off x="2094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566" name="Rectangle 88"/>
            <p:cNvSpPr>
              <a:spLocks noChangeArrowheads="1"/>
            </p:cNvSpPr>
            <p:nvPr/>
          </p:nvSpPr>
          <p:spPr bwMode="auto">
            <a:xfrm>
              <a:off x="22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0567" name="Rectangle 89"/>
            <p:cNvSpPr>
              <a:spLocks noChangeArrowheads="1"/>
            </p:cNvSpPr>
            <p:nvPr/>
          </p:nvSpPr>
          <p:spPr bwMode="auto">
            <a:xfrm>
              <a:off x="2447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68" name="Rectangle 90"/>
            <p:cNvSpPr>
              <a:spLocks noChangeArrowheads="1"/>
            </p:cNvSpPr>
            <p:nvPr/>
          </p:nvSpPr>
          <p:spPr bwMode="auto">
            <a:xfrm>
              <a:off x="26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0569" name="Line 91"/>
            <p:cNvSpPr>
              <a:spLocks noChangeShapeType="1"/>
            </p:cNvSpPr>
            <p:nvPr/>
          </p:nvSpPr>
          <p:spPr bwMode="auto">
            <a:xfrm flipV="1">
              <a:off x="1765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0" name="Line 92"/>
            <p:cNvSpPr>
              <a:spLocks noChangeShapeType="1"/>
            </p:cNvSpPr>
            <p:nvPr/>
          </p:nvSpPr>
          <p:spPr bwMode="auto">
            <a:xfrm flipH="1">
              <a:off x="1726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Line 93"/>
            <p:cNvSpPr>
              <a:spLocks noChangeShapeType="1"/>
            </p:cNvSpPr>
            <p:nvPr/>
          </p:nvSpPr>
          <p:spPr bwMode="auto">
            <a:xfrm flipH="1">
              <a:off x="1726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2" name="Line 94"/>
            <p:cNvSpPr>
              <a:spLocks noChangeShapeType="1"/>
            </p:cNvSpPr>
            <p:nvPr/>
          </p:nvSpPr>
          <p:spPr bwMode="auto">
            <a:xfrm flipH="1">
              <a:off x="1726" y="31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Line 95"/>
            <p:cNvSpPr>
              <a:spLocks noChangeShapeType="1"/>
            </p:cNvSpPr>
            <p:nvPr/>
          </p:nvSpPr>
          <p:spPr bwMode="auto">
            <a:xfrm flipH="1">
              <a:off x="1726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4" name="Line 96"/>
            <p:cNvSpPr>
              <a:spLocks noChangeShapeType="1"/>
            </p:cNvSpPr>
            <p:nvPr/>
          </p:nvSpPr>
          <p:spPr bwMode="auto">
            <a:xfrm flipH="1">
              <a:off x="1726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Line 97"/>
            <p:cNvSpPr>
              <a:spLocks noChangeShapeType="1"/>
            </p:cNvSpPr>
            <p:nvPr/>
          </p:nvSpPr>
          <p:spPr bwMode="auto">
            <a:xfrm flipH="1">
              <a:off x="1726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76" name="Rectangle 98"/>
            <p:cNvSpPr>
              <a:spLocks noChangeArrowheads="1"/>
            </p:cNvSpPr>
            <p:nvPr/>
          </p:nvSpPr>
          <p:spPr bwMode="auto">
            <a:xfrm rot="-5400000">
              <a:off x="1610" y="340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77" name="Rectangle 99"/>
            <p:cNvSpPr>
              <a:spLocks noChangeArrowheads="1"/>
            </p:cNvSpPr>
            <p:nvPr/>
          </p:nvSpPr>
          <p:spPr bwMode="auto">
            <a:xfrm rot="-5400000">
              <a:off x="1610" y="3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578" name="Rectangle 100"/>
            <p:cNvSpPr>
              <a:spLocks noChangeArrowheads="1"/>
            </p:cNvSpPr>
            <p:nvPr/>
          </p:nvSpPr>
          <p:spPr bwMode="auto">
            <a:xfrm rot="-5400000">
              <a:off x="1610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579" name="Rectangle 101"/>
            <p:cNvSpPr>
              <a:spLocks noChangeArrowheads="1"/>
            </p:cNvSpPr>
            <p:nvPr/>
          </p:nvSpPr>
          <p:spPr bwMode="auto">
            <a:xfrm>
              <a:off x="1765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80" name="Rectangle 102"/>
            <p:cNvSpPr>
              <a:spLocks noChangeArrowheads="1"/>
            </p:cNvSpPr>
            <p:nvPr/>
          </p:nvSpPr>
          <p:spPr bwMode="auto">
            <a:xfrm>
              <a:off x="2094" y="2560"/>
              <a:ext cx="2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Gauss</a:t>
              </a:r>
              <a:endParaRPr lang="sv-SE"/>
            </a:p>
          </p:txBody>
        </p:sp>
        <p:sp>
          <p:nvSpPr>
            <p:cNvPr id="20581" name="Rectangle 103"/>
            <p:cNvSpPr>
              <a:spLocks noChangeArrowheads="1"/>
            </p:cNvSpPr>
            <p:nvPr/>
          </p:nvSpPr>
          <p:spPr bwMode="auto">
            <a:xfrm>
              <a:off x="2215" y="371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82" name="Rectangle 104"/>
            <p:cNvSpPr>
              <a:spLocks noChangeArrowheads="1"/>
            </p:cNvSpPr>
            <p:nvPr/>
          </p:nvSpPr>
          <p:spPr bwMode="auto">
            <a:xfrm rot="-5400000">
              <a:off x="1508" y="30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83" name="Rectangle 105"/>
            <p:cNvSpPr>
              <a:spLocks noChangeArrowheads="1"/>
            </p:cNvSpPr>
            <p:nvPr/>
          </p:nvSpPr>
          <p:spPr bwMode="auto">
            <a:xfrm rot="-5400000">
              <a:off x="1501" y="299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84" name="Rectangle 107"/>
            <p:cNvSpPr>
              <a:spLocks noChangeArrowheads="1"/>
            </p:cNvSpPr>
            <p:nvPr/>
          </p:nvSpPr>
          <p:spPr bwMode="auto">
            <a:xfrm rot="-5400000">
              <a:off x="1501" y="294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85" name="Freeform 108"/>
            <p:cNvSpPr>
              <a:spLocks/>
            </p:cNvSpPr>
            <p:nvPr/>
          </p:nvSpPr>
          <p:spPr bwMode="auto">
            <a:xfrm>
              <a:off x="1798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94080403 h 139"/>
                <a:gd name="T4" fmla="*/ 64294278 w 183"/>
                <a:gd name="T5" fmla="*/ 858407239 h 139"/>
                <a:gd name="T6" fmla="*/ 84798673 w 183"/>
                <a:gd name="T7" fmla="*/ 838361977 h 139"/>
                <a:gd name="T8" fmla="*/ 106564713 w 183"/>
                <a:gd name="T9" fmla="*/ 811547632 h 139"/>
                <a:gd name="T10" fmla="*/ 127080090 w 183"/>
                <a:gd name="T11" fmla="*/ 782961152 h 139"/>
                <a:gd name="T12" fmla="*/ 141918716 w 183"/>
                <a:gd name="T13" fmla="*/ 762863987 h 139"/>
                <a:gd name="T14" fmla="*/ 162125397 w 183"/>
                <a:gd name="T15" fmla="*/ 741667579 h 139"/>
                <a:gd name="T16" fmla="*/ 184135876 w 183"/>
                <a:gd name="T17" fmla="*/ 714538723 h 139"/>
                <a:gd name="T18" fmla="*/ 204717872 w 183"/>
                <a:gd name="T19" fmla="*/ 694746182 h 139"/>
                <a:gd name="T20" fmla="*/ 226419539 w 183"/>
                <a:gd name="T21" fmla="*/ 673245768 h 139"/>
                <a:gd name="T22" fmla="*/ 246924690 w 183"/>
                <a:gd name="T23" fmla="*/ 653454463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6488499 h 139"/>
                <a:gd name="T32" fmla="*/ 353810687 w 183"/>
                <a:gd name="T33" fmla="*/ 556444782 h 139"/>
                <a:gd name="T34" fmla="*/ 375576650 w 183"/>
                <a:gd name="T35" fmla="*/ 536716502 h 139"/>
                <a:gd name="T36" fmla="*/ 396081181 w 183"/>
                <a:gd name="T37" fmla="*/ 522541899 h 139"/>
                <a:gd name="T38" fmla="*/ 418155452 w 183"/>
                <a:gd name="T39" fmla="*/ 501043648 h 139"/>
                <a:gd name="T40" fmla="*/ 431124241 w 183"/>
                <a:gd name="T41" fmla="*/ 488338099 h 139"/>
                <a:gd name="T42" fmla="*/ 453136851 w 183"/>
                <a:gd name="T43" fmla="*/ 466837068 h 139"/>
                <a:gd name="T44" fmla="*/ 473652227 w 183"/>
                <a:gd name="T45" fmla="*/ 454120397 h 139"/>
                <a:gd name="T46" fmla="*/ 495418500 w 183"/>
                <a:gd name="T47" fmla="*/ 432923681 h 139"/>
                <a:gd name="T48" fmla="*/ 515936045 w 183"/>
                <a:gd name="T49" fmla="*/ 418448469 h 139"/>
                <a:gd name="T50" fmla="*/ 538010316 w 183"/>
                <a:gd name="T51" fmla="*/ 405742303 h 139"/>
                <a:gd name="T52" fmla="*/ 558206539 w 183"/>
                <a:gd name="T53" fmla="*/ 384241271 h 139"/>
                <a:gd name="T54" fmla="*/ 580217289 w 183"/>
                <a:gd name="T55" fmla="*/ 371537577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47711774 h 139"/>
                <a:gd name="T74" fmla="*/ 784934619 w 183"/>
                <a:gd name="T75" fmla="*/ 233540569 h 139"/>
                <a:gd name="T76" fmla="*/ 806945059 w 183"/>
                <a:gd name="T77" fmla="*/ 219125294 h 139"/>
                <a:gd name="T78" fmla="*/ 827218437 w 183"/>
                <a:gd name="T79" fmla="*/ 206421908 h 139"/>
                <a:gd name="T80" fmla="*/ 849228877 w 183"/>
                <a:gd name="T81" fmla="*/ 192247459 h 139"/>
                <a:gd name="T82" fmla="*/ 871302528 w 183"/>
                <a:gd name="T83" fmla="*/ 185211907 h 139"/>
                <a:gd name="T84" fmla="*/ 891499061 w 183"/>
                <a:gd name="T85" fmla="*/ 172201734 h 139"/>
                <a:gd name="T86" fmla="*/ 913508882 w 183"/>
                <a:gd name="T87" fmla="*/ 158030027 h 139"/>
                <a:gd name="T88" fmla="*/ 934090878 w 183"/>
                <a:gd name="T89" fmla="*/ 151007528 h 139"/>
                <a:gd name="T90" fmla="*/ 955793939 w 183"/>
                <a:gd name="T91" fmla="*/ 137997433 h 139"/>
                <a:gd name="T92" fmla="*/ 976375315 w 183"/>
                <a:gd name="T93" fmla="*/ 130911289 h 139"/>
                <a:gd name="T94" fmla="*/ 991147477 w 183"/>
                <a:gd name="T95" fmla="*/ 116800484 h 139"/>
                <a:gd name="T96" fmla="*/ 1011353925 w 183"/>
                <a:gd name="T97" fmla="*/ 109714805 h 139"/>
                <a:gd name="T98" fmla="*/ 1033430675 w 183"/>
                <a:gd name="T99" fmla="*/ 96706949 h 139"/>
                <a:gd name="T100" fmla="*/ 1053945742 w 183"/>
                <a:gd name="T101" fmla="*/ 89681669 h 139"/>
                <a:gd name="T102" fmla="*/ 1075634550 w 183"/>
                <a:gd name="T103" fmla="*/ 75509982 h 139"/>
                <a:gd name="T104" fmla="*/ 1096216545 w 183"/>
                <a:gd name="T105" fmla="*/ 68421792 h 139"/>
                <a:gd name="T106" fmla="*/ 1118226366 w 183"/>
                <a:gd name="T107" fmla="*/ 61336228 h 139"/>
                <a:gd name="T108" fmla="*/ 1138745151 w 183"/>
                <a:gd name="T109" fmla="*/ 48378770 h 139"/>
                <a:gd name="T110" fmla="*/ 1160511423 w 183"/>
                <a:gd name="T111" fmla="*/ 41292665 h 139"/>
                <a:gd name="T112" fmla="*/ 1182520624 w 183"/>
                <a:gd name="T113" fmla="*/ 34204311 h 139"/>
                <a:gd name="T114" fmla="*/ 1203039409 w 183"/>
                <a:gd name="T115" fmla="*/ 27118748 h 139"/>
                <a:gd name="T116" fmla="*/ 1224791428 w 183"/>
                <a:gd name="T117" fmla="*/ 20033189 h 139"/>
                <a:gd name="T118" fmla="*/ 1245309593 w 183"/>
                <a:gd name="T119" fmla="*/ 14173816 h 139"/>
                <a:gd name="T120" fmla="*/ 1267383245 w 183"/>
                <a:gd name="T121" fmla="*/ 7085547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1" y="111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2" y="79"/>
                  </a:lnTo>
                  <a:lnTo>
                    <a:pt x="53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1"/>
                  </a:lnTo>
                  <a:lnTo>
                    <a:pt x="101" y="41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4" y="39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2" y="34"/>
                  </a:lnTo>
                  <a:lnTo>
                    <a:pt x="112" y="33"/>
                  </a:lnTo>
                  <a:lnTo>
                    <a:pt x="113" y="33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5" y="31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7" y="30"/>
                  </a:lnTo>
                  <a:lnTo>
                    <a:pt x="118" y="30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2" y="21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0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2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4" y="15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2" y="11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1" y="7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6" y="5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6" name="Line 109"/>
            <p:cNvSpPr>
              <a:spLocks noChangeShapeType="1"/>
            </p:cNvSpPr>
            <p:nvPr/>
          </p:nvSpPr>
          <p:spPr bwMode="auto">
            <a:xfrm>
              <a:off x="2316" y="336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7" name="Line 110"/>
            <p:cNvSpPr>
              <a:spLocks noChangeShapeType="1"/>
            </p:cNvSpPr>
            <p:nvPr/>
          </p:nvSpPr>
          <p:spPr bwMode="auto">
            <a:xfrm>
              <a:off x="2316" y="341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8" name="Rectangle 111"/>
            <p:cNvSpPr>
              <a:spLocks noChangeArrowheads="1"/>
            </p:cNvSpPr>
            <p:nvPr/>
          </p:nvSpPr>
          <p:spPr bwMode="auto">
            <a:xfrm>
              <a:off x="2437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0589" name="Rectangle 112"/>
            <p:cNvSpPr>
              <a:spLocks noChangeArrowheads="1"/>
            </p:cNvSpPr>
            <p:nvPr/>
          </p:nvSpPr>
          <p:spPr bwMode="auto">
            <a:xfrm>
              <a:off x="2437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0590" name="Freeform 113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86752738 h 139"/>
                <a:gd name="T4" fmla="*/ 64294278 w 183"/>
                <a:gd name="T5" fmla="*/ 852839969 h 139"/>
                <a:gd name="T6" fmla="*/ 84798673 w 183"/>
                <a:gd name="T7" fmla="*/ 824186756 h 139"/>
                <a:gd name="T8" fmla="*/ 106564713 w 183"/>
                <a:gd name="T9" fmla="*/ 797069022 h 139"/>
                <a:gd name="T10" fmla="*/ 127080090 w 183"/>
                <a:gd name="T11" fmla="*/ 770254059 h 139"/>
                <a:gd name="T12" fmla="*/ 141918716 w 183"/>
                <a:gd name="T13" fmla="*/ 748756117 h 139"/>
                <a:gd name="T14" fmla="*/ 162125397 w 183"/>
                <a:gd name="T15" fmla="*/ 721574739 h 139"/>
                <a:gd name="T16" fmla="*/ 184135876 w 183"/>
                <a:gd name="T17" fmla="*/ 700364120 h 139"/>
                <a:gd name="T18" fmla="*/ 204717872 w 183"/>
                <a:gd name="T19" fmla="*/ 680331216 h 139"/>
                <a:gd name="T20" fmla="*/ 226419539 w 183"/>
                <a:gd name="T21" fmla="*/ 659071783 h 139"/>
                <a:gd name="T22" fmla="*/ 246924690 w 183"/>
                <a:gd name="T23" fmla="*/ 646430959 h 139"/>
                <a:gd name="T24" fmla="*/ 268998651 w 183"/>
                <a:gd name="T25" fmla="*/ 617781454 h 139"/>
                <a:gd name="T26" fmla="*/ 290700473 w 183"/>
                <a:gd name="T27" fmla="*/ 597748859 h 139"/>
                <a:gd name="T28" fmla="*/ 311282624 w 183"/>
                <a:gd name="T29" fmla="*/ 576488499 h 139"/>
                <a:gd name="T30" fmla="*/ 333292522 w 183"/>
                <a:gd name="T31" fmla="*/ 556444782 h 139"/>
                <a:gd name="T32" fmla="*/ 353810687 w 183"/>
                <a:gd name="T33" fmla="*/ 536716502 h 139"/>
                <a:gd name="T34" fmla="*/ 375576650 w 183"/>
                <a:gd name="T35" fmla="*/ 522541899 h 139"/>
                <a:gd name="T36" fmla="*/ 396081181 w 183"/>
                <a:gd name="T37" fmla="*/ 501043648 h 139"/>
                <a:gd name="T38" fmla="*/ 418155452 w 183"/>
                <a:gd name="T39" fmla="*/ 488338099 h 139"/>
                <a:gd name="T40" fmla="*/ 431124241 w 183"/>
                <a:gd name="T41" fmla="*/ 474164114 h 139"/>
                <a:gd name="T42" fmla="*/ 453136851 w 183"/>
                <a:gd name="T43" fmla="*/ 466837068 h 139"/>
                <a:gd name="T44" fmla="*/ 473652227 w 183"/>
                <a:gd name="T45" fmla="*/ 447034949 h 139"/>
                <a:gd name="T46" fmla="*/ 495418500 w 183"/>
                <a:gd name="T47" fmla="*/ 432923681 h 139"/>
                <a:gd name="T48" fmla="*/ 515936045 w 183"/>
                <a:gd name="T49" fmla="*/ 418448469 h 139"/>
                <a:gd name="T50" fmla="*/ 538010316 w 183"/>
                <a:gd name="T51" fmla="*/ 405742303 h 139"/>
                <a:gd name="T52" fmla="*/ 558206539 w 183"/>
                <a:gd name="T53" fmla="*/ 384241271 h 139"/>
                <a:gd name="T54" fmla="*/ 580217289 w 183"/>
                <a:gd name="T55" fmla="*/ 371537577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96090640 h 139"/>
                <a:gd name="T68" fmla="*/ 722148748 w 183"/>
                <a:gd name="T69" fmla="*/ 281916037 h 139"/>
                <a:gd name="T70" fmla="*/ 742342182 w 183"/>
                <a:gd name="T71" fmla="*/ 267744986 h 139"/>
                <a:gd name="T72" fmla="*/ 764416454 w 183"/>
                <a:gd name="T73" fmla="*/ 254797685 h 139"/>
                <a:gd name="T74" fmla="*/ 784934619 w 183"/>
                <a:gd name="T75" fmla="*/ 247711774 h 139"/>
                <a:gd name="T76" fmla="*/ 806945059 w 183"/>
                <a:gd name="T77" fmla="*/ 233540569 h 139"/>
                <a:gd name="T78" fmla="*/ 827218437 w 183"/>
                <a:gd name="T79" fmla="*/ 219125294 h 139"/>
                <a:gd name="T80" fmla="*/ 849228877 w 183"/>
                <a:gd name="T81" fmla="*/ 213507511 h 139"/>
                <a:gd name="T82" fmla="*/ 871302528 w 183"/>
                <a:gd name="T83" fmla="*/ 199333525 h 139"/>
                <a:gd name="T84" fmla="*/ 891499061 w 183"/>
                <a:gd name="T85" fmla="*/ 185211907 h 139"/>
                <a:gd name="T86" fmla="*/ 913508882 w 183"/>
                <a:gd name="T87" fmla="*/ 179290117 h 139"/>
                <a:gd name="T88" fmla="*/ 934090878 w 183"/>
                <a:gd name="T89" fmla="*/ 165115668 h 139"/>
                <a:gd name="T90" fmla="*/ 955793939 w 183"/>
                <a:gd name="T91" fmla="*/ 158030027 h 139"/>
                <a:gd name="T92" fmla="*/ 976375315 w 183"/>
                <a:gd name="T93" fmla="*/ 143919222 h 139"/>
                <a:gd name="T94" fmla="*/ 991147477 w 183"/>
                <a:gd name="T95" fmla="*/ 137997433 h 139"/>
                <a:gd name="T96" fmla="*/ 1011353925 w 183"/>
                <a:gd name="T97" fmla="*/ 123825842 h 139"/>
                <a:gd name="T98" fmla="*/ 1033430675 w 183"/>
                <a:gd name="T99" fmla="*/ 116800484 h 139"/>
                <a:gd name="T100" fmla="*/ 1053945742 w 183"/>
                <a:gd name="T101" fmla="*/ 109714805 h 139"/>
                <a:gd name="T102" fmla="*/ 1075634550 w 183"/>
                <a:gd name="T103" fmla="*/ 96706949 h 139"/>
                <a:gd name="T104" fmla="*/ 1096216545 w 183"/>
                <a:gd name="T105" fmla="*/ 89681669 h 139"/>
                <a:gd name="T106" fmla="*/ 1118226366 w 183"/>
                <a:gd name="T107" fmla="*/ 75509982 h 139"/>
                <a:gd name="T108" fmla="*/ 1138745151 w 183"/>
                <a:gd name="T109" fmla="*/ 68421792 h 139"/>
                <a:gd name="T110" fmla="*/ 1160511423 w 183"/>
                <a:gd name="T111" fmla="*/ 55464334 h 139"/>
                <a:gd name="T112" fmla="*/ 1182520624 w 183"/>
                <a:gd name="T113" fmla="*/ 48378770 h 139"/>
                <a:gd name="T114" fmla="*/ 1203039409 w 183"/>
                <a:gd name="T115" fmla="*/ 41292665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10" y="123"/>
                  </a:lnTo>
                  <a:lnTo>
                    <a:pt x="10" y="122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8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2" y="86"/>
                  </a:lnTo>
                  <a:lnTo>
                    <a:pt x="42" y="85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2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7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3" y="34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1" y="31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7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1" name="Line 114"/>
            <p:cNvSpPr>
              <a:spLocks noChangeShapeType="1"/>
            </p:cNvSpPr>
            <p:nvPr/>
          </p:nvSpPr>
          <p:spPr bwMode="auto">
            <a:xfrm>
              <a:off x="3231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2" name="Line 115"/>
            <p:cNvSpPr>
              <a:spLocks noChangeShapeType="1"/>
            </p:cNvSpPr>
            <p:nvPr/>
          </p:nvSpPr>
          <p:spPr bwMode="auto">
            <a:xfrm>
              <a:off x="32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3" name="Line 116"/>
            <p:cNvSpPr>
              <a:spLocks noChangeShapeType="1"/>
            </p:cNvSpPr>
            <p:nvPr/>
          </p:nvSpPr>
          <p:spPr bwMode="auto">
            <a:xfrm>
              <a:off x="3410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4" name="Line 117"/>
            <p:cNvSpPr>
              <a:spLocks noChangeShapeType="1"/>
            </p:cNvSpPr>
            <p:nvPr/>
          </p:nvSpPr>
          <p:spPr bwMode="auto">
            <a:xfrm>
              <a:off x="35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5" name="Line 118"/>
            <p:cNvSpPr>
              <a:spLocks noChangeShapeType="1"/>
            </p:cNvSpPr>
            <p:nvPr/>
          </p:nvSpPr>
          <p:spPr bwMode="auto">
            <a:xfrm>
              <a:off x="3763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6" name="Line 119"/>
            <p:cNvSpPr>
              <a:spLocks noChangeShapeType="1"/>
            </p:cNvSpPr>
            <p:nvPr/>
          </p:nvSpPr>
          <p:spPr bwMode="auto">
            <a:xfrm>
              <a:off x="393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7" name="Line 120"/>
            <p:cNvSpPr>
              <a:spLocks noChangeShapeType="1"/>
            </p:cNvSpPr>
            <p:nvPr/>
          </p:nvSpPr>
          <p:spPr bwMode="auto">
            <a:xfrm>
              <a:off x="411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98" name="Rectangle 121"/>
            <p:cNvSpPr>
              <a:spLocks noChangeArrowheads="1"/>
            </p:cNvSpPr>
            <p:nvPr/>
          </p:nvSpPr>
          <p:spPr bwMode="auto">
            <a:xfrm>
              <a:off x="31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599" name="Rectangle 122"/>
            <p:cNvSpPr>
              <a:spLocks noChangeArrowheads="1"/>
            </p:cNvSpPr>
            <p:nvPr/>
          </p:nvSpPr>
          <p:spPr bwMode="auto">
            <a:xfrm>
              <a:off x="3352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0600" name="Rectangle 123"/>
            <p:cNvSpPr>
              <a:spLocks noChangeArrowheads="1"/>
            </p:cNvSpPr>
            <p:nvPr/>
          </p:nvSpPr>
          <p:spPr bwMode="auto">
            <a:xfrm>
              <a:off x="35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601" name="Rectangle 124"/>
            <p:cNvSpPr>
              <a:spLocks noChangeArrowheads="1"/>
            </p:cNvSpPr>
            <p:nvPr/>
          </p:nvSpPr>
          <p:spPr bwMode="auto">
            <a:xfrm>
              <a:off x="3705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0602" name="Rectangle 125"/>
            <p:cNvSpPr>
              <a:spLocks noChangeArrowheads="1"/>
            </p:cNvSpPr>
            <p:nvPr/>
          </p:nvSpPr>
          <p:spPr bwMode="auto">
            <a:xfrm>
              <a:off x="387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603" name="Rectangle 126"/>
            <p:cNvSpPr>
              <a:spLocks noChangeArrowheads="1"/>
            </p:cNvSpPr>
            <p:nvPr/>
          </p:nvSpPr>
          <p:spPr bwMode="auto">
            <a:xfrm>
              <a:off x="405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0604" name="Line 127"/>
            <p:cNvSpPr>
              <a:spLocks noChangeShapeType="1"/>
            </p:cNvSpPr>
            <p:nvPr/>
          </p:nvSpPr>
          <p:spPr bwMode="auto">
            <a:xfrm flipV="1">
              <a:off x="3197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05" name="Line 128"/>
            <p:cNvSpPr>
              <a:spLocks noChangeShapeType="1"/>
            </p:cNvSpPr>
            <p:nvPr/>
          </p:nvSpPr>
          <p:spPr bwMode="auto">
            <a:xfrm flipH="1">
              <a:off x="3158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06" name="Line 129"/>
            <p:cNvSpPr>
              <a:spLocks noChangeShapeType="1"/>
            </p:cNvSpPr>
            <p:nvPr/>
          </p:nvSpPr>
          <p:spPr bwMode="auto">
            <a:xfrm flipH="1">
              <a:off x="3158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07" name="Line 130"/>
            <p:cNvSpPr>
              <a:spLocks noChangeShapeType="1"/>
            </p:cNvSpPr>
            <p:nvPr/>
          </p:nvSpPr>
          <p:spPr bwMode="auto">
            <a:xfrm flipH="1">
              <a:off x="3158" y="31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08" name="Line 131"/>
            <p:cNvSpPr>
              <a:spLocks noChangeShapeType="1"/>
            </p:cNvSpPr>
            <p:nvPr/>
          </p:nvSpPr>
          <p:spPr bwMode="auto">
            <a:xfrm flipH="1">
              <a:off x="3158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09" name="Line 132"/>
            <p:cNvSpPr>
              <a:spLocks noChangeShapeType="1"/>
            </p:cNvSpPr>
            <p:nvPr/>
          </p:nvSpPr>
          <p:spPr bwMode="auto">
            <a:xfrm flipH="1">
              <a:off x="3158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10" name="Line 133"/>
            <p:cNvSpPr>
              <a:spLocks noChangeShapeType="1"/>
            </p:cNvSpPr>
            <p:nvPr/>
          </p:nvSpPr>
          <p:spPr bwMode="auto">
            <a:xfrm flipH="1">
              <a:off x="3158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11" name="Rectangle 134"/>
            <p:cNvSpPr>
              <a:spLocks noChangeArrowheads="1"/>
            </p:cNvSpPr>
            <p:nvPr/>
          </p:nvSpPr>
          <p:spPr bwMode="auto">
            <a:xfrm rot="-5400000">
              <a:off x="3043" y="340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0612" name="Rectangle 135"/>
            <p:cNvSpPr>
              <a:spLocks noChangeArrowheads="1"/>
            </p:cNvSpPr>
            <p:nvPr/>
          </p:nvSpPr>
          <p:spPr bwMode="auto">
            <a:xfrm rot="-5400000">
              <a:off x="3043" y="3138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0613" name="Rectangle 136"/>
            <p:cNvSpPr>
              <a:spLocks noChangeArrowheads="1"/>
            </p:cNvSpPr>
            <p:nvPr/>
          </p:nvSpPr>
          <p:spPr bwMode="auto">
            <a:xfrm rot="-5400000">
              <a:off x="3043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0614" name="Rectangle 137"/>
            <p:cNvSpPr>
              <a:spLocks noChangeArrowheads="1"/>
            </p:cNvSpPr>
            <p:nvPr/>
          </p:nvSpPr>
          <p:spPr bwMode="auto">
            <a:xfrm>
              <a:off x="3197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15" name="Rectangle 138"/>
            <p:cNvSpPr>
              <a:spLocks noChangeArrowheads="1"/>
            </p:cNvSpPr>
            <p:nvPr/>
          </p:nvSpPr>
          <p:spPr bwMode="auto">
            <a:xfrm>
              <a:off x="3473" y="2560"/>
              <a:ext cx="3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Student-t</a:t>
              </a:r>
              <a:endParaRPr lang="sv-SE"/>
            </a:p>
          </p:txBody>
        </p:sp>
        <p:sp>
          <p:nvSpPr>
            <p:cNvPr id="20616" name="Rectangle 140"/>
            <p:cNvSpPr>
              <a:spLocks noChangeArrowheads="1"/>
            </p:cNvSpPr>
            <p:nvPr/>
          </p:nvSpPr>
          <p:spPr bwMode="auto">
            <a:xfrm rot="-5400000">
              <a:off x="2933" y="299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617" name="Rectangle 141"/>
            <p:cNvSpPr>
              <a:spLocks noChangeArrowheads="1"/>
            </p:cNvSpPr>
            <p:nvPr/>
          </p:nvSpPr>
          <p:spPr bwMode="auto">
            <a:xfrm rot="-5400000">
              <a:off x="2941" y="298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618" name="Freeform 143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28043222 h 139"/>
                <a:gd name="T2" fmla="*/ 42283721 w 183"/>
                <a:gd name="T3" fmla="*/ 894080403 h 139"/>
                <a:gd name="T4" fmla="*/ 64294278 w 183"/>
                <a:gd name="T5" fmla="*/ 865493923 h 139"/>
                <a:gd name="T6" fmla="*/ 84798673 w 183"/>
                <a:gd name="T7" fmla="*/ 838361977 h 139"/>
                <a:gd name="T8" fmla="*/ 106564713 w 183"/>
                <a:gd name="T9" fmla="*/ 817164952 h 139"/>
                <a:gd name="T10" fmla="*/ 127080090 w 183"/>
                <a:gd name="T11" fmla="*/ 789982956 h 139"/>
                <a:gd name="T12" fmla="*/ 141918716 w 183"/>
                <a:gd name="T13" fmla="*/ 770254059 h 139"/>
                <a:gd name="T14" fmla="*/ 162125397 w 183"/>
                <a:gd name="T15" fmla="*/ 741667579 h 139"/>
                <a:gd name="T16" fmla="*/ 184135876 w 183"/>
                <a:gd name="T17" fmla="*/ 721574739 h 139"/>
                <a:gd name="T18" fmla="*/ 204717872 w 183"/>
                <a:gd name="T19" fmla="*/ 694746182 h 139"/>
                <a:gd name="T20" fmla="*/ 226419539 w 183"/>
                <a:gd name="T21" fmla="*/ 673245768 h 139"/>
                <a:gd name="T22" fmla="*/ 246924690 w 183"/>
                <a:gd name="T23" fmla="*/ 653454463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0920920 h 139"/>
                <a:gd name="T32" fmla="*/ 353810687 w 183"/>
                <a:gd name="T33" fmla="*/ 556444782 h 139"/>
                <a:gd name="T34" fmla="*/ 375576650 w 183"/>
                <a:gd name="T35" fmla="*/ 536716502 h 139"/>
                <a:gd name="T36" fmla="*/ 396081181 w 183"/>
                <a:gd name="T37" fmla="*/ 515152754 h 139"/>
                <a:gd name="T38" fmla="*/ 418155452 w 183"/>
                <a:gd name="T39" fmla="*/ 501043648 h 139"/>
                <a:gd name="T40" fmla="*/ 431124241 w 183"/>
                <a:gd name="T41" fmla="*/ 481252343 h 139"/>
                <a:gd name="T42" fmla="*/ 453136851 w 183"/>
                <a:gd name="T43" fmla="*/ 466837068 h 139"/>
                <a:gd name="T44" fmla="*/ 473652227 w 183"/>
                <a:gd name="T45" fmla="*/ 447034949 h 139"/>
                <a:gd name="T46" fmla="*/ 495418500 w 183"/>
                <a:gd name="T47" fmla="*/ 432923681 h 139"/>
                <a:gd name="T48" fmla="*/ 515936045 w 183"/>
                <a:gd name="T49" fmla="*/ 418448469 h 139"/>
                <a:gd name="T50" fmla="*/ 538010316 w 183"/>
                <a:gd name="T51" fmla="*/ 398719263 h 139"/>
                <a:gd name="T52" fmla="*/ 558206539 w 183"/>
                <a:gd name="T53" fmla="*/ 384241271 h 139"/>
                <a:gd name="T54" fmla="*/ 580217289 w 183"/>
                <a:gd name="T55" fmla="*/ 371537577 h 139"/>
                <a:gd name="T56" fmla="*/ 602291251 w 183"/>
                <a:gd name="T57" fmla="*/ 357426926 h 139"/>
                <a:gd name="T58" fmla="*/ 622500487 w 183"/>
                <a:gd name="T59" fmla="*/ 337330378 h 139"/>
                <a:gd name="T60" fmla="*/ 644574759 w 183"/>
                <a:gd name="T61" fmla="*/ 323209301 h 139"/>
                <a:gd name="T62" fmla="*/ 665092769 w 183"/>
                <a:gd name="T63" fmla="*/ 309048137 h 139"/>
                <a:gd name="T64" fmla="*/ 687103209 w 183"/>
                <a:gd name="T65" fmla="*/ 296090640 h 139"/>
                <a:gd name="T66" fmla="*/ 700135829 w 183"/>
                <a:gd name="T67" fmla="*/ 281916037 h 139"/>
                <a:gd name="T68" fmla="*/ 722148748 w 183"/>
                <a:gd name="T69" fmla="*/ 267744986 h 139"/>
                <a:gd name="T70" fmla="*/ 742342182 w 183"/>
                <a:gd name="T71" fmla="*/ 254797685 h 139"/>
                <a:gd name="T72" fmla="*/ 764416454 w 183"/>
                <a:gd name="T73" fmla="*/ 240626171 h 139"/>
                <a:gd name="T74" fmla="*/ 784934619 w 183"/>
                <a:gd name="T75" fmla="*/ 233540569 h 139"/>
                <a:gd name="T76" fmla="*/ 806945059 w 183"/>
                <a:gd name="T77" fmla="*/ 219125294 h 139"/>
                <a:gd name="T78" fmla="*/ 827218437 w 183"/>
                <a:gd name="T79" fmla="*/ 206421908 h 139"/>
                <a:gd name="T80" fmla="*/ 849228877 w 183"/>
                <a:gd name="T81" fmla="*/ 192247459 h 139"/>
                <a:gd name="T82" fmla="*/ 871302528 w 183"/>
                <a:gd name="T83" fmla="*/ 185211907 h 139"/>
                <a:gd name="T84" fmla="*/ 891499061 w 183"/>
                <a:gd name="T85" fmla="*/ 172201734 h 139"/>
                <a:gd name="T86" fmla="*/ 913508882 w 183"/>
                <a:gd name="T87" fmla="*/ 165115668 h 139"/>
                <a:gd name="T88" fmla="*/ 934090878 w 183"/>
                <a:gd name="T89" fmla="*/ 151007528 h 139"/>
                <a:gd name="T90" fmla="*/ 955793939 w 183"/>
                <a:gd name="T91" fmla="*/ 143919222 h 139"/>
                <a:gd name="T92" fmla="*/ 976375315 w 183"/>
                <a:gd name="T93" fmla="*/ 130911289 h 139"/>
                <a:gd name="T94" fmla="*/ 991147477 w 183"/>
                <a:gd name="T95" fmla="*/ 123825842 h 139"/>
                <a:gd name="T96" fmla="*/ 1011353925 w 183"/>
                <a:gd name="T97" fmla="*/ 109714805 h 139"/>
                <a:gd name="T98" fmla="*/ 1033430675 w 183"/>
                <a:gd name="T99" fmla="*/ 102628893 h 139"/>
                <a:gd name="T100" fmla="*/ 1053945742 w 183"/>
                <a:gd name="T101" fmla="*/ 89681669 h 139"/>
                <a:gd name="T102" fmla="*/ 1075634550 w 183"/>
                <a:gd name="T103" fmla="*/ 82596144 h 139"/>
                <a:gd name="T104" fmla="*/ 1096216545 w 183"/>
                <a:gd name="T105" fmla="*/ 75509982 h 139"/>
                <a:gd name="T106" fmla="*/ 1118226366 w 183"/>
                <a:gd name="T107" fmla="*/ 61336228 h 139"/>
                <a:gd name="T108" fmla="*/ 1138745151 w 183"/>
                <a:gd name="T109" fmla="*/ 55464334 h 139"/>
                <a:gd name="T110" fmla="*/ 1160511423 w 183"/>
                <a:gd name="T111" fmla="*/ 48378770 h 139"/>
                <a:gd name="T112" fmla="*/ 1182520624 w 183"/>
                <a:gd name="T113" fmla="*/ 41292665 h 139"/>
                <a:gd name="T114" fmla="*/ 1203039409 w 183"/>
                <a:gd name="T115" fmla="*/ 34204311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5" y="119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1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2" y="79"/>
                  </a:lnTo>
                  <a:lnTo>
                    <a:pt x="52" y="78"/>
                  </a:lnTo>
                  <a:lnTo>
                    <a:pt x="53" y="78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2" y="69"/>
                  </a:lnTo>
                  <a:lnTo>
                    <a:pt x="63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8" y="64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2" y="62"/>
                  </a:lnTo>
                  <a:lnTo>
                    <a:pt x="72" y="61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8" y="56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6" y="51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5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43"/>
                  </a:lnTo>
                  <a:lnTo>
                    <a:pt x="97" y="43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99" y="42"/>
                  </a:lnTo>
                  <a:lnTo>
                    <a:pt x="99" y="41"/>
                  </a:lnTo>
                  <a:lnTo>
                    <a:pt x="100" y="41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3" y="39"/>
                  </a:lnTo>
                  <a:lnTo>
                    <a:pt x="104" y="39"/>
                  </a:lnTo>
                  <a:lnTo>
                    <a:pt x="104" y="38"/>
                  </a:lnTo>
                  <a:lnTo>
                    <a:pt x="105" y="38"/>
                  </a:lnTo>
                  <a:lnTo>
                    <a:pt x="105" y="37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9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3" y="33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5" y="31"/>
                  </a:lnTo>
                  <a:lnTo>
                    <a:pt x="116" y="31"/>
                  </a:lnTo>
                  <a:lnTo>
                    <a:pt x="117" y="30"/>
                  </a:lnTo>
                  <a:lnTo>
                    <a:pt x="118" y="30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5" y="11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8" y="6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19" name="Line 144"/>
            <p:cNvSpPr>
              <a:spLocks noChangeShapeType="1"/>
            </p:cNvSpPr>
            <p:nvPr/>
          </p:nvSpPr>
          <p:spPr bwMode="auto">
            <a:xfrm>
              <a:off x="3749" y="336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20" name="Line 145"/>
            <p:cNvSpPr>
              <a:spLocks noChangeShapeType="1"/>
            </p:cNvSpPr>
            <p:nvPr/>
          </p:nvSpPr>
          <p:spPr bwMode="auto">
            <a:xfrm>
              <a:off x="3749" y="341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621" name="Rectangle 146"/>
            <p:cNvSpPr>
              <a:spLocks noChangeArrowheads="1"/>
            </p:cNvSpPr>
            <p:nvPr/>
          </p:nvSpPr>
          <p:spPr bwMode="auto">
            <a:xfrm>
              <a:off x="3870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0622" name="Rectangle 147"/>
            <p:cNvSpPr>
              <a:spLocks noChangeArrowheads="1"/>
            </p:cNvSpPr>
            <p:nvPr/>
          </p:nvSpPr>
          <p:spPr bwMode="auto">
            <a:xfrm>
              <a:off x="3870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25755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Copulae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Goodness-of-fit tests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Bootstrap methods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Serial dependence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Applications to wind speed maxima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74BE-506E-485B-9964-0D21ED31FA3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72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/>
              <a:t>Fehmarn &amp; Schleswig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93F88-9948-438C-AFE0-7BC5D611387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 t="9599"/>
          <a:stretch>
            <a:fillRect/>
          </a:stretch>
        </p:blipFill>
        <p:spPr bwMode="auto">
          <a:xfrm>
            <a:off x="4532313" y="2266950"/>
            <a:ext cx="45402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4"/>
          <p:cNvGrpSpPr>
            <a:grpSpLocks noChangeAspect="1"/>
          </p:cNvGrpSpPr>
          <p:nvPr/>
        </p:nvGrpSpPr>
        <p:grpSpPr bwMode="auto">
          <a:xfrm>
            <a:off x="500063" y="2143125"/>
            <a:ext cx="3929062" cy="3914775"/>
            <a:chOff x="1414" y="1008"/>
            <a:chExt cx="2896" cy="2885"/>
          </a:xfrm>
        </p:grpSpPr>
        <p:sp>
          <p:nvSpPr>
            <p:cNvPr id="215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50" y="1008"/>
              <a:ext cx="2860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2" name="Freeform 5"/>
            <p:cNvSpPr>
              <a:spLocks/>
            </p:cNvSpPr>
            <p:nvPr/>
          </p:nvSpPr>
          <p:spPr bwMode="auto">
            <a:xfrm>
              <a:off x="1798" y="1346"/>
              <a:ext cx="886" cy="672"/>
            </a:xfrm>
            <a:custGeom>
              <a:avLst/>
              <a:gdLst>
                <a:gd name="T0" fmla="*/ 22010547 w 183"/>
                <a:gd name="T1" fmla="*/ 934995056 h 139"/>
                <a:gd name="T2" fmla="*/ 42283721 w 183"/>
                <a:gd name="T3" fmla="*/ 906036143 h 139"/>
                <a:gd name="T4" fmla="*/ 64294278 w 183"/>
                <a:gd name="T5" fmla="*/ 871410077 h 139"/>
                <a:gd name="T6" fmla="*/ 84798673 w 183"/>
                <a:gd name="T7" fmla="*/ 851108453 h 139"/>
                <a:gd name="T8" fmla="*/ 106564713 w 183"/>
                <a:gd name="T9" fmla="*/ 822456475 h 139"/>
                <a:gd name="T10" fmla="*/ 127080090 w 183"/>
                <a:gd name="T11" fmla="*/ 802154851 h 139"/>
                <a:gd name="T12" fmla="*/ 141918716 w 183"/>
                <a:gd name="T13" fmla="*/ 780360634 h 139"/>
                <a:gd name="T14" fmla="*/ 162125397 w 183"/>
                <a:gd name="T15" fmla="*/ 753203724 h 139"/>
                <a:gd name="T16" fmla="*/ 184135876 w 183"/>
                <a:gd name="T17" fmla="*/ 732951606 h 139"/>
                <a:gd name="T18" fmla="*/ 204717872 w 183"/>
                <a:gd name="T19" fmla="*/ 704006925 h 139"/>
                <a:gd name="T20" fmla="*/ 226419539 w 183"/>
                <a:gd name="T21" fmla="*/ 684000479 h 139"/>
                <a:gd name="T22" fmla="*/ 246924690 w 183"/>
                <a:gd name="T23" fmla="*/ 662217400 h 139"/>
                <a:gd name="T24" fmla="*/ 268998651 w 183"/>
                <a:gd name="T25" fmla="*/ 641902627 h 139"/>
                <a:gd name="T26" fmla="*/ 290700473 w 183"/>
                <a:gd name="T27" fmla="*/ 620428340 h 139"/>
                <a:gd name="T28" fmla="*/ 311282624 w 183"/>
                <a:gd name="T29" fmla="*/ 600113721 h 139"/>
                <a:gd name="T30" fmla="*/ 333292522 w 183"/>
                <a:gd name="T31" fmla="*/ 585799798 h 139"/>
                <a:gd name="T32" fmla="*/ 353810687 w 183"/>
                <a:gd name="T33" fmla="*/ 571168112 h 139"/>
                <a:gd name="T34" fmla="*/ 375576650 w 183"/>
                <a:gd name="T35" fmla="*/ 558322340 h 139"/>
                <a:gd name="T36" fmla="*/ 396081181 w 183"/>
                <a:gd name="T37" fmla="*/ 536541737 h 139"/>
                <a:gd name="T38" fmla="*/ 418155452 w 183"/>
                <a:gd name="T39" fmla="*/ 523759703 h 139"/>
                <a:gd name="T40" fmla="*/ 431124241 w 183"/>
                <a:gd name="T41" fmla="*/ 501965486 h 139"/>
                <a:gd name="T42" fmla="*/ 453136851 w 183"/>
                <a:gd name="T43" fmla="*/ 481970487 h 139"/>
                <a:gd name="T44" fmla="*/ 473652227 w 183"/>
                <a:gd name="T45" fmla="*/ 460174414 h 139"/>
                <a:gd name="T46" fmla="*/ 495418500 w 183"/>
                <a:gd name="T47" fmla="*/ 453024878 h 139"/>
                <a:gd name="T48" fmla="*/ 515936045 w 183"/>
                <a:gd name="T49" fmla="*/ 432709950 h 139"/>
                <a:gd name="T50" fmla="*/ 538010316 w 183"/>
                <a:gd name="T51" fmla="*/ 418385199 h 139"/>
                <a:gd name="T52" fmla="*/ 558206539 w 183"/>
                <a:gd name="T53" fmla="*/ 404071276 h 139"/>
                <a:gd name="T54" fmla="*/ 580217289 w 183"/>
                <a:gd name="T55" fmla="*/ 390921354 h 139"/>
                <a:gd name="T56" fmla="*/ 602291251 w 183"/>
                <a:gd name="T57" fmla="*/ 376596602 h 139"/>
                <a:gd name="T58" fmla="*/ 622500487 w 183"/>
                <a:gd name="T59" fmla="*/ 356294978 h 139"/>
                <a:gd name="T60" fmla="*/ 644574759 w 183"/>
                <a:gd name="T61" fmla="*/ 341967442 h 139"/>
                <a:gd name="T62" fmla="*/ 665092769 w 183"/>
                <a:gd name="T63" fmla="*/ 327349679 h 139"/>
                <a:gd name="T64" fmla="*/ 687103209 w 183"/>
                <a:gd name="T65" fmla="*/ 314566639 h 139"/>
                <a:gd name="T66" fmla="*/ 700135829 w 183"/>
                <a:gd name="T67" fmla="*/ 300241888 h 139"/>
                <a:gd name="T68" fmla="*/ 722148748 w 183"/>
                <a:gd name="T69" fmla="*/ 285610665 h 139"/>
                <a:gd name="T70" fmla="*/ 742342182 w 183"/>
                <a:gd name="T71" fmla="*/ 272778043 h 139"/>
                <a:gd name="T72" fmla="*/ 764416454 w 183"/>
                <a:gd name="T73" fmla="*/ 258146356 h 139"/>
                <a:gd name="T74" fmla="*/ 784934619 w 183"/>
                <a:gd name="T75" fmla="*/ 243818820 h 139"/>
                <a:gd name="T76" fmla="*/ 806945059 w 183"/>
                <a:gd name="T77" fmla="*/ 230989137 h 139"/>
                <a:gd name="T78" fmla="*/ 827218437 w 183"/>
                <a:gd name="T79" fmla="*/ 216355285 h 139"/>
                <a:gd name="T80" fmla="*/ 849228877 w 183"/>
                <a:gd name="T81" fmla="*/ 209192290 h 139"/>
                <a:gd name="T82" fmla="*/ 871302528 w 183"/>
                <a:gd name="T83" fmla="*/ 194878213 h 139"/>
                <a:gd name="T84" fmla="*/ 891499061 w 183"/>
                <a:gd name="T85" fmla="*/ 188890821 h 139"/>
                <a:gd name="T86" fmla="*/ 913508882 w 183"/>
                <a:gd name="T87" fmla="*/ 174566224 h 139"/>
                <a:gd name="T88" fmla="*/ 934090878 w 183"/>
                <a:gd name="T89" fmla="*/ 160238958 h 139"/>
                <a:gd name="T90" fmla="*/ 955793939 w 183"/>
                <a:gd name="T91" fmla="*/ 152769570 h 139"/>
                <a:gd name="T92" fmla="*/ 976375315 w 183"/>
                <a:gd name="T93" fmla="*/ 147102495 h 139"/>
                <a:gd name="T94" fmla="*/ 991147477 w 183"/>
                <a:gd name="T95" fmla="*/ 132774572 h 139"/>
                <a:gd name="T96" fmla="*/ 1011353925 w 183"/>
                <a:gd name="T97" fmla="*/ 125612196 h 139"/>
                <a:gd name="T98" fmla="*/ 1033430675 w 183"/>
                <a:gd name="T99" fmla="*/ 110981128 h 139"/>
                <a:gd name="T100" fmla="*/ 1053945742 w 183"/>
                <a:gd name="T101" fmla="*/ 105374079 h 139"/>
                <a:gd name="T102" fmla="*/ 1075634550 w 183"/>
                <a:gd name="T103" fmla="*/ 91049482 h 139"/>
                <a:gd name="T104" fmla="*/ 1096216545 w 183"/>
                <a:gd name="T105" fmla="*/ 76417853 h 139"/>
                <a:gd name="T106" fmla="*/ 1118226366 w 183"/>
                <a:gd name="T107" fmla="*/ 69255593 h 139"/>
                <a:gd name="T108" fmla="*/ 1138745151 w 183"/>
                <a:gd name="T109" fmla="*/ 63585115 h 139"/>
                <a:gd name="T110" fmla="*/ 1160511423 w 183"/>
                <a:gd name="T111" fmla="*/ 48954047 h 139"/>
                <a:gd name="T112" fmla="*/ 1182520624 w 183"/>
                <a:gd name="T113" fmla="*/ 34626733 h 139"/>
                <a:gd name="T114" fmla="*/ 1203039409 w 183"/>
                <a:gd name="T115" fmla="*/ 34626733 h 139"/>
                <a:gd name="T116" fmla="*/ 1224791428 w 183"/>
                <a:gd name="T117" fmla="*/ 21796141 h 139"/>
                <a:gd name="T118" fmla="*/ 1245309593 w 183"/>
                <a:gd name="T119" fmla="*/ 14325192 h 139"/>
                <a:gd name="T120" fmla="*/ 1267383245 w 183"/>
                <a:gd name="T121" fmla="*/ 14325192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8" y="75"/>
                  </a:lnTo>
                  <a:lnTo>
                    <a:pt x="59" y="75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4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39" y="19"/>
                  </a:lnTo>
                  <a:lnTo>
                    <a:pt x="140" y="19"/>
                  </a:lnTo>
                  <a:lnTo>
                    <a:pt x="141" y="19"/>
                  </a:lnTo>
                  <a:lnTo>
                    <a:pt x="141" y="18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6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5" y="11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>
              <a:off x="1798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1798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197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2152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23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2505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26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20" name="Rectangle 13"/>
            <p:cNvSpPr>
              <a:spLocks noChangeArrowheads="1"/>
            </p:cNvSpPr>
            <p:nvPr/>
          </p:nvSpPr>
          <p:spPr bwMode="auto">
            <a:xfrm>
              <a:off x="1740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521" name="Rectangle 14"/>
            <p:cNvSpPr>
              <a:spLocks noChangeArrowheads="1"/>
            </p:cNvSpPr>
            <p:nvPr/>
          </p:nvSpPr>
          <p:spPr bwMode="auto">
            <a:xfrm>
              <a:off x="191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1522" name="Rectangle 15"/>
            <p:cNvSpPr>
              <a:spLocks noChangeArrowheads="1"/>
            </p:cNvSpPr>
            <p:nvPr/>
          </p:nvSpPr>
          <p:spPr bwMode="auto">
            <a:xfrm>
              <a:off x="2094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523" name="Rectangle 16"/>
            <p:cNvSpPr>
              <a:spLocks noChangeArrowheads="1"/>
            </p:cNvSpPr>
            <p:nvPr/>
          </p:nvSpPr>
          <p:spPr bwMode="auto">
            <a:xfrm>
              <a:off x="22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1524" name="Rectangle 17"/>
            <p:cNvSpPr>
              <a:spLocks noChangeArrowheads="1"/>
            </p:cNvSpPr>
            <p:nvPr/>
          </p:nvSpPr>
          <p:spPr bwMode="auto">
            <a:xfrm>
              <a:off x="2447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525" name="Rectangle 18"/>
            <p:cNvSpPr>
              <a:spLocks noChangeArrowheads="1"/>
            </p:cNvSpPr>
            <p:nvPr/>
          </p:nvSpPr>
          <p:spPr bwMode="auto">
            <a:xfrm>
              <a:off x="26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 flipV="1">
              <a:off x="1765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27" name="Line 20"/>
            <p:cNvSpPr>
              <a:spLocks noChangeShapeType="1"/>
            </p:cNvSpPr>
            <p:nvPr/>
          </p:nvSpPr>
          <p:spPr bwMode="auto">
            <a:xfrm flipH="1">
              <a:off x="1726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28" name="Line 21"/>
            <p:cNvSpPr>
              <a:spLocks noChangeShapeType="1"/>
            </p:cNvSpPr>
            <p:nvPr/>
          </p:nvSpPr>
          <p:spPr bwMode="auto">
            <a:xfrm flipH="1">
              <a:off x="1726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29" name="Line 22"/>
            <p:cNvSpPr>
              <a:spLocks noChangeShapeType="1"/>
            </p:cNvSpPr>
            <p:nvPr/>
          </p:nvSpPr>
          <p:spPr bwMode="auto">
            <a:xfrm flipH="1">
              <a:off x="1726" y="17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30" name="Line 23"/>
            <p:cNvSpPr>
              <a:spLocks noChangeShapeType="1"/>
            </p:cNvSpPr>
            <p:nvPr/>
          </p:nvSpPr>
          <p:spPr bwMode="auto">
            <a:xfrm flipH="1">
              <a:off x="1726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31" name="Line 24"/>
            <p:cNvSpPr>
              <a:spLocks noChangeShapeType="1"/>
            </p:cNvSpPr>
            <p:nvPr/>
          </p:nvSpPr>
          <p:spPr bwMode="auto">
            <a:xfrm flipH="1">
              <a:off x="1726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32" name="Line 25"/>
            <p:cNvSpPr>
              <a:spLocks noChangeShapeType="1"/>
            </p:cNvSpPr>
            <p:nvPr/>
          </p:nvSpPr>
          <p:spPr bwMode="auto">
            <a:xfrm flipH="1">
              <a:off x="1726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33" name="Rectangle 26"/>
            <p:cNvSpPr>
              <a:spLocks noChangeArrowheads="1"/>
            </p:cNvSpPr>
            <p:nvPr/>
          </p:nvSpPr>
          <p:spPr bwMode="auto">
            <a:xfrm rot="-5400000">
              <a:off x="1610" y="197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534" name="Rectangle 27"/>
            <p:cNvSpPr>
              <a:spLocks noChangeArrowheads="1"/>
            </p:cNvSpPr>
            <p:nvPr/>
          </p:nvSpPr>
          <p:spPr bwMode="auto">
            <a:xfrm rot="-5400000">
              <a:off x="1610" y="1702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535" name="Rectangle 28"/>
            <p:cNvSpPr>
              <a:spLocks noChangeArrowheads="1"/>
            </p:cNvSpPr>
            <p:nvPr/>
          </p:nvSpPr>
          <p:spPr bwMode="auto">
            <a:xfrm rot="-5400000">
              <a:off x="1610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536" name="Rectangle 29"/>
            <p:cNvSpPr>
              <a:spLocks noChangeArrowheads="1"/>
            </p:cNvSpPr>
            <p:nvPr/>
          </p:nvSpPr>
          <p:spPr bwMode="auto">
            <a:xfrm>
              <a:off x="1765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37" name="Rectangle 30"/>
            <p:cNvSpPr>
              <a:spLocks noChangeArrowheads="1"/>
            </p:cNvSpPr>
            <p:nvPr/>
          </p:nvSpPr>
          <p:spPr bwMode="auto">
            <a:xfrm>
              <a:off x="2067" y="1129"/>
              <a:ext cx="3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Gumbel</a:t>
              </a:r>
              <a:endParaRPr lang="sv-SE"/>
            </a:p>
          </p:txBody>
        </p:sp>
        <p:sp>
          <p:nvSpPr>
            <p:cNvPr id="21538" name="Rectangle 31"/>
            <p:cNvSpPr>
              <a:spLocks noChangeArrowheads="1"/>
            </p:cNvSpPr>
            <p:nvPr/>
          </p:nvSpPr>
          <p:spPr bwMode="auto">
            <a:xfrm>
              <a:off x="2215" y="228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39" name="Rectangle 32"/>
            <p:cNvSpPr>
              <a:spLocks noChangeArrowheads="1"/>
            </p:cNvSpPr>
            <p:nvPr/>
          </p:nvSpPr>
          <p:spPr bwMode="auto">
            <a:xfrm rot="-5400000">
              <a:off x="1508" y="161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40" name="Rectangle 34"/>
            <p:cNvSpPr>
              <a:spLocks noChangeArrowheads="1"/>
            </p:cNvSpPr>
            <p:nvPr/>
          </p:nvSpPr>
          <p:spPr bwMode="auto">
            <a:xfrm rot="-5400000">
              <a:off x="1509" y="15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41" name="Rectangle 35"/>
            <p:cNvSpPr>
              <a:spLocks noChangeArrowheads="1"/>
            </p:cNvSpPr>
            <p:nvPr/>
          </p:nvSpPr>
          <p:spPr bwMode="auto">
            <a:xfrm rot="-5400000">
              <a:off x="1501" y="151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542" name="Freeform 36"/>
            <p:cNvSpPr>
              <a:spLocks/>
            </p:cNvSpPr>
            <p:nvPr/>
          </p:nvSpPr>
          <p:spPr bwMode="auto">
            <a:xfrm>
              <a:off x="1798" y="1346"/>
              <a:ext cx="886" cy="667"/>
            </a:xfrm>
            <a:custGeom>
              <a:avLst/>
              <a:gdLst>
                <a:gd name="T0" fmla="*/ 22010547 w 183"/>
                <a:gd name="T1" fmla="*/ 925661959 h 138"/>
                <a:gd name="T2" fmla="*/ 42283721 w 183"/>
                <a:gd name="T3" fmla="*/ 891099542 h 138"/>
                <a:gd name="T4" fmla="*/ 64294278 w 183"/>
                <a:gd name="T5" fmla="*/ 855044902 h 138"/>
                <a:gd name="T6" fmla="*/ 84798673 w 183"/>
                <a:gd name="T7" fmla="*/ 827684999 h 138"/>
                <a:gd name="T8" fmla="*/ 106564713 w 183"/>
                <a:gd name="T9" fmla="*/ 807414395 h 138"/>
                <a:gd name="T10" fmla="*/ 127080090 w 183"/>
                <a:gd name="T11" fmla="*/ 778818397 h 138"/>
                <a:gd name="T12" fmla="*/ 141918716 w 183"/>
                <a:gd name="T13" fmla="*/ 758547793 h 138"/>
                <a:gd name="T14" fmla="*/ 162125397 w 183"/>
                <a:gd name="T15" fmla="*/ 729709277 h 138"/>
                <a:gd name="T16" fmla="*/ 184135876 w 183"/>
                <a:gd name="T17" fmla="*/ 709744294 h 138"/>
                <a:gd name="T18" fmla="*/ 204717872 w 183"/>
                <a:gd name="T19" fmla="*/ 687993221 h 138"/>
                <a:gd name="T20" fmla="*/ 226419539 w 183"/>
                <a:gd name="T21" fmla="*/ 668027619 h 138"/>
                <a:gd name="T22" fmla="*/ 246924690 w 183"/>
                <a:gd name="T23" fmla="*/ 646277010 h 138"/>
                <a:gd name="T24" fmla="*/ 268998651 w 183"/>
                <a:gd name="T25" fmla="*/ 626069200 h 138"/>
                <a:gd name="T26" fmla="*/ 290700473 w 183"/>
                <a:gd name="T27" fmla="*/ 611764396 h 138"/>
                <a:gd name="T28" fmla="*/ 311282624 w 183"/>
                <a:gd name="T29" fmla="*/ 591493792 h 138"/>
                <a:gd name="T30" fmla="*/ 333292522 w 183"/>
                <a:gd name="T31" fmla="*/ 570051124 h 138"/>
                <a:gd name="T32" fmla="*/ 353810687 w 183"/>
                <a:gd name="T33" fmla="*/ 556931066 h 138"/>
                <a:gd name="T34" fmla="*/ 375576650 w 183"/>
                <a:gd name="T35" fmla="*/ 535489016 h 138"/>
                <a:gd name="T36" fmla="*/ 396081181 w 183"/>
                <a:gd name="T37" fmla="*/ 521184521 h 138"/>
                <a:gd name="T38" fmla="*/ 418155452 w 183"/>
                <a:gd name="T39" fmla="*/ 508127877 h 138"/>
                <a:gd name="T40" fmla="*/ 431124241 w 183"/>
                <a:gd name="T41" fmla="*/ 486685827 h 138"/>
                <a:gd name="T42" fmla="*/ 453136851 w 183"/>
                <a:gd name="T43" fmla="*/ 473551849 h 138"/>
                <a:gd name="T44" fmla="*/ 473652227 w 183"/>
                <a:gd name="T45" fmla="*/ 459260656 h 138"/>
                <a:gd name="T46" fmla="*/ 495418500 w 183"/>
                <a:gd name="T47" fmla="*/ 444650849 h 138"/>
                <a:gd name="T48" fmla="*/ 515936045 w 183"/>
                <a:gd name="T49" fmla="*/ 424685247 h 138"/>
                <a:gd name="T50" fmla="*/ 538010316 w 183"/>
                <a:gd name="T51" fmla="*/ 410087813 h 138"/>
                <a:gd name="T52" fmla="*/ 558206539 w 183"/>
                <a:gd name="T53" fmla="*/ 395783009 h 138"/>
                <a:gd name="T54" fmla="*/ 580217289 w 183"/>
                <a:gd name="T55" fmla="*/ 383035388 h 138"/>
                <a:gd name="T56" fmla="*/ 602291251 w 183"/>
                <a:gd name="T57" fmla="*/ 368424962 h 138"/>
                <a:gd name="T58" fmla="*/ 622500487 w 183"/>
                <a:gd name="T59" fmla="*/ 354130675 h 138"/>
                <a:gd name="T60" fmla="*/ 644574759 w 183"/>
                <a:gd name="T61" fmla="*/ 341013092 h 138"/>
                <a:gd name="T62" fmla="*/ 665092769 w 183"/>
                <a:gd name="T63" fmla="*/ 326708906 h 138"/>
                <a:gd name="T64" fmla="*/ 687103209 w 183"/>
                <a:gd name="T65" fmla="*/ 312417635 h 138"/>
                <a:gd name="T66" fmla="*/ 700135829 w 183"/>
                <a:gd name="T67" fmla="*/ 306501328 h 138"/>
                <a:gd name="T68" fmla="*/ 722148748 w 183"/>
                <a:gd name="T69" fmla="*/ 292146567 h 138"/>
                <a:gd name="T70" fmla="*/ 742342182 w 183"/>
                <a:gd name="T71" fmla="*/ 277841608 h 138"/>
                <a:gd name="T72" fmla="*/ 764416454 w 183"/>
                <a:gd name="T73" fmla="*/ 264784808 h 138"/>
                <a:gd name="T74" fmla="*/ 784934619 w 183"/>
                <a:gd name="T75" fmla="*/ 250480313 h 138"/>
                <a:gd name="T76" fmla="*/ 806945059 w 183"/>
                <a:gd name="T77" fmla="*/ 243342604 h 138"/>
                <a:gd name="T78" fmla="*/ 827218437 w 183"/>
                <a:gd name="T79" fmla="*/ 230209245 h 138"/>
                <a:gd name="T80" fmla="*/ 849228877 w 183"/>
                <a:gd name="T81" fmla="*/ 215918051 h 138"/>
                <a:gd name="T82" fmla="*/ 871302528 w 183"/>
                <a:gd name="T83" fmla="*/ 208767196 h 138"/>
                <a:gd name="T84" fmla="*/ 891499061 w 183"/>
                <a:gd name="T85" fmla="*/ 194475847 h 138"/>
                <a:gd name="T86" fmla="*/ 913508882 w 183"/>
                <a:gd name="T87" fmla="*/ 181342642 h 138"/>
                <a:gd name="T88" fmla="*/ 934090878 w 183"/>
                <a:gd name="T89" fmla="*/ 174204934 h 138"/>
                <a:gd name="T90" fmla="*/ 955793939 w 183"/>
                <a:gd name="T91" fmla="*/ 159657573 h 138"/>
                <a:gd name="T92" fmla="*/ 976375315 w 183"/>
                <a:gd name="T93" fmla="*/ 152504089 h 138"/>
                <a:gd name="T94" fmla="*/ 991147477 w 183"/>
                <a:gd name="T95" fmla="*/ 139692204 h 138"/>
                <a:gd name="T96" fmla="*/ 1011353925 w 183"/>
                <a:gd name="T97" fmla="*/ 132552252 h 138"/>
                <a:gd name="T98" fmla="*/ 1033430675 w 183"/>
                <a:gd name="T99" fmla="*/ 117941672 h 138"/>
                <a:gd name="T100" fmla="*/ 1053945742 w 183"/>
                <a:gd name="T101" fmla="*/ 110790894 h 138"/>
                <a:gd name="T102" fmla="*/ 1075634550 w 183"/>
                <a:gd name="T103" fmla="*/ 97976302 h 138"/>
                <a:gd name="T104" fmla="*/ 1096216545 w 183"/>
                <a:gd name="T105" fmla="*/ 90519903 h 138"/>
                <a:gd name="T106" fmla="*/ 1118226366 w 183"/>
                <a:gd name="T107" fmla="*/ 83365722 h 138"/>
                <a:gd name="T108" fmla="*/ 1138745151 w 183"/>
                <a:gd name="T109" fmla="*/ 69074470 h 138"/>
                <a:gd name="T110" fmla="*/ 1160511423 w 183"/>
                <a:gd name="T111" fmla="*/ 61920947 h 138"/>
                <a:gd name="T112" fmla="*/ 1182520624 w 183"/>
                <a:gd name="T113" fmla="*/ 48866738 h 138"/>
                <a:gd name="T114" fmla="*/ 1203039409 w 183"/>
                <a:gd name="T115" fmla="*/ 41715882 h 138"/>
                <a:gd name="T116" fmla="*/ 1224791428 w 183"/>
                <a:gd name="T117" fmla="*/ 34562349 h 138"/>
                <a:gd name="T118" fmla="*/ 1245309593 w 183"/>
                <a:gd name="T119" fmla="*/ 20270967 h 138"/>
                <a:gd name="T120" fmla="*/ 1267383245 w 183"/>
                <a:gd name="T121" fmla="*/ 14291276 h 138"/>
                <a:gd name="T122" fmla="*/ 1280352654 w 183"/>
                <a:gd name="T123" fmla="*/ 7150834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8"/>
                <a:gd name="T188" fmla="*/ 183 w 183"/>
                <a:gd name="T189" fmla="*/ 138 h 1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8">
                  <a:moveTo>
                    <a:pt x="0" y="138"/>
                  </a:moveTo>
                  <a:lnTo>
                    <a:pt x="0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7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9" y="122"/>
                  </a:lnTo>
                  <a:lnTo>
                    <a:pt x="10" y="122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3" y="118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2" y="107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7" y="101"/>
                  </a:lnTo>
                  <a:lnTo>
                    <a:pt x="28" y="101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3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5" y="84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8" y="82"/>
                  </a:lnTo>
                  <a:lnTo>
                    <a:pt x="48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6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8" y="44"/>
                  </a:lnTo>
                  <a:lnTo>
                    <a:pt x="99" y="44"/>
                  </a:lnTo>
                  <a:lnTo>
                    <a:pt x="100" y="43"/>
                  </a:lnTo>
                  <a:lnTo>
                    <a:pt x="101" y="43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8" y="39"/>
                  </a:lnTo>
                  <a:lnTo>
                    <a:pt x="108" y="38"/>
                  </a:lnTo>
                  <a:lnTo>
                    <a:pt x="109" y="38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6"/>
                  </a:lnTo>
                  <a:lnTo>
                    <a:pt x="112" y="36"/>
                  </a:lnTo>
                  <a:lnTo>
                    <a:pt x="113" y="36"/>
                  </a:lnTo>
                  <a:lnTo>
                    <a:pt x="113" y="35"/>
                  </a:lnTo>
                  <a:lnTo>
                    <a:pt x="114" y="35"/>
                  </a:lnTo>
                  <a:lnTo>
                    <a:pt x="114" y="34"/>
                  </a:lnTo>
                  <a:lnTo>
                    <a:pt x="115" y="34"/>
                  </a:lnTo>
                  <a:lnTo>
                    <a:pt x="116" y="34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8" y="33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20" y="31"/>
                  </a:lnTo>
                  <a:lnTo>
                    <a:pt x="121" y="31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3" y="30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5" y="29"/>
                  </a:lnTo>
                  <a:lnTo>
                    <a:pt x="125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7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6" y="22"/>
                  </a:lnTo>
                  <a:lnTo>
                    <a:pt x="137" y="22"/>
                  </a:lnTo>
                  <a:lnTo>
                    <a:pt x="138" y="22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40" y="21"/>
                  </a:lnTo>
                  <a:lnTo>
                    <a:pt x="140" y="20"/>
                  </a:lnTo>
                  <a:lnTo>
                    <a:pt x="141" y="20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4" y="19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18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3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8" y="12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60" y="11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10"/>
                  </a:lnTo>
                  <a:lnTo>
                    <a:pt x="162" y="9"/>
                  </a:lnTo>
                  <a:lnTo>
                    <a:pt x="163" y="9"/>
                  </a:lnTo>
                  <a:lnTo>
                    <a:pt x="164" y="9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6" y="8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9" y="7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6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78" y="3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43" name="Line 37"/>
            <p:cNvSpPr>
              <a:spLocks noChangeShapeType="1"/>
            </p:cNvSpPr>
            <p:nvPr/>
          </p:nvSpPr>
          <p:spPr bwMode="auto">
            <a:xfrm>
              <a:off x="2316" y="193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44" name="Line 38"/>
            <p:cNvSpPr>
              <a:spLocks noChangeShapeType="1"/>
            </p:cNvSpPr>
            <p:nvPr/>
          </p:nvSpPr>
          <p:spPr bwMode="auto">
            <a:xfrm>
              <a:off x="2316" y="198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45" name="Rectangle 39"/>
            <p:cNvSpPr>
              <a:spLocks noChangeArrowheads="1"/>
            </p:cNvSpPr>
            <p:nvPr/>
          </p:nvSpPr>
          <p:spPr bwMode="auto">
            <a:xfrm>
              <a:off x="2437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1546" name="Rectangle 40"/>
            <p:cNvSpPr>
              <a:spLocks noChangeArrowheads="1"/>
            </p:cNvSpPr>
            <p:nvPr/>
          </p:nvSpPr>
          <p:spPr bwMode="auto">
            <a:xfrm>
              <a:off x="2437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1547" name="Freeform 41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34995056 h 139"/>
                <a:gd name="T2" fmla="*/ 42283721 w 183"/>
                <a:gd name="T3" fmla="*/ 906036143 h 139"/>
                <a:gd name="T4" fmla="*/ 64294278 w 183"/>
                <a:gd name="T5" fmla="*/ 878572298 h 139"/>
                <a:gd name="T6" fmla="*/ 84798673 w 183"/>
                <a:gd name="T7" fmla="*/ 858577609 h 139"/>
                <a:gd name="T8" fmla="*/ 106564713 w 183"/>
                <a:gd name="T9" fmla="*/ 836783392 h 139"/>
                <a:gd name="T10" fmla="*/ 127080090 w 183"/>
                <a:gd name="T11" fmla="*/ 816469392 h 139"/>
                <a:gd name="T12" fmla="*/ 141918716 w 183"/>
                <a:gd name="T13" fmla="*/ 787829790 h 139"/>
                <a:gd name="T14" fmla="*/ 162125397 w 183"/>
                <a:gd name="T15" fmla="*/ 767528166 h 139"/>
                <a:gd name="T16" fmla="*/ 184135876 w 183"/>
                <a:gd name="T17" fmla="*/ 745734568 h 139"/>
                <a:gd name="T18" fmla="*/ 204717872 w 183"/>
                <a:gd name="T19" fmla="*/ 725789385 h 139"/>
                <a:gd name="T20" fmla="*/ 226419539 w 183"/>
                <a:gd name="T21" fmla="*/ 704006925 h 139"/>
                <a:gd name="T22" fmla="*/ 246924690 w 183"/>
                <a:gd name="T23" fmla="*/ 676528848 h 139"/>
                <a:gd name="T24" fmla="*/ 268998651 w 183"/>
                <a:gd name="T25" fmla="*/ 649371319 h 139"/>
                <a:gd name="T26" fmla="*/ 290700473 w 183"/>
                <a:gd name="T27" fmla="*/ 634740096 h 139"/>
                <a:gd name="T28" fmla="*/ 311282624 w 183"/>
                <a:gd name="T29" fmla="*/ 613263334 h 139"/>
                <a:gd name="T30" fmla="*/ 333292522 w 183"/>
                <a:gd name="T31" fmla="*/ 592961710 h 139"/>
                <a:gd name="T32" fmla="*/ 353810687 w 183"/>
                <a:gd name="T33" fmla="*/ 571168112 h 139"/>
                <a:gd name="T34" fmla="*/ 375576650 w 183"/>
                <a:gd name="T35" fmla="*/ 558322340 h 139"/>
                <a:gd name="T36" fmla="*/ 396081181 w 183"/>
                <a:gd name="T37" fmla="*/ 529379515 h 139"/>
                <a:gd name="T38" fmla="*/ 418155452 w 183"/>
                <a:gd name="T39" fmla="*/ 516597172 h 139"/>
                <a:gd name="T40" fmla="*/ 431124241 w 183"/>
                <a:gd name="T41" fmla="*/ 501965486 h 139"/>
                <a:gd name="T42" fmla="*/ 453136851 w 183"/>
                <a:gd name="T43" fmla="*/ 487650944 h 139"/>
                <a:gd name="T44" fmla="*/ 473652227 w 183"/>
                <a:gd name="T45" fmla="*/ 467339110 h 139"/>
                <a:gd name="T46" fmla="*/ 495418500 w 183"/>
                <a:gd name="T47" fmla="*/ 453024878 h 139"/>
                <a:gd name="T48" fmla="*/ 515936045 w 183"/>
                <a:gd name="T49" fmla="*/ 432709950 h 139"/>
                <a:gd name="T50" fmla="*/ 538010316 w 183"/>
                <a:gd name="T51" fmla="*/ 418385199 h 139"/>
                <a:gd name="T52" fmla="*/ 558206539 w 183"/>
                <a:gd name="T53" fmla="*/ 398083575 h 139"/>
                <a:gd name="T54" fmla="*/ 580217289 w 183"/>
                <a:gd name="T55" fmla="*/ 383758514 h 139"/>
                <a:gd name="T56" fmla="*/ 602291251 w 183"/>
                <a:gd name="T57" fmla="*/ 369444282 h 139"/>
                <a:gd name="T58" fmla="*/ 622500487 w 183"/>
                <a:gd name="T59" fmla="*/ 356294978 h 139"/>
                <a:gd name="T60" fmla="*/ 644574759 w 183"/>
                <a:gd name="T61" fmla="*/ 341967442 h 139"/>
                <a:gd name="T62" fmla="*/ 665092769 w 183"/>
                <a:gd name="T63" fmla="*/ 327349679 h 139"/>
                <a:gd name="T64" fmla="*/ 687103209 w 183"/>
                <a:gd name="T65" fmla="*/ 314566639 h 139"/>
                <a:gd name="T66" fmla="*/ 700135829 w 183"/>
                <a:gd name="T67" fmla="*/ 300241888 h 139"/>
                <a:gd name="T68" fmla="*/ 722148748 w 183"/>
                <a:gd name="T69" fmla="*/ 285610665 h 139"/>
                <a:gd name="T70" fmla="*/ 742342182 w 183"/>
                <a:gd name="T71" fmla="*/ 272778043 h 139"/>
                <a:gd name="T72" fmla="*/ 764416454 w 183"/>
                <a:gd name="T73" fmla="*/ 258146356 h 139"/>
                <a:gd name="T74" fmla="*/ 784934619 w 183"/>
                <a:gd name="T75" fmla="*/ 243818820 h 139"/>
                <a:gd name="T76" fmla="*/ 806945059 w 183"/>
                <a:gd name="T77" fmla="*/ 223517506 h 139"/>
                <a:gd name="T78" fmla="*/ 827218437 w 183"/>
                <a:gd name="T79" fmla="*/ 209192290 h 139"/>
                <a:gd name="T80" fmla="*/ 849228877 w 183"/>
                <a:gd name="T81" fmla="*/ 202030069 h 139"/>
                <a:gd name="T82" fmla="*/ 871302528 w 183"/>
                <a:gd name="T83" fmla="*/ 188890821 h 139"/>
                <a:gd name="T84" fmla="*/ 891499061 w 183"/>
                <a:gd name="T85" fmla="*/ 174566224 h 139"/>
                <a:gd name="T86" fmla="*/ 913508882 w 183"/>
                <a:gd name="T87" fmla="*/ 167404003 h 139"/>
                <a:gd name="T88" fmla="*/ 934090878 w 183"/>
                <a:gd name="T89" fmla="*/ 152769570 h 139"/>
                <a:gd name="T90" fmla="*/ 955793939 w 183"/>
                <a:gd name="T91" fmla="*/ 147102495 h 139"/>
                <a:gd name="T92" fmla="*/ 976375315 w 183"/>
                <a:gd name="T93" fmla="*/ 132774572 h 139"/>
                <a:gd name="T94" fmla="*/ 991147477 w 183"/>
                <a:gd name="T95" fmla="*/ 125612196 h 139"/>
                <a:gd name="T96" fmla="*/ 1011353925 w 183"/>
                <a:gd name="T97" fmla="*/ 110981128 h 139"/>
                <a:gd name="T98" fmla="*/ 1033430675 w 183"/>
                <a:gd name="T99" fmla="*/ 105374079 h 139"/>
                <a:gd name="T100" fmla="*/ 1053945742 w 183"/>
                <a:gd name="T101" fmla="*/ 98211780 h 139"/>
                <a:gd name="T102" fmla="*/ 1075634550 w 183"/>
                <a:gd name="T103" fmla="*/ 83580249 h 139"/>
                <a:gd name="T104" fmla="*/ 1096216545 w 183"/>
                <a:gd name="T105" fmla="*/ 76417853 h 139"/>
                <a:gd name="T106" fmla="*/ 1118226366 w 183"/>
                <a:gd name="T107" fmla="*/ 63585115 h 139"/>
                <a:gd name="T108" fmla="*/ 1138745151 w 183"/>
                <a:gd name="T109" fmla="*/ 56422855 h 139"/>
                <a:gd name="T110" fmla="*/ 1160511423 w 183"/>
                <a:gd name="T111" fmla="*/ 48954047 h 139"/>
                <a:gd name="T112" fmla="*/ 1182520624 w 183"/>
                <a:gd name="T113" fmla="*/ 34626733 h 139"/>
                <a:gd name="T114" fmla="*/ 1203039409 w 183"/>
                <a:gd name="T115" fmla="*/ 27463796 h 139"/>
                <a:gd name="T116" fmla="*/ 1224791428 w 183"/>
                <a:gd name="T117" fmla="*/ 27463796 h 139"/>
                <a:gd name="T118" fmla="*/ 1245309593 w 183"/>
                <a:gd name="T119" fmla="*/ 14325192 h 139"/>
                <a:gd name="T120" fmla="*/ 1267383245 w 183"/>
                <a:gd name="T121" fmla="*/ 7162378 h 139"/>
                <a:gd name="T122" fmla="*/ 1280352654 w 183"/>
                <a:gd name="T123" fmla="*/ 7162378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5" y="120"/>
                  </a:lnTo>
                  <a:lnTo>
                    <a:pt x="15" y="119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1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9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2" y="101"/>
                  </a:lnTo>
                  <a:lnTo>
                    <a:pt x="32" y="100"/>
                  </a:lnTo>
                  <a:lnTo>
                    <a:pt x="33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7" y="95"/>
                  </a:lnTo>
                  <a:lnTo>
                    <a:pt x="37" y="94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5" y="87"/>
                  </a:lnTo>
                  <a:lnTo>
                    <a:pt x="46" y="87"/>
                  </a:lnTo>
                  <a:lnTo>
                    <a:pt x="46" y="86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5" y="69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0" y="65"/>
                  </a:lnTo>
                  <a:lnTo>
                    <a:pt x="71" y="65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6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100" y="43"/>
                  </a:lnTo>
                  <a:lnTo>
                    <a:pt x="101" y="43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4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5" y="31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7" y="30"/>
                  </a:lnTo>
                  <a:lnTo>
                    <a:pt x="118" y="30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7" y="20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2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2" y="13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5" y="11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48" name="Line 42"/>
            <p:cNvSpPr>
              <a:spLocks noChangeShapeType="1"/>
            </p:cNvSpPr>
            <p:nvPr/>
          </p:nvSpPr>
          <p:spPr bwMode="auto">
            <a:xfrm>
              <a:off x="3231" y="204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49" name="Line 43"/>
            <p:cNvSpPr>
              <a:spLocks noChangeShapeType="1"/>
            </p:cNvSpPr>
            <p:nvPr/>
          </p:nvSpPr>
          <p:spPr bwMode="auto">
            <a:xfrm>
              <a:off x="3231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0" name="Line 44"/>
            <p:cNvSpPr>
              <a:spLocks noChangeShapeType="1"/>
            </p:cNvSpPr>
            <p:nvPr/>
          </p:nvSpPr>
          <p:spPr bwMode="auto">
            <a:xfrm>
              <a:off x="3410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1" name="Line 45"/>
            <p:cNvSpPr>
              <a:spLocks noChangeShapeType="1"/>
            </p:cNvSpPr>
            <p:nvPr/>
          </p:nvSpPr>
          <p:spPr bwMode="auto">
            <a:xfrm>
              <a:off x="3584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2" name="Line 46"/>
            <p:cNvSpPr>
              <a:spLocks noChangeShapeType="1"/>
            </p:cNvSpPr>
            <p:nvPr/>
          </p:nvSpPr>
          <p:spPr bwMode="auto">
            <a:xfrm>
              <a:off x="3763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>
              <a:off x="393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4" name="Line 48"/>
            <p:cNvSpPr>
              <a:spLocks noChangeShapeType="1"/>
            </p:cNvSpPr>
            <p:nvPr/>
          </p:nvSpPr>
          <p:spPr bwMode="auto">
            <a:xfrm>
              <a:off x="4117" y="204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55" name="Rectangle 49"/>
            <p:cNvSpPr>
              <a:spLocks noChangeArrowheads="1"/>
            </p:cNvSpPr>
            <p:nvPr/>
          </p:nvSpPr>
          <p:spPr bwMode="auto">
            <a:xfrm>
              <a:off x="3173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556" name="Rectangle 50"/>
            <p:cNvSpPr>
              <a:spLocks noChangeArrowheads="1"/>
            </p:cNvSpPr>
            <p:nvPr/>
          </p:nvSpPr>
          <p:spPr bwMode="auto">
            <a:xfrm>
              <a:off x="3352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1557" name="Rectangle 51"/>
            <p:cNvSpPr>
              <a:spLocks noChangeArrowheads="1"/>
            </p:cNvSpPr>
            <p:nvPr/>
          </p:nvSpPr>
          <p:spPr bwMode="auto">
            <a:xfrm>
              <a:off x="3526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558" name="Rectangle 52"/>
            <p:cNvSpPr>
              <a:spLocks noChangeArrowheads="1"/>
            </p:cNvSpPr>
            <p:nvPr/>
          </p:nvSpPr>
          <p:spPr bwMode="auto">
            <a:xfrm>
              <a:off x="3705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1559" name="Rectangle 53"/>
            <p:cNvSpPr>
              <a:spLocks noChangeArrowheads="1"/>
            </p:cNvSpPr>
            <p:nvPr/>
          </p:nvSpPr>
          <p:spPr bwMode="auto">
            <a:xfrm>
              <a:off x="387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560" name="Rectangle 54"/>
            <p:cNvSpPr>
              <a:spLocks noChangeArrowheads="1"/>
            </p:cNvSpPr>
            <p:nvPr/>
          </p:nvSpPr>
          <p:spPr bwMode="auto">
            <a:xfrm>
              <a:off x="4059" y="213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1561" name="Line 55"/>
            <p:cNvSpPr>
              <a:spLocks noChangeShapeType="1"/>
            </p:cNvSpPr>
            <p:nvPr/>
          </p:nvSpPr>
          <p:spPr bwMode="auto">
            <a:xfrm flipV="1">
              <a:off x="3197" y="1346"/>
              <a:ext cx="1" cy="672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2" name="Line 56"/>
            <p:cNvSpPr>
              <a:spLocks noChangeShapeType="1"/>
            </p:cNvSpPr>
            <p:nvPr/>
          </p:nvSpPr>
          <p:spPr bwMode="auto">
            <a:xfrm flipH="1">
              <a:off x="3158" y="201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3" name="Line 57"/>
            <p:cNvSpPr>
              <a:spLocks noChangeShapeType="1"/>
            </p:cNvSpPr>
            <p:nvPr/>
          </p:nvSpPr>
          <p:spPr bwMode="auto">
            <a:xfrm flipH="1">
              <a:off x="3158" y="188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4" name="Line 58"/>
            <p:cNvSpPr>
              <a:spLocks noChangeShapeType="1"/>
            </p:cNvSpPr>
            <p:nvPr/>
          </p:nvSpPr>
          <p:spPr bwMode="auto">
            <a:xfrm flipH="1">
              <a:off x="3158" y="17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5" name="Line 59"/>
            <p:cNvSpPr>
              <a:spLocks noChangeShapeType="1"/>
            </p:cNvSpPr>
            <p:nvPr/>
          </p:nvSpPr>
          <p:spPr bwMode="auto">
            <a:xfrm flipH="1">
              <a:off x="3158" y="161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6" name="Line 60"/>
            <p:cNvSpPr>
              <a:spLocks noChangeShapeType="1"/>
            </p:cNvSpPr>
            <p:nvPr/>
          </p:nvSpPr>
          <p:spPr bwMode="auto">
            <a:xfrm flipH="1">
              <a:off x="3158" y="148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7" name="Line 61"/>
            <p:cNvSpPr>
              <a:spLocks noChangeShapeType="1"/>
            </p:cNvSpPr>
            <p:nvPr/>
          </p:nvSpPr>
          <p:spPr bwMode="auto">
            <a:xfrm flipH="1">
              <a:off x="3158" y="1346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68" name="Rectangle 62"/>
            <p:cNvSpPr>
              <a:spLocks noChangeArrowheads="1"/>
            </p:cNvSpPr>
            <p:nvPr/>
          </p:nvSpPr>
          <p:spPr bwMode="auto">
            <a:xfrm rot="-5400000">
              <a:off x="3043" y="197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569" name="Rectangle 63"/>
            <p:cNvSpPr>
              <a:spLocks noChangeArrowheads="1"/>
            </p:cNvSpPr>
            <p:nvPr/>
          </p:nvSpPr>
          <p:spPr bwMode="auto">
            <a:xfrm rot="-5400000">
              <a:off x="3043" y="1702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570" name="Rectangle 64"/>
            <p:cNvSpPr>
              <a:spLocks noChangeArrowheads="1"/>
            </p:cNvSpPr>
            <p:nvPr/>
          </p:nvSpPr>
          <p:spPr bwMode="auto">
            <a:xfrm rot="-5400000">
              <a:off x="3043" y="143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571" name="Rectangle 65"/>
            <p:cNvSpPr>
              <a:spLocks noChangeArrowheads="1"/>
            </p:cNvSpPr>
            <p:nvPr/>
          </p:nvSpPr>
          <p:spPr bwMode="auto">
            <a:xfrm>
              <a:off x="3197" y="132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72" name="Rectangle 66"/>
            <p:cNvSpPr>
              <a:spLocks noChangeArrowheads="1"/>
            </p:cNvSpPr>
            <p:nvPr/>
          </p:nvSpPr>
          <p:spPr bwMode="auto">
            <a:xfrm>
              <a:off x="3504" y="1129"/>
              <a:ext cx="3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Clayton</a:t>
              </a:r>
              <a:endParaRPr lang="sv-SE"/>
            </a:p>
          </p:txBody>
        </p:sp>
        <p:sp>
          <p:nvSpPr>
            <p:cNvPr id="21573" name="Rectangle 68"/>
            <p:cNvSpPr>
              <a:spLocks noChangeArrowheads="1"/>
            </p:cNvSpPr>
            <p:nvPr/>
          </p:nvSpPr>
          <p:spPr bwMode="auto">
            <a:xfrm rot="-5400000">
              <a:off x="2904" y="1656"/>
              <a:ext cx="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K</a:t>
              </a:r>
              <a:endParaRPr lang="sv-SE"/>
            </a:p>
          </p:txBody>
        </p:sp>
        <p:sp>
          <p:nvSpPr>
            <p:cNvPr id="21574" name="Rectangle 69"/>
            <p:cNvSpPr>
              <a:spLocks noChangeArrowheads="1"/>
            </p:cNvSpPr>
            <p:nvPr/>
          </p:nvSpPr>
          <p:spPr bwMode="auto">
            <a:xfrm rot="-5400000">
              <a:off x="2890" y="1588"/>
              <a:ext cx="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>
                  <a:solidFill>
                    <a:srgbClr val="000000"/>
                  </a:solidFill>
                  <a:latin typeface="Symbol" pitchFamily="18" charset="2"/>
                </a:rPr>
                <a:t>?</a:t>
              </a:r>
              <a:endParaRPr lang="sv-SE"/>
            </a:p>
          </p:txBody>
        </p:sp>
        <p:sp>
          <p:nvSpPr>
            <p:cNvPr id="21575" name="Rectangle 70"/>
            <p:cNvSpPr>
              <a:spLocks noChangeArrowheads="1"/>
            </p:cNvSpPr>
            <p:nvPr/>
          </p:nvSpPr>
          <p:spPr bwMode="auto">
            <a:xfrm rot="-5400000">
              <a:off x="2917" y="1601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t</a:t>
              </a:r>
              <a:endParaRPr lang="sv-SE"/>
            </a:p>
          </p:txBody>
        </p:sp>
        <p:sp>
          <p:nvSpPr>
            <p:cNvPr id="21576" name="Rectangle 71"/>
            <p:cNvSpPr>
              <a:spLocks noChangeArrowheads="1"/>
            </p:cNvSpPr>
            <p:nvPr/>
          </p:nvSpPr>
          <p:spPr bwMode="auto">
            <a:xfrm rot="-5400000">
              <a:off x="2890" y="1545"/>
              <a:ext cx="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>
                  <a:solidFill>
                    <a:srgbClr val="000000"/>
                  </a:solidFill>
                  <a:latin typeface="Symbol" pitchFamily="18" charset="2"/>
                </a:rPr>
                <a:t>?</a:t>
              </a:r>
              <a:endParaRPr lang="sv-SE"/>
            </a:p>
          </p:txBody>
        </p:sp>
        <p:sp>
          <p:nvSpPr>
            <p:cNvPr id="21577" name="Freeform 72"/>
            <p:cNvSpPr>
              <a:spLocks/>
            </p:cNvSpPr>
            <p:nvPr/>
          </p:nvSpPr>
          <p:spPr bwMode="auto">
            <a:xfrm>
              <a:off x="3231" y="1346"/>
              <a:ext cx="886" cy="672"/>
            </a:xfrm>
            <a:custGeom>
              <a:avLst/>
              <a:gdLst>
                <a:gd name="T0" fmla="*/ 22010547 w 183"/>
                <a:gd name="T1" fmla="*/ 947761310 h 139"/>
                <a:gd name="T2" fmla="*/ 42283721 w 183"/>
                <a:gd name="T3" fmla="*/ 927832216 h 139"/>
                <a:gd name="T4" fmla="*/ 64294278 w 183"/>
                <a:gd name="T5" fmla="*/ 906036143 h 139"/>
                <a:gd name="T6" fmla="*/ 84798673 w 183"/>
                <a:gd name="T7" fmla="*/ 885734519 h 139"/>
                <a:gd name="T8" fmla="*/ 106564713 w 183"/>
                <a:gd name="T9" fmla="*/ 864247237 h 139"/>
                <a:gd name="T10" fmla="*/ 127080090 w 183"/>
                <a:gd name="T11" fmla="*/ 836783392 h 139"/>
                <a:gd name="T12" fmla="*/ 141918716 w 183"/>
                <a:gd name="T13" fmla="*/ 816469392 h 139"/>
                <a:gd name="T14" fmla="*/ 162125397 w 183"/>
                <a:gd name="T15" fmla="*/ 794992011 h 139"/>
                <a:gd name="T16" fmla="*/ 184135876 w 183"/>
                <a:gd name="T17" fmla="*/ 774679867 h 139"/>
                <a:gd name="T18" fmla="*/ 204717872 w 183"/>
                <a:gd name="T19" fmla="*/ 753203724 h 139"/>
                <a:gd name="T20" fmla="*/ 226419539 w 183"/>
                <a:gd name="T21" fmla="*/ 732951606 h 139"/>
                <a:gd name="T22" fmla="*/ 246924690 w 183"/>
                <a:gd name="T23" fmla="*/ 711171622 h 139"/>
                <a:gd name="T24" fmla="*/ 268998651 w 183"/>
                <a:gd name="T25" fmla="*/ 691162700 h 139"/>
                <a:gd name="T26" fmla="*/ 290700473 w 183"/>
                <a:gd name="T27" fmla="*/ 669379622 h 139"/>
                <a:gd name="T28" fmla="*/ 311282624 w 183"/>
                <a:gd name="T29" fmla="*/ 649371319 h 139"/>
                <a:gd name="T30" fmla="*/ 333292522 w 183"/>
                <a:gd name="T31" fmla="*/ 627590252 h 139"/>
                <a:gd name="T32" fmla="*/ 353810687 w 183"/>
                <a:gd name="T33" fmla="*/ 607275942 h 139"/>
                <a:gd name="T34" fmla="*/ 375576650 w 183"/>
                <a:gd name="T35" fmla="*/ 585799798 h 139"/>
                <a:gd name="T36" fmla="*/ 396081181 w 183"/>
                <a:gd name="T37" fmla="*/ 565487036 h 139"/>
                <a:gd name="T38" fmla="*/ 418155452 w 183"/>
                <a:gd name="T39" fmla="*/ 544010893 h 139"/>
                <a:gd name="T40" fmla="*/ 431124241 w 183"/>
                <a:gd name="T41" fmla="*/ 523759703 h 139"/>
                <a:gd name="T42" fmla="*/ 453136851 w 183"/>
                <a:gd name="T43" fmla="*/ 509434023 h 139"/>
                <a:gd name="T44" fmla="*/ 473652227 w 183"/>
                <a:gd name="T45" fmla="*/ 487650944 h 139"/>
                <a:gd name="T46" fmla="*/ 495418500 w 183"/>
                <a:gd name="T47" fmla="*/ 467339110 h 139"/>
                <a:gd name="T48" fmla="*/ 515936045 w 183"/>
                <a:gd name="T49" fmla="*/ 445862348 h 139"/>
                <a:gd name="T50" fmla="*/ 538010316 w 183"/>
                <a:gd name="T51" fmla="*/ 425547420 h 139"/>
                <a:gd name="T52" fmla="*/ 558206539 w 183"/>
                <a:gd name="T53" fmla="*/ 411235973 h 139"/>
                <a:gd name="T54" fmla="*/ 580217289 w 183"/>
                <a:gd name="T55" fmla="*/ 390921354 h 139"/>
                <a:gd name="T56" fmla="*/ 602291251 w 183"/>
                <a:gd name="T57" fmla="*/ 369444282 h 139"/>
                <a:gd name="T58" fmla="*/ 622500487 w 183"/>
                <a:gd name="T59" fmla="*/ 356294978 h 139"/>
                <a:gd name="T60" fmla="*/ 644574759 w 183"/>
                <a:gd name="T61" fmla="*/ 334818216 h 139"/>
                <a:gd name="T62" fmla="*/ 665092769 w 183"/>
                <a:gd name="T63" fmla="*/ 314566639 h 139"/>
                <a:gd name="T64" fmla="*/ 687103209 w 183"/>
                <a:gd name="T65" fmla="*/ 300241888 h 139"/>
                <a:gd name="T66" fmla="*/ 700135829 w 183"/>
                <a:gd name="T67" fmla="*/ 278458655 h 139"/>
                <a:gd name="T68" fmla="*/ 722148748 w 183"/>
                <a:gd name="T69" fmla="*/ 265615048 h 139"/>
                <a:gd name="T70" fmla="*/ 742342182 w 183"/>
                <a:gd name="T71" fmla="*/ 250981196 h 139"/>
                <a:gd name="T72" fmla="*/ 764416454 w 183"/>
                <a:gd name="T73" fmla="*/ 230989137 h 139"/>
                <a:gd name="T74" fmla="*/ 784934619 w 183"/>
                <a:gd name="T75" fmla="*/ 216355285 h 139"/>
                <a:gd name="T76" fmla="*/ 806945059 w 183"/>
                <a:gd name="T77" fmla="*/ 202030069 h 139"/>
                <a:gd name="T78" fmla="*/ 827218437 w 183"/>
                <a:gd name="T79" fmla="*/ 188890821 h 139"/>
                <a:gd name="T80" fmla="*/ 849228877 w 183"/>
                <a:gd name="T81" fmla="*/ 174566224 h 139"/>
                <a:gd name="T82" fmla="*/ 871302528 w 183"/>
                <a:gd name="T83" fmla="*/ 160238958 h 139"/>
                <a:gd name="T84" fmla="*/ 891499061 w 183"/>
                <a:gd name="T85" fmla="*/ 147102495 h 139"/>
                <a:gd name="T86" fmla="*/ 913508882 w 183"/>
                <a:gd name="T87" fmla="*/ 132774572 h 139"/>
                <a:gd name="T88" fmla="*/ 934090878 w 183"/>
                <a:gd name="T89" fmla="*/ 118143427 h 139"/>
                <a:gd name="T90" fmla="*/ 955793939 w 183"/>
                <a:gd name="T91" fmla="*/ 105374079 h 139"/>
                <a:gd name="T92" fmla="*/ 976375315 w 183"/>
                <a:gd name="T93" fmla="*/ 98211780 h 139"/>
                <a:gd name="T94" fmla="*/ 991147477 w 183"/>
                <a:gd name="T95" fmla="*/ 83580249 h 139"/>
                <a:gd name="T96" fmla="*/ 1011353925 w 183"/>
                <a:gd name="T97" fmla="*/ 76417853 h 139"/>
                <a:gd name="T98" fmla="*/ 1033430675 w 183"/>
                <a:gd name="T99" fmla="*/ 63585115 h 139"/>
                <a:gd name="T100" fmla="*/ 1053945742 w 183"/>
                <a:gd name="T101" fmla="*/ 56422855 h 139"/>
                <a:gd name="T102" fmla="*/ 1075634550 w 183"/>
                <a:gd name="T103" fmla="*/ 48954047 h 139"/>
                <a:gd name="T104" fmla="*/ 1096216545 w 183"/>
                <a:gd name="T105" fmla="*/ 41788964 h 139"/>
                <a:gd name="T106" fmla="*/ 1118226366 w 183"/>
                <a:gd name="T107" fmla="*/ 34626733 h 139"/>
                <a:gd name="T108" fmla="*/ 1138745151 w 183"/>
                <a:gd name="T109" fmla="*/ 27463796 h 139"/>
                <a:gd name="T110" fmla="*/ 1160511423 w 183"/>
                <a:gd name="T111" fmla="*/ 21796141 h 139"/>
                <a:gd name="T112" fmla="*/ 1182520624 w 183"/>
                <a:gd name="T113" fmla="*/ 14325192 h 139"/>
                <a:gd name="T114" fmla="*/ 1203039409 w 183"/>
                <a:gd name="T115" fmla="*/ 14325192 h 139"/>
                <a:gd name="T116" fmla="*/ 1224791428 w 183"/>
                <a:gd name="T117" fmla="*/ 7162378 h 139"/>
                <a:gd name="T118" fmla="*/ 1245309593 w 183"/>
                <a:gd name="T119" fmla="*/ 7162378 h 139"/>
                <a:gd name="T120" fmla="*/ 1267383245 w 183"/>
                <a:gd name="T121" fmla="*/ 0 h 139"/>
                <a:gd name="T122" fmla="*/ 1280352654 w 183"/>
                <a:gd name="T123" fmla="*/ 0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11" y="128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2" y="126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16" y="122"/>
                  </a:lnTo>
                  <a:lnTo>
                    <a:pt x="17" y="121"/>
                  </a:lnTo>
                  <a:lnTo>
                    <a:pt x="18" y="120"/>
                  </a:lnTo>
                  <a:lnTo>
                    <a:pt x="19" y="119"/>
                  </a:lnTo>
                  <a:lnTo>
                    <a:pt x="20" y="118"/>
                  </a:lnTo>
                  <a:lnTo>
                    <a:pt x="20" y="117"/>
                  </a:lnTo>
                  <a:lnTo>
                    <a:pt x="21" y="117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1" y="107"/>
                  </a:lnTo>
                  <a:lnTo>
                    <a:pt x="31" y="106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4" y="104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7" y="101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40" y="97"/>
                  </a:lnTo>
                  <a:lnTo>
                    <a:pt x="41" y="97"/>
                  </a:lnTo>
                  <a:lnTo>
                    <a:pt x="41" y="96"/>
                  </a:lnTo>
                  <a:lnTo>
                    <a:pt x="42" y="95"/>
                  </a:lnTo>
                  <a:lnTo>
                    <a:pt x="43" y="94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5" y="92"/>
                  </a:lnTo>
                  <a:lnTo>
                    <a:pt x="46" y="91"/>
                  </a:lnTo>
                  <a:lnTo>
                    <a:pt x="47" y="90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9" y="88"/>
                  </a:lnTo>
                  <a:lnTo>
                    <a:pt x="50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6" y="81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57" y="79"/>
                  </a:lnTo>
                  <a:lnTo>
                    <a:pt x="58" y="79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60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63" y="73"/>
                  </a:lnTo>
                  <a:lnTo>
                    <a:pt x="64" y="73"/>
                  </a:lnTo>
                  <a:lnTo>
                    <a:pt x="65" y="72"/>
                  </a:lnTo>
                  <a:lnTo>
                    <a:pt x="66" y="71"/>
                  </a:lnTo>
                  <a:lnTo>
                    <a:pt x="67" y="70"/>
                  </a:lnTo>
                  <a:lnTo>
                    <a:pt x="68" y="69"/>
                  </a:lnTo>
                  <a:lnTo>
                    <a:pt x="69" y="68"/>
                  </a:lnTo>
                  <a:lnTo>
                    <a:pt x="70" y="67"/>
                  </a:lnTo>
                  <a:lnTo>
                    <a:pt x="71" y="67"/>
                  </a:lnTo>
                  <a:lnTo>
                    <a:pt x="71" y="66"/>
                  </a:lnTo>
                  <a:lnTo>
                    <a:pt x="72" y="66"/>
                  </a:lnTo>
                  <a:lnTo>
                    <a:pt x="72" y="65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4" y="64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6" y="62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8" y="60"/>
                  </a:lnTo>
                  <a:lnTo>
                    <a:pt x="78" y="59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4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43"/>
                  </a:lnTo>
                  <a:lnTo>
                    <a:pt x="97" y="43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2" y="38"/>
                  </a:lnTo>
                  <a:lnTo>
                    <a:pt x="103" y="38"/>
                  </a:lnTo>
                  <a:lnTo>
                    <a:pt x="103" y="37"/>
                  </a:lnTo>
                  <a:lnTo>
                    <a:pt x="104" y="37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6" y="35"/>
                  </a:lnTo>
                  <a:lnTo>
                    <a:pt x="107" y="35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3"/>
                  </a:lnTo>
                  <a:lnTo>
                    <a:pt x="109" y="33"/>
                  </a:lnTo>
                  <a:lnTo>
                    <a:pt x="110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0"/>
                  </a:lnTo>
                  <a:lnTo>
                    <a:pt x="113" y="30"/>
                  </a:lnTo>
                  <a:lnTo>
                    <a:pt x="113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28"/>
                  </a:lnTo>
                  <a:lnTo>
                    <a:pt x="116" y="28"/>
                  </a:lnTo>
                  <a:lnTo>
                    <a:pt x="116" y="27"/>
                  </a:lnTo>
                  <a:lnTo>
                    <a:pt x="117" y="27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4" y="22"/>
                  </a:lnTo>
                  <a:lnTo>
                    <a:pt x="125" y="22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6" y="20"/>
                  </a:lnTo>
                  <a:lnTo>
                    <a:pt x="127" y="20"/>
                  </a:lnTo>
                  <a:lnTo>
                    <a:pt x="128" y="20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1" y="17"/>
                  </a:lnTo>
                  <a:lnTo>
                    <a:pt x="132" y="17"/>
                  </a:lnTo>
                  <a:lnTo>
                    <a:pt x="133" y="17"/>
                  </a:lnTo>
                  <a:lnTo>
                    <a:pt x="133" y="16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38" y="14"/>
                  </a:lnTo>
                  <a:lnTo>
                    <a:pt x="138" y="13"/>
                  </a:lnTo>
                  <a:lnTo>
                    <a:pt x="139" y="13"/>
                  </a:lnTo>
                  <a:lnTo>
                    <a:pt x="140" y="13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1"/>
                  </a:lnTo>
                  <a:lnTo>
                    <a:pt x="143" y="11"/>
                  </a:lnTo>
                  <a:lnTo>
                    <a:pt x="144" y="11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6" y="10"/>
                  </a:lnTo>
                  <a:lnTo>
                    <a:pt x="146" y="9"/>
                  </a:lnTo>
                  <a:lnTo>
                    <a:pt x="147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9" y="8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8" y="4"/>
                  </a:lnTo>
                  <a:lnTo>
                    <a:pt x="159" y="4"/>
                  </a:lnTo>
                  <a:lnTo>
                    <a:pt x="160" y="4"/>
                  </a:lnTo>
                  <a:lnTo>
                    <a:pt x="161" y="4"/>
                  </a:lnTo>
                  <a:lnTo>
                    <a:pt x="162" y="4"/>
                  </a:lnTo>
                  <a:lnTo>
                    <a:pt x="162" y="3"/>
                  </a:lnTo>
                  <a:lnTo>
                    <a:pt x="163" y="3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78" name="Line 73"/>
            <p:cNvSpPr>
              <a:spLocks noChangeShapeType="1"/>
            </p:cNvSpPr>
            <p:nvPr/>
          </p:nvSpPr>
          <p:spPr bwMode="auto">
            <a:xfrm>
              <a:off x="3749" y="193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79" name="Line 74"/>
            <p:cNvSpPr>
              <a:spLocks noChangeShapeType="1"/>
            </p:cNvSpPr>
            <p:nvPr/>
          </p:nvSpPr>
          <p:spPr bwMode="auto">
            <a:xfrm>
              <a:off x="3749" y="198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0" name="Rectangle 75"/>
            <p:cNvSpPr>
              <a:spLocks noChangeArrowheads="1"/>
            </p:cNvSpPr>
            <p:nvPr/>
          </p:nvSpPr>
          <p:spPr bwMode="auto">
            <a:xfrm>
              <a:off x="3870" y="192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1581" name="Rectangle 76"/>
            <p:cNvSpPr>
              <a:spLocks noChangeArrowheads="1"/>
            </p:cNvSpPr>
            <p:nvPr/>
          </p:nvSpPr>
          <p:spPr bwMode="auto">
            <a:xfrm>
              <a:off x="3870" y="197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1582" name="Freeform 77"/>
            <p:cNvSpPr>
              <a:spLocks/>
            </p:cNvSpPr>
            <p:nvPr/>
          </p:nvSpPr>
          <p:spPr bwMode="auto">
            <a:xfrm>
              <a:off x="1798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94080403 h 139"/>
                <a:gd name="T4" fmla="*/ 64294278 w 183"/>
                <a:gd name="T5" fmla="*/ 858407239 h 139"/>
                <a:gd name="T6" fmla="*/ 84798673 w 183"/>
                <a:gd name="T7" fmla="*/ 838361977 h 139"/>
                <a:gd name="T8" fmla="*/ 106564713 w 183"/>
                <a:gd name="T9" fmla="*/ 811547632 h 139"/>
                <a:gd name="T10" fmla="*/ 127080090 w 183"/>
                <a:gd name="T11" fmla="*/ 789982956 h 139"/>
                <a:gd name="T12" fmla="*/ 141918716 w 183"/>
                <a:gd name="T13" fmla="*/ 770254059 h 139"/>
                <a:gd name="T14" fmla="*/ 162125397 w 183"/>
                <a:gd name="T15" fmla="*/ 741667579 h 139"/>
                <a:gd name="T16" fmla="*/ 184135876 w 183"/>
                <a:gd name="T17" fmla="*/ 721574739 h 139"/>
                <a:gd name="T18" fmla="*/ 204717872 w 183"/>
                <a:gd name="T19" fmla="*/ 694746182 h 139"/>
                <a:gd name="T20" fmla="*/ 226419539 w 183"/>
                <a:gd name="T21" fmla="*/ 673245768 h 139"/>
                <a:gd name="T22" fmla="*/ 246924690 w 183"/>
                <a:gd name="T23" fmla="*/ 653454463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6488499 h 139"/>
                <a:gd name="T32" fmla="*/ 353810687 w 183"/>
                <a:gd name="T33" fmla="*/ 563835163 h 139"/>
                <a:gd name="T34" fmla="*/ 375576650 w 183"/>
                <a:gd name="T35" fmla="*/ 549357171 h 139"/>
                <a:gd name="T36" fmla="*/ 396081181 w 183"/>
                <a:gd name="T37" fmla="*/ 529630128 h 139"/>
                <a:gd name="T38" fmla="*/ 418155452 w 183"/>
                <a:gd name="T39" fmla="*/ 515152754 h 139"/>
                <a:gd name="T40" fmla="*/ 431124241 w 183"/>
                <a:gd name="T41" fmla="*/ 495424165 h 139"/>
                <a:gd name="T42" fmla="*/ 453136851 w 183"/>
                <a:gd name="T43" fmla="*/ 474164114 h 139"/>
                <a:gd name="T44" fmla="*/ 473652227 w 183"/>
                <a:gd name="T45" fmla="*/ 454120397 h 139"/>
                <a:gd name="T46" fmla="*/ 495418500 w 183"/>
                <a:gd name="T47" fmla="*/ 447034949 h 139"/>
                <a:gd name="T48" fmla="*/ 515936045 w 183"/>
                <a:gd name="T49" fmla="*/ 425533917 h 139"/>
                <a:gd name="T50" fmla="*/ 538010316 w 183"/>
                <a:gd name="T51" fmla="*/ 412828060 h 139"/>
                <a:gd name="T52" fmla="*/ 558206539 w 183"/>
                <a:gd name="T53" fmla="*/ 398719263 h 139"/>
                <a:gd name="T54" fmla="*/ 580217289 w 183"/>
                <a:gd name="T55" fmla="*/ 384241271 h 139"/>
                <a:gd name="T56" fmla="*/ 602291251 w 183"/>
                <a:gd name="T57" fmla="*/ 371537577 h 139"/>
                <a:gd name="T58" fmla="*/ 622500487 w 183"/>
                <a:gd name="T59" fmla="*/ 350341169 h 139"/>
                <a:gd name="T60" fmla="*/ 644574759 w 183"/>
                <a:gd name="T61" fmla="*/ 337330378 h 139"/>
                <a:gd name="T62" fmla="*/ 665092769 w 183"/>
                <a:gd name="T63" fmla="*/ 323209301 h 139"/>
                <a:gd name="T64" fmla="*/ 687103209 w 183"/>
                <a:gd name="T65" fmla="*/ 309048137 h 139"/>
                <a:gd name="T66" fmla="*/ 700135829 w 183"/>
                <a:gd name="T67" fmla="*/ 296090640 h 139"/>
                <a:gd name="T68" fmla="*/ 722148748 w 183"/>
                <a:gd name="T69" fmla="*/ 281916037 h 139"/>
                <a:gd name="T70" fmla="*/ 742342182 w 183"/>
                <a:gd name="T71" fmla="*/ 267744986 h 139"/>
                <a:gd name="T72" fmla="*/ 764416454 w 183"/>
                <a:gd name="T73" fmla="*/ 254797685 h 139"/>
                <a:gd name="T74" fmla="*/ 784934619 w 183"/>
                <a:gd name="T75" fmla="*/ 240626171 h 139"/>
                <a:gd name="T76" fmla="*/ 806945059 w 183"/>
                <a:gd name="T77" fmla="*/ 226452340 h 139"/>
                <a:gd name="T78" fmla="*/ 827218437 w 183"/>
                <a:gd name="T79" fmla="*/ 213507511 h 139"/>
                <a:gd name="T80" fmla="*/ 849228877 w 183"/>
                <a:gd name="T81" fmla="*/ 206421908 h 139"/>
                <a:gd name="T82" fmla="*/ 871302528 w 183"/>
                <a:gd name="T83" fmla="*/ 192247459 h 139"/>
                <a:gd name="T84" fmla="*/ 891499061 w 183"/>
                <a:gd name="T85" fmla="*/ 185211907 h 139"/>
                <a:gd name="T86" fmla="*/ 913508882 w 183"/>
                <a:gd name="T87" fmla="*/ 172201734 h 139"/>
                <a:gd name="T88" fmla="*/ 934090878 w 183"/>
                <a:gd name="T89" fmla="*/ 158030027 h 139"/>
                <a:gd name="T90" fmla="*/ 955793939 w 183"/>
                <a:gd name="T91" fmla="*/ 151007528 h 139"/>
                <a:gd name="T92" fmla="*/ 976375315 w 183"/>
                <a:gd name="T93" fmla="*/ 143919222 h 139"/>
                <a:gd name="T94" fmla="*/ 991147477 w 183"/>
                <a:gd name="T95" fmla="*/ 130911289 h 139"/>
                <a:gd name="T96" fmla="*/ 1011353925 w 183"/>
                <a:gd name="T97" fmla="*/ 123825842 h 139"/>
                <a:gd name="T98" fmla="*/ 1033430675 w 183"/>
                <a:gd name="T99" fmla="*/ 109714805 h 139"/>
                <a:gd name="T100" fmla="*/ 1053945742 w 183"/>
                <a:gd name="T101" fmla="*/ 102628893 h 139"/>
                <a:gd name="T102" fmla="*/ 1075634550 w 183"/>
                <a:gd name="T103" fmla="*/ 89681669 h 139"/>
                <a:gd name="T104" fmla="*/ 1096216545 w 183"/>
                <a:gd name="T105" fmla="*/ 75509982 h 139"/>
                <a:gd name="T106" fmla="*/ 1118226366 w 183"/>
                <a:gd name="T107" fmla="*/ 68421792 h 139"/>
                <a:gd name="T108" fmla="*/ 1138745151 w 183"/>
                <a:gd name="T109" fmla="*/ 61336228 h 139"/>
                <a:gd name="T110" fmla="*/ 1160511423 w 183"/>
                <a:gd name="T111" fmla="*/ 48378770 h 139"/>
                <a:gd name="T112" fmla="*/ 1182520624 w 183"/>
                <a:gd name="T113" fmla="*/ 34204311 h 139"/>
                <a:gd name="T114" fmla="*/ 1203039409 w 183"/>
                <a:gd name="T115" fmla="*/ 34204311 h 139"/>
                <a:gd name="T116" fmla="*/ 1224791428 w 183"/>
                <a:gd name="T117" fmla="*/ 20033189 h 139"/>
                <a:gd name="T118" fmla="*/ 1245309593 w 183"/>
                <a:gd name="T119" fmla="*/ 14173816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8" y="75"/>
                  </a:lnTo>
                  <a:lnTo>
                    <a:pt x="59" y="75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4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39" y="19"/>
                  </a:lnTo>
                  <a:lnTo>
                    <a:pt x="140" y="19"/>
                  </a:lnTo>
                  <a:lnTo>
                    <a:pt x="141" y="19"/>
                  </a:lnTo>
                  <a:lnTo>
                    <a:pt x="141" y="18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6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5" y="11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3" name="Line 78"/>
            <p:cNvSpPr>
              <a:spLocks noChangeShapeType="1"/>
            </p:cNvSpPr>
            <p:nvPr/>
          </p:nvSpPr>
          <p:spPr bwMode="auto">
            <a:xfrm>
              <a:off x="1798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4" name="Line 79"/>
            <p:cNvSpPr>
              <a:spLocks noChangeShapeType="1"/>
            </p:cNvSpPr>
            <p:nvPr/>
          </p:nvSpPr>
          <p:spPr bwMode="auto">
            <a:xfrm>
              <a:off x="1798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5" name="Line 80"/>
            <p:cNvSpPr>
              <a:spLocks noChangeShapeType="1"/>
            </p:cNvSpPr>
            <p:nvPr/>
          </p:nvSpPr>
          <p:spPr bwMode="auto">
            <a:xfrm>
              <a:off x="197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6" name="Line 81"/>
            <p:cNvSpPr>
              <a:spLocks noChangeShapeType="1"/>
            </p:cNvSpPr>
            <p:nvPr/>
          </p:nvSpPr>
          <p:spPr bwMode="auto">
            <a:xfrm>
              <a:off x="2152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7" name="Line 82"/>
            <p:cNvSpPr>
              <a:spLocks noChangeShapeType="1"/>
            </p:cNvSpPr>
            <p:nvPr/>
          </p:nvSpPr>
          <p:spPr bwMode="auto">
            <a:xfrm>
              <a:off x="23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8" name="Line 83"/>
            <p:cNvSpPr>
              <a:spLocks noChangeShapeType="1"/>
            </p:cNvSpPr>
            <p:nvPr/>
          </p:nvSpPr>
          <p:spPr bwMode="auto">
            <a:xfrm>
              <a:off x="2505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89" name="Line 84"/>
            <p:cNvSpPr>
              <a:spLocks noChangeShapeType="1"/>
            </p:cNvSpPr>
            <p:nvPr/>
          </p:nvSpPr>
          <p:spPr bwMode="auto">
            <a:xfrm>
              <a:off x="26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90" name="Rectangle 85"/>
            <p:cNvSpPr>
              <a:spLocks noChangeArrowheads="1"/>
            </p:cNvSpPr>
            <p:nvPr/>
          </p:nvSpPr>
          <p:spPr bwMode="auto">
            <a:xfrm>
              <a:off x="1740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591" name="Rectangle 86"/>
            <p:cNvSpPr>
              <a:spLocks noChangeArrowheads="1"/>
            </p:cNvSpPr>
            <p:nvPr/>
          </p:nvSpPr>
          <p:spPr bwMode="auto">
            <a:xfrm>
              <a:off x="191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1592" name="Rectangle 87"/>
            <p:cNvSpPr>
              <a:spLocks noChangeArrowheads="1"/>
            </p:cNvSpPr>
            <p:nvPr/>
          </p:nvSpPr>
          <p:spPr bwMode="auto">
            <a:xfrm>
              <a:off x="2094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593" name="Rectangle 88"/>
            <p:cNvSpPr>
              <a:spLocks noChangeArrowheads="1"/>
            </p:cNvSpPr>
            <p:nvPr/>
          </p:nvSpPr>
          <p:spPr bwMode="auto">
            <a:xfrm>
              <a:off x="22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1594" name="Rectangle 89"/>
            <p:cNvSpPr>
              <a:spLocks noChangeArrowheads="1"/>
            </p:cNvSpPr>
            <p:nvPr/>
          </p:nvSpPr>
          <p:spPr bwMode="auto">
            <a:xfrm>
              <a:off x="2447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595" name="Rectangle 90"/>
            <p:cNvSpPr>
              <a:spLocks noChangeArrowheads="1"/>
            </p:cNvSpPr>
            <p:nvPr/>
          </p:nvSpPr>
          <p:spPr bwMode="auto">
            <a:xfrm>
              <a:off x="26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1596" name="Line 91"/>
            <p:cNvSpPr>
              <a:spLocks noChangeShapeType="1"/>
            </p:cNvSpPr>
            <p:nvPr/>
          </p:nvSpPr>
          <p:spPr bwMode="auto">
            <a:xfrm flipV="1">
              <a:off x="1765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97" name="Line 92"/>
            <p:cNvSpPr>
              <a:spLocks noChangeShapeType="1"/>
            </p:cNvSpPr>
            <p:nvPr/>
          </p:nvSpPr>
          <p:spPr bwMode="auto">
            <a:xfrm flipH="1">
              <a:off x="1726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98" name="Line 93"/>
            <p:cNvSpPr>
              <a:spLocks noChangeShapeType="1"/>
            </p:cNvSpPr>
            <p:nvPr/>
          </p:nvSpPr>
          <p:spPr bwMode="auto">
            <a:xfrm flipH="1">
              <a:off x="1726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599" name="Line 94"/>
            <p:cNvSpPr>
              <a:spLocks noChangeShapeType="1"/>
            </p:cNvSpPr>
            <p:nvPr/>
          </p:nvSpPr>
          <p:spPr bwMode="auto">
            <a:xfrm flipH="1">
              <a:off x="1726" y="317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00" name="Line 95"/>
            <p:cNvSpPr>
              <a:spLocks noChangeShapeType="1"/>
            </p:cNvSpPr>
            <p:nvPr/>
          </p:nvSpPr>
          <p:spPr bwMode="auto">
            <a:xfrm flipH="1">
              <a:off x="1726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01" name="Line 96"/>
            <p:cNvSpPr>
              <a:spLocks noChangeShapeType="1"/>
            </p:cNvSpPr>
            <p:nvPr/>
          </p:nvSpPr>
          <p:spPr bwMode="auto">
            <a:xfrm flipH="1">
              <a:off x="1726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02" name="Line 97"/>
            <p:cNvSpPr>
              <a:spLocks noChangeShapeType="1"/>
            </p:cNvSpPr>
            <p:nvPr/>
          </p:nvSpPr>
          <p:spPr bwMode="auto">
            <a:xfrm flipH="1">
              <a:off x="1726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03" name="Rectangle 98"/>
            <p:cNvSpPr>
              <a:spLocks noChangeArrowheads="1"/>
            </p:cNvSpPr>
            <p:nvPr/>
          </p:nvSpPr>
          <p:spPr bwMode="auto">
            <a:xfrm rot="-5400000">
              <a:off x="1610" y="340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604" name="Rectangle 99"/>
            <p:cNvSpPr>
              <a:spLocks noChangeArrowheads="1"/>
            </p:cNvSpPr>
            <p:nvPr/>
          </p:nvSpPr>
          <p:spPr bwMode="auto">
            <a:xfrm rot="-5400000">
              <a:off x="1610" y="3134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605" name="Rectangle 100"/>
            <p:cNvSpPr>
              <a:spLocks noChangeArrowheads="1"/>
            </p:cNvSpPr>
            <p:nvPr/>
          </p:nvSpPr>
          <p:spPr bwMode="auto">
            <a:xfrm rot="-5400000">
              <a:off x="1610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606" name="Rectangle 101"/>
            <p:cNvSpPr>
              <a:spLocks noChangeArrowheads="1"/>
            </p:cNvSpPr>
            <p:nvPr/>
          </p:nvSpPr>
          <p:spPr bwMode="auto">
            <a:xfrm>
              <a:off x="1765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607" name="Rectangle 102"/>
            <p:cNvSpPr>
              <a:spLocks noChangeArrowheads="1"/>
            </p:cNvSpPr>
            <p:nvPr/>
          </p:nvSpPr>
          <p:spPr bwMode="auto">
            <a:xfrm>
              <a:off x="2094" y="2560"/>
              <a:ext cx="2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Gauss</a:t>
              </a:r>
              <a:endParaRPr lang="sv-SE"/>
            </a:p>
          </p:txBody>
        </p:sp>
        <p:sp>
          <p:nvSpPr>
            <p:cNvPr id="21608" name="Rectangle 103"/>
            <p:cNvSpPr>
              <a:spLocks noChangeArrowheads="1"/>
            </p:cNvSpPr>
            <p:nvPr/>
          </p:nvSpPr>
          <p:spPr bwMode="auto">
            <a:xfrm>
              <a:off x="2215" y="371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609" name="Rectangle 104"/>
            <p:cNvSpPr>
              <a:spLocks noChangeArrowheads="1"/>
            </p:cNvSpPr>
            <p:nvPr/>
          </p:nvSpPr>
          <p:spPr bwMode="auto">
            <a:xfrm rot="-5400000">
              <a:off x="1508" y="30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610" name="Rectangle 107"/>
            <p:cNvSpPr>
              <a:spLocks noChangeArrowheads="1"/>
            </p:cNvSpPr>
            <p:nvPr/>
          </p:nvSpPr>
          <p:spPr bwMode="auto">
            <a:xfrm rot="-5400000">
              <a:off x="1501" y="294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>
              <a:off x="1798" y="2777"/>
              <a:ext cx="886" cy="666"/>
            </a:xfrm>
            <a:custGeom>
              <a:avLst/>
              <a:gdLst>
                <a:gd name="T0" fmla="*/ 22010547 w 183"/>
                <a:gd name="T1" fmla="*/ 918743544 h 138"/>
                <a:gd name="T2" fmla="*/ 42283721 w 183"/>
                <a:gd name="T3" fmla="*/ 890505465 h 138"/>
                <a:gd name="T4" fmla="*/ 64294278 w 183"/>
                <a:gd name="T5" fmla="*/ 863426882 h 138"/>
                <a:gd name="T6" fmla="*/ 84798673 w 183"/>
                <a:gd name="T7" fmla="*/ 836667670 h 138"/>
                <a:gd name="T8" fmla="*/ 106564713 w 183"/>
                <a:gd name="T9" fmla="*/ 808060802 h 138"/>
                <a:gd name="T10" fmla="*/ 127080090 w 183"/>
                <a:gd name="T11" fmla="*/ 788062124 h 138"/>
                <a:gd name="T12" fmla="*/ 141918716 w 183"/>
                <a:gd name="T13" fmla="*/ 761300441 h 138"/>
                <a:gd name="T14" fmla="*/ 162125397 w 183"/>
                <a:gd name="T15" fmla="*/ 739832780 h 138"/>
                <a:gd name="T16" fmla="*/ 184135876 w 183"/>
                <a:gd name="T17" fmla="*/ 720071932 h 138"/>
                <a:gd name="T18" fmla="*/ 204717872 w 183"/>
                <a:gd name="T19" fmla="*/ 698606124 h 138"/>
                <a:gd name="T20" fmla="*/ 226419539 w 183"/>
                <a:gd name="T21" fmla="*/ 678921876 h 138"/>
                <a:gd name="T22" fmla="*/ 246924690 w 183"/>
                <a:gd name="T23" fmla="*/ 657390588 h 138"/>
                <a:gd name="T24" fmla="*/ 268998651 w 183"/>
                <a:gd name="T25" fmla="*/ 637692903 h 138"/>
                <a:gd name="T26" fmla="*/ 290700473 w 183"/>
                <a:gd name="T27" fmla="*/ 616543687 h 138"/>
                <a:gd name="T28" fmla="*/ 311282624 w 183"/>
                <a:gd name="T29" fmla="*/ 596479529 h 138"/>
                <a:gd name="T30" fmla="*/ 333292522 w 183"/>
                <a:gd name="T31" fmla="*/ 582391994 h 138"/>
                <a:gd name="T32" fmla="*/ 353810687 w 183"/>
                <a:gd name="T33" fmla="*/ 562390228 h 138"/>
                <a:gd name="T34" fmla="*/ 375576650 w 183"/>
                <a:gd name="T35" fmla="*/ 548239684 h 138"/>
                <a:gd name="T36" fmla="*/ 396081181 w 183"/>
                <a:gd name="T37" fmla="*/ 528238226 h 138"/>
                <a:gd name="T38" fmla="*/ 418155452 w 183"/>
                <a:gd name="T39" fmla="*/ 507024147 h 138"/>
                <a:gd name="T40" fmla="*/ 431124241 w 183"/>
                <a:gd name="T41" fmla="*/ 492936613 h 138"/>
                <a:gd name="T42" fmla="*/ 453136851 w 183"/>
                <a:gd name="T43" fmla="*/ 472934228 h 138"/>
                <a:gd name="T44" fmla="*/ 473652227 w 183"/>
                <a:gd name="T45" fmla="*/ 458783993 h 138"/>
                <a:gd name="T46" fmla="*/ 495418500 w 183"/>
                <a:gd name="T47" fmla="*/ 438795199 h 138"/>
                <a:gd name="T48" fmla="*/ 515936045 w 183"/>
                <a:gd name="T49" fmla="*/ 424644964 h 138"/>
                <a:gd name="T50" fmla="*/ 538010316 w 183"/>
                <a:gd name="T51" fmla="*/ 412023324 h 138"/>
                <a:gd name="T52" fmla="*/ 558206539 w 183"/>
                <a:gd name="T53" fmla="*/ 397569470 h 138"/>
                <a:gd name="T54" fmla="*/ 580217289 w 183"/>
                <a:gd name="T55" fmla="*/ 376405119 h 138"/>
                <a:gd name="T56" fmla="*/ 602291251 w 183"/>
                <a:gd name="T57" fmla="*/ 363417160 h 138"/>
                <a:gd name="T58" fmla="*/ 622500487 w 183"/>
                <a:gd name="T59" fmla="*/ 349340127 h 138"/>
                <a:gd name="T60" fmla="*/ 644574759 w 183"/>
                <a:gd name="T61" fmla="*/ 335189583 h 138"/>
                <a:gd name="T62" fmla="*/ 665092769 w 183"/>
                <a:gd name="T63" fmla="*/ 322505010 h 138"/>
                <a:gd name="T64" fmla="*/ 687103209 w 183"/>
                <a:gd name="T65" fmla="*/ 308113548 h 138"/>
                <a:gd name="T66" fmla="*/ 700135829 w 183"/>
                <a:gd name="T67" fmla="*/ 295429362 h 138"/>
                <a:gd name="T68" fmla="*/ 722148748 w 183"/>
                <a:gd name="T69" fmla="*/ 281352020 h 138"/>
                <a:gd name="T70" fmla="*/ 742342182 w 183"/>
                <a:gd name="T71" fmla="*/ 266898011 h 138"/>
                <a:gd name="T72" fmla="*/ 764416454 w 183"/>
                <a:gd name="T73" fmla="*/ 254276680 h 138"/>
                <a:gd name="T74" fmla="*/ 784934619 w 183"/>
                <a:gd name="T75" fmla="*/ 240126290 h 138"/>
                <a:gd name="T76" fmla="*/ 806945059 w 183"/>
                <a:gd name="T77" fmla="*/ 225734983 h 138"/>
                <a:gd name="T78" fmla="*/ 827218437 w 183"/>
                <a:gd name="T79" fmla="*/ 213047399 h 138"/>
                <a:gd name="T80" fmla="*/ 849228877 w 183"/>
                <a:gd name="T81" fmla="*/ 198910445 h 138"/>
                <a:gd name="T82" fmla="*/ 871302528 w 183"/>
                <a:gd name="T83" fmla="*/ 184519292 h 138"/>
                <a:gd name="T84" fmla="*/ 891499061 w 183"/>
                <a:gd name="T85" fmla="*/ 177445255 h 138"/>
                <a:gd name="T86" fmla="*/ 913508882 w 183"/>
                <a:gd name="T87" fmla="*/ 164820835 h 138"/>
                <a:gd name="T88" fmla="*/ 934090878 w 183"/>
                <a:gd name="T89" fmla="*/ 150670407 h 138"/>
                <a:gd name="T90" fmla="*/ 955793939 w 183"/>
                <a:gd name="T91" fmla="*/ 143292829 h 138"/>
                <a:gd name="T92" fmla="*/ 976375315 w 183"/>
                <a:gd name="T93" fmla="*/ 130668795 h 138"/>
                <a:gd name="T94" fmla="*/ 991147477 w 183"/>
                <a:gd name="T95" fmla="*/ 123594913 h 138"/>
                <a:gd name="T96" fmla="*/ 1011353925 w 183"/>
                <a:gd name="T97" fmla="*/ 109454793 h 138"/>
                <a:gd name="T98" fmla="*/ 1033430675 w 183"/>
                <a:gd name="T99" fmla="*/ 102140070 h 138"/>
                <a:gd name="T100" fmla="*/ 1053945742 w 183"/>
                <a:gd name="T101" fmla="*/ 89455806 h 138"/>
                <a:gd name="T102" fmla="*/ 1075634550 w 183"/>
                <a:gd name="T103" fmla="*/ 82379299 h 138"/>
                <a:gd name="T104" fmla="*/ 1096216545 w 183"/>
                <a:gd name="T105" fmla="*/ 68291127 h 138"/>
                <a:gd name="T106" fmla="*/ 1118226366 w 183"/>
                <a:gd name="T107" fmla="*/ 61215122 h 138"/>
                <a:gd name="T108" fmla="*/ 1138745151 w 183"/>
                <a:gd name="T109" fmla="*/ 55303206 h 138"/>
                <a:gd name="T110" fmla="*/ 1160511423 w 183"/>
                <a:gd name="T111" fmla="*/ 48226622 h 138"/>
                <a:gd name="T112" fmla="*/ 1182520624 w 183"/>
                <a:gd name="T113" fmla="*/ 34152088 h 138"/>
                <a:gd name="T114" fmla="*/ 1203039409 w 183"/>
                <a:gd name="T115" fmla="*/ 27075523 h 138"/>
                <a:gd name="T116" fmla="*/ 1224791428 w 183"/>
                <a:gd name="T117" fmla="*/ 20001655 h 138"/>
                <a:gd name="T118" fmla="*/ 1245309593 w 183"/>
                <a:gd name="T119" fmla="*/ 14150423 h 138"/>
                <a:gd name="T120" fmla="*/ 1267383245 w 183"/>
                <a:gd name="T121" fmla="*/ 7076563 h 138"/>
                <a:gd name="T122" fmla="*/ 1280352654 w 183"/>
                <a:gd name="T123" fmla="*/ 7076563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8"/>
                <a:gd name="T188" fmla="*/ 183 w 183"/>
                <a:gd name="T189" fmla="*/ 138 h 1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8">
                  <a:moveTo>
                    <a:pt x="0" y="138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3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1" y="111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101"/>
                  </a:lnTo>
                  <a:lnTo>
                    <a:pt x="31" y="100"/>
                  </a:lnTo>
                  <a:lnTo>
                    <a:pt x="32" y="99"/>
                  </a:lnTo>
                  <a:lnTo>
                    <a:pt x="33" y="98"/>
                  </a:lnTo>
                  <a:lnTo>
                    <a:pt x="34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40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5" y="33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7" y="20"/>
                  </a:lnTo>
                  <a:lnTo>
                    <a:pt x="137" y="19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5" y="11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2" name="Line 109"/>
            <p:cNvSpPr>
              <a:spLocks noChangeShapeType="1"/>
            </p:cNvSpPr>
            <p:nvPr/>
          </p:nvSpPr>
          <p:spPr bwMode="auto">
            <a:xfrm>
              <a:off x="2316" y="3366"/>
              <a:ext cx="78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3" name="Line 110"/>
            <p:cNvSpPr>
              <a:spLocks noChangeShapeType="1"/>
            </p:cNvSpPr>
            <p:nvPr/>
          </p:nvSpPr>
          <p:spPr bwMode="auto">
            <a:xfrm>
              <a:off x="2316" y="3419"/>
              <a:ext cx="78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4" name="Rectangle 111"/>
            <p:cNvSpPr>
              <a:spLocks noChangeArrowheads="1"/>
            </p:cNvSpPr>
            <p:nvPr/>
          </p:nvSpPr>
          <p:spPr bwMode="auto">
            <a:xfrm>
              <a:off x="2437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1615" name="Rectangle 112"/>
            <p:cNvSpPr>
              <a:spLocks noChangeArrowheads="1"/>
            </p:cNvSpPr>
            <p:nvPr/>
          </p:nvSpPr>
          <p:spPr bwMode="auto">
            <a:xfrm>
              <a:off x="2437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94080403 h 139"/>
                <a:gd name="T4" fmla="*/ 64294278 w 183"/>
                <a:gd name="T5" fmla="*/ 858407239 h 139"/>
                <a:gd name="T6" fmla="*/ 84798673 w 183"/>
                <a:gd name="T7" fmla="*/ 838361977 h 139"/>
                <a:gd name="T8" fmla="*/ 106564713 w 183"/>
                <a:gd name="T9" fmla="*/ 811547632 h 139"/>
                <a:gd name="T10" fmla="*/ 127080090 w 183"/>
                <a:gd name="T11" fmla="*/ 789982956 h 139"/>
                <a:gd name="T12" fmla="*/ 141918716 w 183"/>
                <a:gd name="T13" fmla="*/ 770254059 h 139"/>
                <a:gd name="T14" fmla="*/ 162125397 w 183"/>
                <a:gd name="T15" fmla="*/ 741667579 h 139"/>
                <a:gd name="T16" fmla="*/ 184135876 w 183"/>
                <a:gd name="T17" fmla="*/ 721574739 h 139"/>
                <a:gd name="T18" fmla="*/ 204717872 w 183"/>
                <a:gd name="T19" fmla="*/ 694746182 h 139"/>
                <a:gd name="T20" fmla="*/ 226419539 w 183"/>
                <a:gd name="T21" fmla="*/ 673245768 h 139"/>
                <a:gd name="T22" fmla="*/ 246924690 w 183"/>
                <a:gd name="T23" fmla="*/ 653454463 h 139"/>
                <a:gd name="T24" fmla="*/ 268998651 w 183"/>
                <a:gd name="T25" fmla="*/ 631952659 h 139"/>
                <a:gd name="T26" fmla="*/ 290700473 w 183"/>
                <a:gd name="T27" fmla="*/ 612226851 h 139"/>
                <a:gd name="T28" fmla="*/ 311282624 w 183"/>
                <a:gd name="T29" fmla="*/ 590662793 h 139"/>
                <a:gd name="T30" fmla="*/ 333292522 w 183"/>
                <a:gd name="T31" fmla="*/ 576488499 h 139"/>
                <a:gd name="T32" fmla="*/ 353810687 w 183"/>
                <a:gd name="T33" fmla="*/ 563835163 h 139"/>
                <a:gd name="T34" fmla="*/ 375576650 w 183"/>
                <a:gd name="T35" fmla="*/ 549357171 h 139"/>
                <a:gd name="T36" fmla="*/ 396081181 w 183"/>
                <a:gd name="T37" fmla="*/ 529630128 h 139"/>
                <a:gd name="T38" fmla="*/ 418155452 w 183"/>
                <a:gd name="T39" fmla="*/ 515152754 h 139"/>
                <a:gd name="T40" fmla="*/ 431124241 w 183"/>
                <a:gd name="T41" fmla="*/ 495424165 h 139"/>
                <a:gd name="T42" fmla="*/ 453136851 w 183"/>
                <a:gd name="T43" fmla="*/ 474164114 h 139"/>
                <a:gd name="T44" fmla="*/ 473652227 w 183"/>
                <a:gd name="T45" fmla="*/ 454120397 h 139"/>
                <a:gd name="T46" fmla="*/ 495418500 w 183"/>
                <a:gd name="T47" fmla="*/ 447034949 h 139"/>
                <a:gd name="T48" fmla="*/ 515936045 w 183"/>
                <a:gd name="T49" fmla="*/ 425533917 h 139"/>
                <a:gd name="T50" fmla="*/ 538010316 w 183"/>
                <a:gd name="T51" fmla="*/ 412828060 h 139"/>
                <a:gd name="T52" fmla="*/ 558206539 w 183"/>
                <a:gd name="T53" fmla="*/ 398719263 h 139"/>
                <a:gd name="T54" fmla="*/ 580217289 w 183"/>
                <a:gd name="T55" fmla="*/ 384241271 h 139"/>
                <a:gd name="T56" fmla="*/ 602291251 w 183"/>
                <a:gd name="T57" fmla="*/ 371537577 h 139"/>
                <a:gd name="T58" fmla="*/ 622500487 w 183"/>
                <a:gd name="T59" fmla="*/ 350341169 h 139"/>
                <a:gd name="T60" fmla="*/ 644574759 w 183"/>
                <a:gd name="T61" fmla="*/ 337330378 h 139"/>
                <a:gd name="T62" fmla="*/ 665092769 w 183"/>
                <a:gd name="T63" fmla="*/ 323209301 h 139"/>
                <a:gd name="T64" fmla="*/ 687103209 w 183"/>
                <a:gd name="T65" fmla="*/ 309048137 h 139"/>
                <a:gd name="T66" fmla="*/ 700135829 w 183"/>
                <a:gd name="T67" fmla="*/ 296090640 h 139"/>
                <a:gd name="T68" fmla="*/ 722148748 w 183"/>
                <a:gd name="T69" fmla="*/ 281916037 h 139"/>
                <a:gd name="T70" fmla="*/ 742342182 w 183"/>
                <a:gd name="T71" fmla="*/ 267744986 h 139"/>
                <a:gd name="T72" fmla="*/ 764416454 w 183"/>
                <a:gd name="T73" fmla="*/ 254797685 h 139"/>
                <a:gd name="T74" fmla="*/ 784934619 w 183"/>
                <a:gd name="T75" fmla="*/ 240626171 h 139"/>
                <a:gd name="T76" fmla="*/ 806945059 w 183"/>
                <a:gd name="T77" fmla="*/ 226452340 h 139"/>
                <a:gd name="T78" fmla="*/ 827218437 w 183"/>
                <a:gd name="T79" fmla="*/ 213507511 h 139"/>
                <a:gd name="T80" fmla="*/ 849228877 w 183"/>
                <a:gd name="T81" fmla="*/ 206421908 h 139"/>
                <a:gd name="T82" fmla="*/ 871302528 w 183"/>
                <a:gd name="T83" fmla="*/ 192247459 h 139"/>
                <a:gd name="T84" fmla="*/ 891499061 w 183"/>
                <a:gd name="T85" fmla="*/ 185211907 h 139"/>
                <a:gd name="T86" fmla="*/ 913508882 w 183"/>
                <a:gd name="T87" fmla="*/ 172201734 h 139"/>
                <a:gd name="T88" fmla="*/ 934090878 w 183"/>
                <a:gd name="T89" fmla="*/ 158030027 h 139"/>
                <a:gd name="T90" fmla="*/ 955793939 w 183"/>
                <a:gd name="T91" fmla="*/ 151007528 h 139"/>
                <a:gd name="T92" fmla="*/ 976375315 w 183"/>
                <a:gd name="T93" fmla="*/ 143919222 h 139"/>
                <a:gd name="T94" fmla="*/ 991147477 w 183"/>
                <a:gd name="T95" fmla="*/ 130911289 h 139"/>
                <a:gd name="T96" fmla="*/ 1011353925 w 183"/>
                <a:gd name="T97" fmla="*/ 123825842 h 139"/>
                <a:gd name="T98" fmla="*/ 1033430675 w 183"/>
                <a:gd name="T99" fmla="*/ 109714805 h 139"/>
                <a:gd name="T100" fmla="*/ 1053945742 w 183"/>
                <a:gd name="T101" fmla="*/ 102628893 h 139"/>
                <a:gd name="T102" fmla="*/ 1075634550 w 183"/>
                <a:gd name="T103" fmla="*/ 89681669 h 139"/>
                <a:gd name="T104" fmla="*/ 1096216545 w 183"/>
                <a:gd name="T105" fmla="*/ 75509982 h 139"/>
                <a:gd name="T106" fmla="*/ 1118226366 w 183"/>
                <a:gd name="T107" fmla="*/ 68421792 h 139"/>
                <a:gd name="T108" fmla="*/ 1138745151 w 183"/>
                <a:gd name="T109" fmla="*/ 61336228 h 139"/>
                <a:gd name="T110" fmla="*/ 1160511423 w 183"/>
                <a:gd name="T111" fmla="*/ 48378770 h 139"/>
                <a:gd name="T112" fmla="*/ 1182520624 w 183"/>
                <a:gd name="T113" fmla="*/ 34204311 h 139"/>
                <a:gd name="T114" fmla="*/ 1203039409 w 183"/>
                <a:gd name="T115" fmla="*/ 34204311 h 139"/>
                <a:gd name="T116" fmla="*/ 1224791428 w 183"/>
                <a:gd name="T117" fmla="*/ 20033189 h 139"/>
                <a:gd name="T118" fmla="*/ 1245309593 w 183"/>
                <a:gd name="T119" fmla="*/ 14173816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2"/>
                  </a:lnTo>
                  <a:lnTo>
                    <a:pt x="12" y="121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4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1" y="100"/>
                  </a:lnTo>
                  <a:lnTo>
                    <a:pt x="31" y="99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6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4" y="78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8" y="75"/>
                  </a:lnTo>
                  <a:lnTo>
                    <a:pt x="59" y="75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6" y="52"/>
                  </a:lnTo>
                  <a:lnTo>
                    <a:pt x="87" y="52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4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39" y="20"/>
                  </a:lnTo>
                  <a:lnTo>
                    <a:pt x="139" y="19"/>
                  </a:lnTo>
                  <a:lnTo>
                    <a:pt x="140" y="19"/>
                  </a:lnTo>
                  <a:lnTo>
                    <a:pt x="141" y="19"/>
                  </a:lnTo>
                  <a:lnTo>
                    <a:pt x="141" y="18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6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9" y="15"/>
                  </a:lnTo>
                  <a:lnTo>
                    <a:pt x="150" y="15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5" y="11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7" name="Line 114"/>
            <p:cNvSpPr>
              <a:spLocks noChangeShapeType="1"/>
            </p:cNvSpPr>
            <p:nvPr/>
          </p:nvSpPr>
          <p:spPr bwMode="auto">
            <a:xfrm>
              <a:off x="3231" y="3472"/>
              <a:ext cx="886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8" name="Line 115"/>
            <p:cNvSpPr>
              <a:spLocks noChangeShapeType="1"/>
            </p:cNvSpPr>
            <p:nvPr/>
          </p:nvSpPr>
          <p:spPr bwMode="auto">
            <a:xfrm>
              <a:off x="3231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19" name="Line 116"/>
            <p:cNvSpPr>
              <a:spLocks noChangeShapeType="1"/>
            </p:cNvSpPr>
            <p:nvPr/>
          </p:nvSpPr>
          <p:spPr bwMode="auto">
            <a:xfrm>
              <a:off x="3410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20" name="Line 117"/>
            <p:cNvSpPr>
              <a:spLocks noChangeShapeType="1"/>
            </p:cNvSpPr>
            <p:nvPr/>
          </p:nvSpPr>
          <p:spPr bwMode="auto">
            <a:xfrm>
              <a:off x="3584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21" name="Line 118"/>
            <p:cNvSpPr>
              <a:spLocks noChangeShapeType="1"/>
            </p:cNvSpPr>
            <p:nvPr/>
          </p:nvSpPr>
          <p:spPr bwMode="auto">
            <a:xfrm>
              <a:off x="3763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22" name="Line 119"/>
            <p:cNvSpPr>
              <a:spLocks noChangeShapeType="1"/>
            </p:cNvSpPr>
            <p:nvPr/>
          </p:nvSpPr>
          <p:spPr bwMode="auto">
            <a:xfrm>
              <a:off x="393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23" name="Line 120"/>
            <p:cNvSpPr>
              <a:spLocks noChangeShapeType="1"/>
            </p:cNvSpPr>
            <p:nvPr/>
          </p:nvSpPr>
          <p:spPr bwMode="auto">
            <a:xfrm>
              <a:off x="4117" y="3472"/>
              <a:ext cx="1" cy="3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24" name="Rectangle 121"/>
            <p:cNvSpPr>
              <a:spLocks noChangeArrowheads="1"/>
            </p:cNvSpPr>
            <p:nvPr/>
          </p:nvSpPr>
          <p:spPr bwMode="auto">
            <a:xfrm>
              <a:off x="3173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625" name="Rectangle 122"/>
            <p:cNvSpPr>
              <a:spLocks noChangeArrowheads="1"/>
            </p:cNvSpPr>
            <p:nvPr/>
          </p:nvSpPr>
          <p:spPr bwMode="auto">
            <a:xfrm>
              <a:off x="3352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0.2</a:t>
              </a:r>
              <a:endParaRPr lang="sv-SE"/>
            </a:p>
          </p:txBody>
        </p:sp>
        <p:sp>
          <p:nvSpPr>
            <p:cNvPr id="21626" name="Rectangle 123"/>
            <p:cNvSpPr>
              <a:spLocks noChangeArrowheads="1"/>
            </p:cNvSpPr>
            <p:nvPr/>
          </p:nvSpPr>
          <p:spPr bwMode="auto">
            <a:xfrm>
              <a:off x="3526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627" name="Rectangle 124"/>
            <p:cNvSpPr>
              <a:spLocks noChangeArrowheads="1"/>
            </p:cNvSpPr>
            <p:nvPr/>
          </p:nvSpPr>
          <p:spPr bwMode="auto">
            <a:xfrm>
              <a:off x="3705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0.6</a:t>
              </a:r>
              <a:endParaRPr lang="sv-SE"/>
            </a:p>
          </p:txBody>
        </p:sp>
        <p:sp>
          <p:nvSpPr>
            <p:cNvPr id="21628" name="Rectangle 125"/>
            <p:cNvSpPr>
              <a:spLocks noChangeArrowheads="1"/>
            </p:cNvSpPr>
            <p:nvPr/>
          </p:nvSpPr>
          <p:spPr bwMode="auto">
            <a:xfrm>
              <a:off x="387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629" name="Rectangle 126"/>
            <p:cNvSpPr>
              <a:spLocks noChangeArrowheads="1"/>
            </p:cNvSpPr>
            <p:nvPr/>
          </p:nvSpPr>
          <p:spPr bwMode="auto">
            <a:xfrm>
              <a:off x="4059" y="3569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1.0</a:t>
              </a:r>
              <a:endParaRPr lang="sv-SE"/>
            </a:p>
          </p:txBody>
        </p:sp>
        <p:sp>
          <p:nvSpPr>
            <p:cNvPr id="21630" name="Line 127"/>
            <p:cNvSpPr>
              <a:spLocks noChangeShapeType="1"/>
            </p:cNvSpPr>
            <p:nvPr/>
          </p:nvSpPr>
          <p:spPr bwMode="auto">
            <a:xfrm flipV="1">
              <a:off x="3197" y="2777"/>
              <a:ext cx="1" cy="67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1" name="Line 128"/>
            <p:cNvSpPr>
              <a:spLocks noChangeShapeType="1"/>
            </p:cNvSpPr>
            <p:nvPr/>
          </p:nvSpPr>
          <p:spPr bwMode="auto">
            <a:xfrm flipH="1">
              <a:off x="3158" y="344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2" name="Line 129"/>
            <p:cNvSpPr>
              <a:spLocks noChangeShapeType="1"/>
            </p:cNvSpPr>
            <p:nvPr/>
          </p:nvSpPr>
          <p:spPr bwMode="auto">
            <a:xfrm flipH="1">
              <a:off x="3158" y="3313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3" name="Line 130"/>
            <p:cNvSpPr>
              <a:spLocks noChangeShapeType="1"/>
            </p:cNvSpPr>
            <p:nvPr/>
          </p:nvSpPr>
          <p:spPr bwMode="auto">
            <a:xfrm flipH="1">
              <a:off x="3158" y="3178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4" name="Line 131"/>
            <p:cNvSpPr>
              <a:spLocks noChangeShapeType="1"/>
            </p:cNvSpPr>
            <p:nvPr/>
          </p:nvSpPr>
          <p:spPr bwMode="auto">
            <a:xfrm flipH="1">
              <a:off x="3158" y="304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5" name="Line 132"/>
            <p:cNvSpPr>
              <a:spLocks noChangeShapeType="1"/>
            </p:cNvSpPr>
            <p:nvPr/>
          </p:nvSpPr>
          <p:spPr bwMode="auto">
            <a:xfrm flipH="1">
              <a:off x="3158" y="2912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6" name="Line 133"/>
            <p:cNvSpPr>
              <a:spLocks noChangeShapeType="1"/>
            </p:cNvSpPr>
            <p:nvPr/>
          </p:nvSpPr>
          <p:spPr bwMode="auto">
            <a:xfrm flipH="1">
              <a:off x="3158" y="2777"/>
              <a:ext cx="3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37" name="Rectangle 134"/>
            <p:cNvSpPr>
              <a:spLocks noChangeArrowheads="1"/>
            </p:cNvSpPr>
            <p:nvPr/>
          </p:nvSpPr>
          <p:spPr bwMode="auto">
            <a:xfrm rot="-5400000">
              <a:off x="3043" y="340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0.0</a:t>
              </a:r>
              <a:endParaRPr lang="sv-SE"/>
            </a:p>
          </p:txBody>
        </p:sp>
        <p:sp>
          <p:nvSpPr>
            <p:cNvPr id="21638" name="Rectangle 135"/>
            <p:cNvSpPr>
              <a:spLocks noChangeArrowheads="1"/>
            </p:cNvSpPr>
            <p:nvPr/>
          </p:nvSpPr>
          <p:spPr bwMode="auto">
            <a:xfrm rot="-5400000">
              <a:off x="3043" y="3133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0.4</a:t>
              </a:r>
              <a:endParaRPr lang="sv-SE"/>
            </a:p>
          </p:txBody>
        </p:sp>
        <p:sp>
          <p:nvSpPr>
            <p:cNvPr id="21639" name="Rectangle 136"/>
            <p:cNvSpPr>
              <a:spLocks noChangeArrowheads="1"/>
            </p:cNvSpPr>
            <p:nvPr/>
          </p:nvSpPr>
          <p:spPr bwMode="auto">
            <a:xfrm rot="-5400000">
              <a:off x="3043" y="2867"/>
              <a:ext cx="1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0.8</a:t>
              </a:r>
              <a:endParaRPr lang="sv-SE"/>
            </a:p>
          </p:txBody>
        </p:sp>
        <p:sp>
          <p:nvSpPr>
            <p:cNvPr id="21640" name="Rectangle 137"/>
            <p:cNvSpPr>
              <a:spLocks noChangeArrowheads="1"/>
            </p:cNvSpPr>
            <p:nvPr/>
          </p:nvSpPr>
          <p:spPr bwMode="auto">
            <a:xfrm>
              <a:off x="3197" y="2752"/>
              <a:ext cx="953" cy="720"/>
            </a:xfrm>
            <a:prstGeom prst="rect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641" name="Rectangle 138"/>
            <p:cNvSpPr>
              <a:spLocks noChangeArrowheads="1"/>
            </p:cNvSpPr>
            <p:nvPr/>
          </p:nvSpPr>
          <p:spPr bwMode="auto">
            <a:xfrm>
              <a:off x="3473" y="2560"/>
              <a:ext cx="3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 b="1">
                  <a:solidFill>
                    <a:srgbClr val="000000"/>
                  </a:solidFill>
                </a:rPr>
                <a:t>Student-t</a:t>
              </a:r>
              <a:endParaRPr lang="sv-SE"/>
            </a:p>
          </p:txBody>
        </p:sp>
        <p:sp>
          <p:nvSpPr>
            <p:cNvPr id="21642" name="Rectangle 139"/>
            <p:cNvSpPr>
              <a:spLocks noChangeArrowheads="1"/>
            </p:cNvSpPr>
            <p:nvPr/>
          </p:nvSpPr>
          <p:spPr bwMode="auto">
            <a:xfrm rot="-5400000">
              <a:off x="2904" y="3086"/>
              <a:ext cx="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K</a:t>
              </a:r>
              <a:endParaRPr lang="sv-SE"/>
            </a:p>
          </p:txBody>
        </p:sp>
        <p:sp>
          <p:nvSpPr>
            <p:cNvPr id="21643" name="Rectangle 140"/>
            <p:cNvSpPr>
              <a:spLocks noChangeArrowheads="1"/>
            </p:cNvSpPr>
            <p:nvPr/>
          </p:nvSpPr>
          <p:spPr bwMode="auto">
            <a:xfrm rot="-5400000">
              <a:off x="2890" y="3019"/>
              <a:ext cx="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>
                  <a:solidFill>
                    <a:srgbClr val="000000"/>
                  </a:solidFill>
                  <a:latin typeface="Symbol" pitchFamily="18" charset="2"/>
                </a:rPr>
                <a:t>?</a:t>
              </a:r>
              <a:endParaRPr lang="sv-SE"/>
            </a:p>
          </p:txBody>
        </p:sp>
        <p:sp>
          <p:nvSpPr>
            <p:cNvPr id="21644" name="Rectangle 141"/>
            <p:cNvSpPr>
              <a:spLocks noChangeArrowheads="1"/>
            </p:cNvSpPr>
            <p:nvPr/>
          </p:nvSpPr>
          <p:spPr bwMode="auto">
            <a:xfrm rot="-5400000">
              <a:off x="2917" y="3031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800">
                  <a:solidFill>
                    <a:srgbClr val="000000"/>
                  </a:solidFill>
                </a:rPr>
                <a:t>t</a:t>
              </a:r>
              <a:endParaRPr lang="sv-SE"/>
            </a:p>
          </p:txBody>
        </p:sp>
        <p:sp>
          <p:nvSpPr>
            <p:cNvPr id="21645" name="Rectangle 142"/>
            <p:cNvSpPr>
              <a:spLocks noChangeArrowheads="1"/>
            </p:cNvSpPr>
            <p:nvPr/>
          </p:nvSpPr>
          <p:spPr bwMode="auto">
            <a:xfrm rot="-5400000">
              <a:off x="2890" y="2975"/>
              <a:ext cx="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000">
                  <a:solidFill>
                    <a:srgbClr val="000000"/>
                  </a:solidFill>
                  <a:latin typeface="Symbol" pitchFamily="18" charset="2"/>
                </a:rPr>
                <a:t>?</a:t>
              </a:r>
              <a:endParaRPr lang="sv-SE"/>
            </a:p>
          </p:txBody>
        </p:sp>
        <p:sp>
          <p:nvSpPr>
            <p:cNvPr id="21646" name="Freeform 143"/>
            <p:cNvSpPr>
              <a:spLocks/>
            </p:cNvSpPr>
            <p:nvPr/>
          </p:nvSpPr>
          <p:spPr bwMode="auto">
            <a:xfrm>
              <a:off x="3231" y="2777"/>
              <a:ext cx="886" cy="671"/>
            </a:xfrm>
            <a:custGeom>
              <a:avLst/>
              <a:gdLst>
                <a:gd name="T0" fmla="*/ 22010547 w 183"/>
                <a:gd name="T1" fmla="*/ 920957156 h 139"/>
                <a:gd name="T2" fmla="*/ 42283721 w 183"/>
                <a:gd name="T3" fmla="*/ 894080403 h 139"/>
                <a:gd name="T4" fmla="*/ 64294278 w 183"/>
                <a:gd name="T5" fmla="*/ 865493923 h 139"/>
                <a:gd name="T6" fmla="*/ 84798673 w 183"/>
                <a:gd name="T7" fmla="*/ 845447425 h 139"/>
                <a:gd name="T8" fmla="*/ 106564713 w 183"/>
                <a:gd name="T9" fmla="*/ 817164952 h 139"/>
                <a:gd name="T10" fmla="*/ 127080090 w 183"/>
                <a:gd name="T11" fmla="*/ 789982956 h 139"/>
                <a:gd name="T12" fmla="*/ 141918716 w 183"/>
                <a:gd name="T13" fmla="*/ 770254059 h 139"/>
                <a:gd name="T14" fmla="*/ 162125397 w 183"/>
                <a:gd name="T15" fmla="*/ 748756117 h 139"/>
                <a:gd name="T16" fmla="*/ 184135876 w 183"/>
                <a:gd name="T17" fmla="*/ 721574739 h 139"/>
                <a:gd name="T18" fmla="*/ 204717872 w 183"/>
                <a:gd name="T19" fmla="*/ 700364120 h 139"/>
                <a:gd name="T20" fmla="*/ 226419539 w 183"/>
                <a:gd name="T21" fmla="*/ 680331216 h 139"/>
                <a:gd name="T22" fmla="*/ 246924690 w 183"/>
                <a:gd name="T23" fmla="*/ 659071783 h 139"/>
                <a:gd name="T24" fmla="*/ 268998651 w 183"/>
                <a:gd name="T25" fmla="*/ 639041505 h 139"/>
                <a:gd name="T26" fmla="*/ 290700473 w 183"/>
                <a:gd name="T27" fmla="*/ 617781454 h 139"/>
                <a:gd name="T28" fmla="*/ 311282624 w 183"/>
                <a:gd name="T29" fmla="*/ 597748859 h 139"/>
                <a:gd name="T30" fmla="*/ 333292522 w 183"/>
                <a:gd name="T31" fmla="*/ 576488499 h 139"/>
                <a:gd name="T32" fmla="*/ 353810687 w 183"/>
                <a:gd name="T33" fmla="*/ 563835163 h 139"/>
                <a:gd name="T34" fmla="*/ 375576650 w 183"/>
                <a:gd name="T35" fmla="*/ 542271414 h 139"/>
                <a:gd name="T36" fmla="*/ 396081181 w 183"/>
                <a:gd name="T37" fmla="*/ 522541899 h 139"/>
                <a:gd name="T38" fmla="*/ 418155452 w 183"/>
                <a:gd name="T39" fmla="*/ 508129714 h 139"/>
                <a:gd name="T40" fmla="*/ 431124241 w 183"/>
                <a:gd name="T41" fmla="*/ 488338099 h 139"/>
                <a:gd name="T42" fmla="*/ 453136851 w 183"/>
                <a:gd name="T43" fmla="*/ 474164114 h 139"/>
                <a:gd name="T44" fmla="*/ 473652227 w 183"/>
                <a:gd name="T45" fmla="*/ 454120397 h 139"/>
                <a:gd name="T46" fmla="*/ 495418500 w 183"/>
                <a:gd name="T47" fmla="*/ 439946721 h 139"/>
                <a:gd name="T48" fmla="*/ 515936045 w 183"/>
                <a:gd name="T49" fmla="*/ 418448469 h 139"/>
                <a:gd name="T50" fmla="*/ 538010316 w 183"/>
                <a:gd name="T51" fmla="*/ 405742303 h 139"/>
                <a:gd name="T52" fmla="*/ 558206539 w 183"/>
                <a:gd name="T53" fmla="*/ 391631034 h 139"/>
                <a:gd name="T54" fmla="*/ 580217289 w 183"/>
                <a:gd name="T55" fmla="*/ 378623642 h 139"/>
                <a:gd name="T56" fmla="*/ 602291251 w 183"/>
                <a:gd name="T57" fmla="*/ 357426926 h 139"/>
                <a:gd name="T58" fmla="*/ 622500487 w 183"/>
                <a:gd name="T59" fmla="*/ 342951097 h 139"/>
                <a:gd name="T60" fmla="*/ 644574759 w 183"/>
                <a:gd name="T61" fmla="*/ 330294980 h 139"/>
                <a:gd name="T62" fmla="*/ 665092769 w 183"/>
                <a:gd name="T63" fmla="*/ 316123080 h 139"/>
                <a:gd name="T64" fmla="*/ 687103209 w 183"/>
                <a:gd name="T65" fmla="*/ 301645089 h 139"/>
                <a:gd name="T66" fmla="*/ 700135829 w 183"/>
                <a:gd name="T67" fmla="*/ 289004420 h 139"/>
                <a:gd name="T68" fmla="*/ 722148748 w 183"/>
                <a:gd name="T69" fmla="*/ 274830589 h 139"/>
                <a:gd name="T70" fmla="*/ 742342182 w 183"/>
                <a:gd name="T71" fmla="*/ 260417786 h 139"/>
                <a:gd name="T72" fmla="*/ 764416454 w 183"/>
                <a:gd name="T73" fmla="*/ 247711774 h 139"/>
                <a:gd name="T74" fmla="*/ 784934619 w 183"/>
                <a:gd name="T75" fmla="*/ 240626171 h 139"/>
                <a:gd name="T76" fmla="*/ 806945059 w 183"/>
                <a:gd name="T77" fmla="*/ 226452340 h 139"/>
                <a:gd name="T78" fmla="*/ 827218437 w 183"/>
                <a:gd name="T79" fmla="*/ 213507511 h 139"/>
                <a:gd name="T80" fmla="*/ 849228877 w 183"/>
                <a:gd name="T81" fmla="*/ 199333525 h 139"/>
                <a:gd name="T82" fmla="*/ 871302528 w 183"/>
                <a:gd name="T83" fmla="*/ 192247459 h 139"/>
                <a:gd name="T84" fmla="*/ 891499061 w 183"/>
                <a:gd name="T85" fmla="*/ 179290117 h 139"/>
                <a:gd name="T86" fmla="*/ 913508882 w 183"/>
                <a:gd name="T87" fmla="*/ 165115668 h 139"/>
                <a:gd name="T88" fmla="*/ 934090878 w 183"/>
                <a:gd name="T89" fmla="*/ 158030027 h 139"/>
                <a:gd name="T90" fmla="*/ 955793939 w 183"/>
                <a:gd name="T91" fmla="*/ 143919222 h 139"/>
                <a:gd name="T92" fmla="*/ 976375315 w 183"/>
                <a:gd name="T93" fmla="*/ 137997433 h 139"/>
                <a:gd name="T94" fmla="*/ 991147477 w 183"/>
                <a:gd name="T95" fmla="*/ 123825842 h 139"/>
                <a:gd name="T96" fmla="*/ 1011353925 w 183"/>
                <a:gd name="T97" fmla="*/ 116800484 h 139"/>
                <a:gd name="T98" fmla="*/ 1033430675 w 183"/>
                <a:gd name="T99" fmla="*/ 102628893 h 139"/>
                <a:gd name="T100" fmla="*/ 1053945742 w 183"/>
                <a:gd name="T101" fmla="*/ 96706949 h 139"/>
                <a:gd name="T102" fmla="*/ 1075634550 w 183"/>
                <a:gd name="T103" fmla="*/ 82596144 h 139"/>
                <a:gd name="T104" fmla="*/ 1096216545 w 183"/>
                <a:gd name="T105" fmla="*/ 75509982 h 139"/>
                <a:gd name="T106" fmla="*/ 1118226366 w 183"/>
                <a:gd name="T107" fmla="*/ 68421792 h 139"/>
                <a:gd name="T108" fmla="*/ 1138745151 w 183"/>
                <a:gd name="T109" fmla="*/ 55464334 h 139"/>
                <a:gd name="T110" fmla="*/ 1160511423 w 183"/>
                <a:gd name="T111" fmla="*/ 48378770 h 139"/>
                <a:gd name="T112" fmla="*/ 1182520624 w 183"/>
                <a:gd name="T113" fmla="*/ 41292665 h 139"/>
                <a:gd name="T114" fmla="*/ 1203039409 w 183"/>
                <a:gd name="T115" fmla="*/ 34204311 h 139"/>
                <a:gd name="T116" fmla="*/ 1224791428 w 183"/>
                <a:gd name="T117" fmla="*/ 27118748 h 139"/>
                <a:gd name="T118" fmla="*/ 1245309593 w 183"/>
                <a:gd name="T119" fmla="*/ 20033189 h 139"/>
                <a:gd name="T120" fmla="*/ 1267383245 w 183"/>
                <a:gd name="T121" fmla="*/ 14173816 h 139"/>
                <a:gd name="T122" fmla="*/ 1280352654 w 183"/>
                <a:gd name="T123" fmla="*/ 7085547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3"/>
                <a:gd name="T187" fmla="*/ 0 h 139"/>
                <a:gd name="T188" fmla="*/ 183 w 183"/>
                <a:gd name="T189" fmla="*/ 139 h 1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3" h="139">
                  <a:moveTo>
                    <a:pt x="0" y="139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9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5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13" y="121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5" y="119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7" y="116"/>
                  </a:lnTo>
                  <a:lnTo>
                    <a:pt x="18" y="115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22" y="111"/>
                  </a:lnTo>
                  <a:lnTo>
                    <a:pt x="22" y="110"/>
                  </a:lnTo>
                  <a:lnTo>
                    <a:pt x="23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101"/>
                  </a:lnTo>
                  <a:lnTo>
                    <a:pt x="31" y="100"/>
                  </a:lnTo>
                  <a:lnTo>
                    <a:pt x="32" y="100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4" y="97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5"/>
                  </a:lnTo>
                  <a:lnTo>
                    <a:pt x="47" y="84"/>
                  </a:lnTo>
                  <a:lnTo>
                    <a:pt x="48" y="84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3" y="79"/>
                  </a:lnTo>
                  <a:lnTo>
                    <a:pt x="53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3" y="54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7" y="51"/>
                  </a:lnTo>
                  <a:lnTo>
                    <a:pt x="88" y="50"/>
                  </a:lnTo>
                  <a:lnTo>
                    <a:pt x="89" y="50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06" y="38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1" y="34"/>
                  </a:lnTo>
                  <a:lnTo>
                    <a:pt x="112" y="34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14" y="33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1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9" y="24"/>
                  </a:lnTo>
                  <a:lnTo>
                    <a:pt x="130" y="24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6" y="21"/>
                  </a:lnTo>
                  <a:lnTo>
                    <a:pt x="136" y="20"/>
                  </a:lnTo>
                  <a:lnTo>
                    <a:pt x="137" y="20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0" y="18"/>
                  </a:lnTo>
                  <a:lnTo>
                    <a:pt x="141" y="18"/>
                  </a:lnTo>
                  <a:lnTo>
                    <a:pt x="142" y="17"/>
                  </a:lnTo>
                  <a:lnTo>
                    <a:pt x="143" y="17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6" y="16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9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2" y="13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4" y="12"/>
                  </a:lnTo>
                  <a:lnTo>
                    <a:pt x="154" y="11"/>
                  </a:lnTo>
                  <a:lnTo>
                    <a:pt x="155" y="11"/>
                  </a:lnTo>
                  <a:lnTo>
                    <a:pt x="156" y="11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8" y="6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8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3" y="0"/>
                  </a:lnTo>
                </a:path>
              </a:pathLst>
            </a:custGeom>
            <a:noFill/>
            <a:ln w="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47" name="Line 144"/>
            <p:cNvSpPr>
              <a:spLocks noChangeShapeType="1"/>
            </p:cNvSpPr>
            <p:nvPr/>
          </p:nvSpPr>
          <p:spPr bwMode="auto">
            <a:xfrm>
              <a:off x="3749" y="3366"/>
              <a:ext cx="77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48" name="Line 145"/>
            <p:cNvSpPr>
              <a:spLocks noChangeShapeType="1"/>
            </p:cNvSpPr>
            <p:nvPr/>
          </p:nvSpPr>
          <p:spPr bwMode="auto">
            <a:xfrm>
              <a:off x="3749" y="3419"/>
              <a:ext cx="77" cy="1"/>
            </a:xfrm>
            <a:prstGeom prst="line">
              <a:avLst/>
            </a:prstGeom>
            <a:noFill/>
            <a:ln w="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649" name="Rectangle 146"/>
            <p:cNvSpPr>
              <a:spLocks noChangeArrowheads="1"/>
            </p:cNvSpPr>
            <p:nvPr/>
          </p:nvSpPr>
          <p:spPr bwMode="auto">
            <a:xfrm>
              <a:off x="3870" y="3351"/>
              <a:ext cx="26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Empirical K</a:t>
              </a:r>
              <a:endParaRPr lang="sv-SE"/>
            </a:p>
          </p:txBody>
        </p:sp>
        <p:sp>
          <p:nvSpPr>
            <p:cNvPr id="21650" name="Rectangle 147"/>
            <p:cNvSpPr>
              <a:spLocks noChangeArrowheads="1"/>
            </p:cNvSpPr>
            <p:nvPr/>
          </p:nvSpPr>
          <p:spPr bwMode="auto">
            <a:xfrm>
              <a:off x="3870" y="3404"/>
              <a:ext cx="30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500">
                  <a:solidFill>
                    <a:srgbClr val="000000"/>
                  </a:solidFill>
                </a:rPr>
                <a:t>Theoretical K</a:t>
              </a: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92868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hu-HU" dirty="0" smtClean="0">
                <a:latin typeface="+mj-lt"/>
              </a:rPr>
              <a:t>Prediction regions (</a:t>
            </a:r>
            <a:r>
              <a:rPr lang="hu-HU" dirty="0" smtClean="0"/>
              <a:t>Bremerhaven &amp; Fehmarn)</a:t>
            </a:r>
            <a:endParaRPr lang="hu-HU" sz="2400" dirty="0" smtClean="0"/>
          </a:p>
          <a:p>
            <a:pPr algn="ctr">
              <a:buFont typeface="Arial" charset="0"/>
              <a:buNone/>
              <a:defRPr/>
            </a:pPr>
            <a:r>
              <a:rPr lang="hu-HU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9A003-D2C6-45FE-B8BC-6826841E2954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5775" y="7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Applications to wind speed maxima</a:t>
            </a:r>
            <a:endParaRPr lang="hu-H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2938" y="6429375"/>
            <a:ext cx="822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1600" dirty="0">
                <a:latin typeface="+mn-lt"/>
                <a:cs typeface="+mn-cs"/>
              </a:rPr>
              <a:t>Wind speed (m/s)</a:t>
            </a:r>
            <a:endParaRPr lang="hu-HU" sz="1600" dirty="0"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57356" y="3071810"/>
            <a:ext cx="4286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hu-HU" sz="1600" dirty="0">
                <a:latin typeface="+mn-lt"/>
                <a:cs typeface="+mn-cs"/>
              </a:rPr>
              <a:t>Wind speed (m/s)</a:t>
            </a:r>
            <a:endParaRPr lang="hu-HU" sz="1600" dirty="0">
              <a:cs typeface="+mn-cs"/>
            </a:endParaRPr>
          </a:p>
        </p:txBody>
      </p:sp>
      <p:grpSp>
        <p:nvGrpSpPr>
          <p:cNvPr id="22535" name="Group 11"/>
          <p:cNvGrpSpPr>
            <a:grpSpLocks noChangeAspect="1"/>
          </p:cNvGrpSpPr>
          <p:nvPr/>
        </p:nvGrpSpPr>
        <p:grpSpPr bwMode="auto">
          <a:xfrm>
            <a:off x="1838325" y="2287588"/>
            <a:ext cx="5233988" cy="4271962"/>
            <a:chOff x="1158" y="1441"/>
            <a:chExt cx="3297" cy="2691"/>
          </a:xfrm>
        </p:grpSpPr>
        <p:sp>
          <p:nvSpPr>
            <p:cNvPr id="2253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158" y="1441"/>
              <a:ext cx="3297" cy="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37" name="Freeform 12"/>
            <p:cNvSpPr>
              <a:spLocks/>
            </p:cNvSpPr>
            <p:nvPr/>
          </p:nvSpPr>
          <p:spPr bwMode="auto">
            <a:xfrm>
              <a:off x="1911" y="2011"/>
              <a:ext cx="2048" cy="1520"/>
            </a:xfrm>
            <a:custGeom>
              <a:avLst/>
              <a:gdLst>
                <a:gd name="T0" fmla="*/ 6 w 367"/>
                <a:gd name="T1" fmla="*/ 1314 h 273"/>
                <a:gd name="T2" fmla="*/ 33 w 367"/>
                <a:gd name="T3" fmla="*/ 1219 h 273"/>
                <a:gd name="T4" fmla="*/ 61 w 367"/>
                <a:gd name="T5" fmla="*/ 1136 h 273"/>
                <a:gd name="T6" fmla="*/ 100 w 367"/>
                <a:gd name="T7" fmla="*/ 1058 h 273"/>
                <a:gd name="T8" fmla="*/ 140 w 367"/>
                <a:gd name="T9" fmla="*/ 980 h 273"/>
                <a:gd name="T10" fmla="*/ 190 w 367"/>
                <a:gd name="T11" fmla="*/ 908 h 273"/>
                <a:gd name="T12" fmla="*/ 234 w 367"/>
                <a:gd name="T13" fmla="*/ 841 h 273"/>
                <a:gd name="T14" fmla="*/ 296 w 367"/>
                <a:gd name="T15" fmla="*/ 779 h 273"/>
                <a:gd name="T16" fmla="*/ 352 w 367"/>
                <a:gd name="T17" fmla="*/ 724 h 273"/>
                <a:gd name="T18" fmla="*/ 419 w 367"/>
                <a:gd name="T19" fmla="*/ 674 h 273"/>
                <a:gd name="T20" fmla="*/ 491 w 367"/>
                <a:gd name="T21" fmla="*/ 624 h 273"/>
                <a:gd name="T22" fmla="*/ 564 w 367"/>
                <a:gd name="T23" fmla="*/ 579 h 273"/>
                <a:gd name="T24" fmla="*/ 642 w 367"/>
                <a:gd name="T25" fmla="*/ 546 h 273"/>
                <a:gd name="T26" fmla="*/ 720 w 367"/>
                <a:gd name="T27" fmla="*/ 507 h 273"/>
                <a:gd name="T28" fmla="*/ 798 w 367"/>
                <a:gd name="T29" fmla="*/ 473 h 273"/>
                <a:gd name="T30" fmla="*/ 887 w 367"/>
                <a:gd name="T31" fmla="*/ 440 h 273"/>
                <a:gd name="T32" fmla="*/ 971 w 367"/>
                <a:gd name="T33" fmla="*/ 406 h 273"/>
                <a:gd name="T34" fmla="*/ 1049 w 367"/>
                <a:gd name="T35" fmla="*/ 373 h 273"/>
                <a:gd name="T36" fmla="*/ 1133 w 367"/>
                <a:gd name="T37" fmla="*/ 340 h 273"/>
                <a:gd name="T38" fmla="*/ 1217 w 367"/>
                <a:gd name="T39" fmla="*/ 306 h 273"/>
                <a:gd name="T40" fmla="*/ 1295 w 367"/>
                <a:gd name="T41" fmla="*/ 267 h 273"/>
                <a:gd name="T42" fmla="*/ 1373 w 367"/>
                <a:gd name="T43" fmla="*/ 234 h 273"/>
                <a:gd name="T44" fmla="*/ 1451 w 367"/>
                <a:gd name="T45" fmla="*/ 200 h 273"/>
                <a:gd name="T46" fmla="*/ 1535 w 367"/>
                <a:gd name="T47" fmla="*/ 167 h 273"/>
                <a:gd name="T48" fmla="*/ 1613 w 367"/>
                <a:gd name="T49" fmla="*/ 128 h 273"/>
                <a:gd name="T50" fmla="*/ 1691 w 367"/>
                <a:gd name="T51" fmla="*/ 89 h 273"/>
                <a:gd name="T52" fmla="*/ 1769 w 367"/>
                <a:gd name="T53" fmla="*/ 56 h 273"/>
                <a:gd name="T54" fmla="*/ 1853 w 367"/>
                <a:gd name="T55" fmla="*/ 22 h 273"/>
                <a:gd name="T56" fmla="*/ 1942 w 367"/>
                <a:gd name="T57" fmla="*/ 6 h 273"/>
                <a:gd name="T58" fmla="*/ 2020 w 367"/>
                <a:gd name="T59" fmla="*/ 22 h 273"/>
                <a:gd name="T60" fmla="*/ 2042 w 367"/>
                <a:gd name="T61" fmla="*/ 106 h 273"/>
                <a:gd name="T62" fmla="*/ 1998 w 367"/>
                <a:gd name="T63" fmla="*/ 184 h 273"/>
                <a:gd name="T64" fmla="*/ 1948 w 367"/>
                <a:gd name="T65" fmla="*/ 251 h 273"/>
                <a:gd name="T66" fmla="*/ 1903 w 367"/>
                <a:gd name="T67" fmla="*/ 323 h 273"/>
                <a:gd name="T68" fmla="*/ 1853 w 367"/>
                <a:gd name="T69" fmla="*/ 390 h 273"/>
                <a:gd name="T70" fmla="*/ 1802 w 367"/>
                <a:gd name="T71" fmla="*/ 457 h 273"/>
                <a:gd name="T72" fmla="*/ 1752 w 367"/>
                <a:gd name="T73" fmla="*/ 523 h 273"/>
                <a:gd name="T74" fmla="*/ 1702 w 367"/>
                <a:gd name="T75" fmla="*/ 596 h 273"/>
                <a:gd name="T76" fmla="*/ 1657 w 367"/>
                <a:gd name="T77" fmla="*/ 663 h 273"/>
                <a:gd name="T78" fmla="*/ 1607 w 367"/>
                <a:gd name="T79" fmla="*/ 735 h 273"/>
                <a:gd name="T80" fmla="*/ 1557 w 367"/>
                <a:gd name="T81" fmla="*/ 802 h 273"/>
                <a:gd name="T82" fmla="*/ 1507 w 367"/>
                <a:gd name="T83" fmla="*/ 869 h 273"/>
                <a:gd name="T84" fmla="*/ 1456 w 367"/>
                <a:gd name="T85" fmla="*/ 935 h 273"/>
                <a:gd name="T86" fmla="*/ 1412 w 367"/>
                <a:gd name="T87" fmla="*/ 1002 h 273"/>
                <a:gd name="T88" fmla="*/ 1356 w 367"/>
                <a:gd name="T89" fmla="*/ 1069 h 273"/>
                <a:gd name="T90" fmla="*/ 1300 w 367"/>
                <a:gd name="T91" fmla="*/ 1125 h 273"/>
                <a:gd name="T92" fmla="*/ 1239 w 367"/>
                <a:gd name="T93" fmla="*/ 1186 h 273"/>
                <a:gd name="T94" fmla="*/ 1172 w 367"/>
                <a:gd name="T95" fmla="*/ 1236 h 273"/>
                <a:gd name="T96" fmla="*/ 1105 w 367"/>
                <a:gd name="T97" fmla="*/ 1281 h 273"/>
                <a:gd name="T98" fmla="*/ 1027 w 367"/>
                <a:gd name="T99" fmla="*/ 1320 h 273"/>
                <a:gd name="T100" fmla="*/ 943 w 367"/>
                <a:gd name="T101" fmla="*/ 1359 h 273"/>
                <a:gd name="T102" fmla="*/ 865 w 367"/>
                <a:gd name="T103" fmla="*/ 1392 h 273"/>
                <a:gd name="T104" fmla="*/ 776 w 367"/>
                <a:gd name="T105" fmla="*/ 1414 h 273"/>
                <a:gd name="T106" fmla="*/ 686 w 367"/>
                <a:gd name="T107" fmla="*/ 1442 h 273"/>
                <a:gd name="T108" fmla="*/ 597 w 367"/>
                <a:gd name="T109" fmla="*/ 1464 h 273"/>
                <a:gd name="T110" fmla="*/ 497 w 367"/>
                <a:gd name="T111" fmla="*/ 1487 h 273"/>
                <a:gd name="T112" fmla="*/ 402 w 367"/>
                <a:gd name="T113" fmla="*/ 1503 h 273"/>
                <a:gd name="T114" fmla="*/ 301 w 367"/>
                <a:gd name="T115" fmla="*/ 1514 h 273"/>
                <a:gd name="T116" fmla="*/ 190 w 367"/>
                <a:gd name="T117" fmla="*/ 1520 h 273"/>
                <a:gd name="T118" fmla="*/ 89 w 367"/>
                <a:gd name="T119" fmla="*/ 1503 h 273"/>
                <a:gd name="T120" fmla="*/ 22 w 367"/>
                <a:gd name="T121" fmla="*/ 1453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273"/>
                <a:gd name="T185" fmla="*/ 367 w 367"/>
                <a:gd name="T186" fmla="*/ 273 h 2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273">
                  <a:moveTo>
                    <a:pt x="2" y="256"/>
                  </a:moveTo>
                  <a:lnTo>
                    <a:pt x="1" y="255"/>
                  </a:lnTo>
                  <a:lnTo>
                    <a:pt x="1" y="253"/>
                  </a:lnTo>
                  <a:lnTo>
                    <a:pt x="0" y="252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2" y="235"/>
                  </a:lnTo>
                  <a:lnTo>
                    <a:pt x="2" y="234"/>
                  </a:lnTo>
                  <a:lnTo>
                    <a:pt x="2" y="233"/>
                  </a:lnTo>
                  <a:lnTo>
                    <a:pt x="2" y="232"/>
                  </a:lnTo>
                  <a:lnTo>
                    <a:pt x="2" y="230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4" y="225"/>
                  </a:lnTo>
                  <a:lnTo>
                    <a:pt x="4" y="224"/>
                  </a:lnTo>
                  <a:lnTo>
                    <a:pt x="5" y="223"/>
                  </a:lnTo>
                  <a:lnTo>
                    <a:pt x="5" y="222"/>
                  </a:lnTo>
                  <a:lnTo>
                    <a:pt x="5" y="221"/>
                  </a:lnTo>
                  <a:lnTo>
                    <a:pt x="6" y="219"/>
                  </a:lnTo>
                  <a:lnTo>
                    <a:pt x="6" y="218"/>
                  </a:lnTo>
                  <a:lnTo>
                    <a:pt x="6" y="216"/>
                  </a:lnTo>
                  <a:lnTo>
                    <a:pt x="7" y="215"/>
                  </a:lnTo>
                  <a:lnTo>
                    <a:pt x="7" y="214"/>
                  </a:lnTo>
                  <a:lnTo>
                    <a:pt x="8" y="213"/>
                  </a:lnTo>
                  <a:lnTo>
                    <a:pt x="8" y="212"/>
                  </a:lnTo>
                  <a:lnTo>
                    <a:pt x="9" y="210"/>
                  </a:lnTo>
                  <a:lnTo>
                    <a:pt x="9" y="208"/>
                  </a:lnTo>
                  <a:lnTo>
                    <a:pt x="10" y="207"/>
                  </a:lnTo>
                  <a:lnTo>
                    <a:pt x="10" y="206"/>
                  </a:lnTo>
                  <a:lnTo>
                    <a:pt x="11" y="205"/>
                  </a:lnTo>
                  <a:lnTo>
                    <a:pt x="11" y="204"/>
                  </a:lnTo>
                  <a:lnTo>
                    <a:pt x="12" y="203"/>
                  </a:lnTo>
                  <a:lnTo>
                    <a:pt x="12" y="202"/>
                  </a:lnTo>
                  <a:lnTo>
                    <a:pt x="13" y="201"/>
                  </a:lnTo>
                  <a:lnTo>
                    <a:pt x="13" y="199"/>
                  </a:lnTo>
                  <a:lnTo>
                    <a:pt x="14" y="198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6" y="193"/>
                  </a:lnTo>
                  <a:lnTo>
                    <a:pt x="17" y="192"/>
                  </a:lnTo>
                  <a:lnTo>
                    <a:pt x="18" y="190"/>
                  </a:lnTo>
                  <a:lnTo>
                    <a:pt x="18" y="188"/>
                  </a:lnTo>
                  <a:lnTo>
                    <a:pt x="19" y="187"/>
                  </a:lnTo>
                  <a:lnTo>
                    <a:pt x="20" y="185"/>
                  </a:lnTo>
                  <a:lnTo>
                    <a:pt x="21" y="184"/>
                  </a:lnTo>
                  <a:lnTo>
                    <a:pt x="21" y="182"/>
                  </a:lnTo>
                  <a:lnTo>
                    <a:pt x="22" y="182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4" y="179"/>
                  </a:lnTo>
                  <a:lnTo>
                    <a:pt x="24" y="178"/>
                  </a:lnTo>
                  <a:lnTo>
                    <a:pt x="25" y="177"/>
                  </a:lnTo>
                  <a:lnTo>
                    <a:pt x="25" y="176"/>
                  </a:lnTo>
                  <a:lnTo>
                    <a:pt x="26" y="175"/>
                  </a:lnTo>
                  <a:lnTo>
                    <a:pt x="26" y="174"/>
                  </a:lnTo>
                  <a:lnTo>
                    <a:pt x="27" y="173"/>
                  </a:lnTo>
                  <a:lnTo>
                    <a:pt x="28" y="172"/>
                  </a:lnTo>
                  <a:lnTo>
                    <a:pt x="29" y="170"/>
                  </a:lnTo>
                  <a:lnTo>
                    <a:pt x="29" y="169"/>
                  </a:lnTo>
                  <a:lnTo>
                    <a:pt x="30" y="168"/>
                  </a:lnTo>
                  <a:lnTo>
                    <a:pt x="31" y="167"/>
                  </a:lnTo>
                  <a:lnTo>
                    <a:pt x="32" y="165"/>
                  </a:lnTo>
                  <a:lnTo>
                    <a:pt x="33" y="164"/>
                  </a:lnTo>
                  <a:lnTo>
                    <a:pt x="34" y="163"/>
                  </a:lnTo>
                  <a:lnTo>
                    <a:pt x="34" y="162"/>
                  </a:lnTo>
                  <a:lnTo>
                    <a:pt x="35" y="161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7" y="158"/>
                  </a:lnTo>
                  <a:lnTo>
                    <a:pt x="38" y="156"/>
                  </a:lnTo>
                  <a:lnTo>
                    <a:pt x="40" y="155"/>
                  </a:lnTo>
                  <a:lnTo>
                    <a:pt x="41" y="153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4" y="150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47" y="146"/>
                  </a:lnTo>
                  <a:lnTo>
                    <a:pt x="47" y="145"/>
                  </a:lnTo>
                  <a:lnTo>
                    <a:pt x="48" y="144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0" y="142"/>
                  </a:lnTo>
                  <a:lnTo>
                    <a:pt x="51" y="141"/>
                  </a:lnTo>
                  <a:lnTo>
                    <a:pt x="52" y="141"/>
                  </a:lnTo>
                  <a:lnTo>
                    <a:pt x="53" y="140"/>
                  </a:lnTo>
                  <a:lnTo>
                    <a:pt x="53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9" y="134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2" y="132"/>
                  </a:lnTo>
                  <a:lnTo>
                    <a:pt x="63" y="130"/>
                  </a:lnTo>
                  <a:lnTo>
                    <a:pt x="64" y="129"/>
                  </a:lnTo>
                  <a:lnTo>
                    <a:pt x="65" y="128"/>
                  </a:lnTo>
                  <a:lnTo>
                    <a:pt x="66" y="127"/>
                  </a:lnTo>
                  <a:lnTo>
                    <a:pt x="67" y="127"/>
                  </a:lnTo>
                  <a:lnTo>
                    <a:pt x="67" y="126"/>
                  </a:lnTo>
                  <a:lnTo>
                    <a:pt x="69" y="125"/>
                  </a:lnTo>
                  <a:lnTo>
                    <a:pt x="70" y="124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3" y="122"/>
                  </a:lnTo>
                  <a:lnTo>
                    <a:pt x="75" y="121"/>
                  </a:lnTo>
                  <a:lnTo>
                    <a:pt x="76" y="120"/>
                  </a:lnTo>
                  <a:lnTo>
                    <a:pt x="77" y="119"/>
                  </a:lnTo>
                  <a:lnTo>
                    <a:pt x="78" y="118"/>
                  </a:lnTo>
                  <a:lnTo>
                    <a:pt x="79" y="118"/>
                  </a:lnTo>
                  <a:lnTo>
                    <a:pt x="80" y="117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5" y="114"/>
                  </a:lnTo>
                  <a:lnTo>
                    <a:pt x="86" y="113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89" y="111"/>
                  </a:lnTo>
                  <a:lnTo>
                    <a:pt x="91" y="110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6"/>
                  </a:lnTo>
                  <a:lnTo>
                    <a:pt x="99" y="105"/>
                  </a:lnTo>
                  <a:lnTo>
                    <a:pt x="100" y="105"/>
                  </a:lnTo>
                  <a:lnTo>
                    <a:pt x="101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5" y="102"/>
                  </a:lnTo>
                  <a:lnTo>
                    <a:pt x="107" y="101"/>
                  </a:lnTo>
                  <a:lnTo>
                    <a:pt x="108" y="101"/>
                  </a:lnTo>
                  <a:lnTo>
                    <a:pt x="110" y="100"/>
                  </a:lnTo>
                  <a:lnTo>
                    <a:pt x="111" y="99"/>
                  </a:lnTo>
                  <a:lnTo>
                    <a:pt x="113" y="98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5" y="97"/>
                  </a:lnTo>
                  <a:lnTo>
                    <a:pt x="117" y="96"/>
                  </a:lnTo>
                  <a:lnTo>
                    <a:pt x="118" y="96"/>
                  </a:lnTo>
                  <a:lnTo>
                    <a:pt x="120" y="95"/>
                  </a:lnTo>
                  <a:lnTo>
                    <a:pt x="121" y="95"/>
                  </a:lnTo>
                  <a:lnTo>
                    <a:pt x="123" y="94"/>
                  </a:lnTo>
                  <a:lnTo>
                    <a:pt x="124" y="93"/>
                  </a:lnTo>
                  <a:lnTo>
                    <a:pt x="126" y="93"/>
                  </a:lnTo>
                  <a:lnTo>
                    <a:pt x="127" y="92"/>
                  </a:lnTo>
                  <a:lnTo>
                    <a:pt x="128" y="92"/>
                  </a:lnTo>
                  <a:lnTo>
                    <a:pt x="129" y="91"/>
                  </a:lnTo>
                  <a:lnTo>
                    <a:pt x="130" y="91"/>
                  </a:lnTo>
                  <a:lnTo>
                    <a:pt x="131" y="90"/>
                  </a:lnTo>
                  <a:lnTo>
                    <a:pt x="132" y="90"/>
                  </a:lnTo>
                  <a:lnTo>
                    <a:pt x="133" y="89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7" y="88"/>
                  </a:lnTo>
                  <a:lnTo>
                    <a:pt x="139" y="87"/>
                  </a:lnTo>
                  <a:lnTo>
                    <a:pt x="140" y="87"/>
                  </a:lnTo>
                  <a:lnTo>
                    <a:pt x="142" y="86"/>
                  </a:lnTo>
                  <a:lnTo>
                    <a:pt x="143" y="85"/>
                  </a:lnTo>
                  <a:lnTo>
                    <a:pt x="145" y="85"/>
                  </a:lnTo>
                  <a:lnTo>
                    <a:pt x="146" y="84"/>
                  </a:lnTo>
                  <a:lnTo>
                    <a:pt x="147" y="84"/>
                  </a:lnTo>
                  <a:lnTo>
                    <a:pt x="148" y="84"/>
                  </a:lnTo>
                  <a:lnTo>
                    <a:pt x="149" y="83"/>
                  </a:lnTo>
                  <a:lnTo>
                    <a:pt x="151" y="82"/>
                  </a:lnTo>
                  <a:lnTo>
                    <a:pt x="152" y="82"/>
                  </a:lnTo>
                  <a:lnTo>
                    <a:pt x="153" y="81"/>
                  </a:lnTo>
                  <a:lnTo>
                    <a:pt x="155" y="81"/>
                  </a:lnTo>
                  <a:lnTo>
                    <a:pt x="156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8"/>
                  </a:lnTo>
                  <a:lnTo>
                    <a:pt x="162" y="78"/>
                  </a:lnTo>
                  <a:lnTo>
                    <a:pt x="164" y="77"/>
                  </a:lnTo>
                  <a:lnTo>
                    <a:pt x="165" y="76"/>
                  </a:lnTo>
                  <a:lnTo>
                    <a:pt x="166" y="76"/>
                  </a:lnTo>
                  <a:lnTo>
                    <a:pt x="167" y="76"/>
                  </a:lnTo>
                  <a:lnTo>
                    <a:pt x="168" y="75"/>
                  </a:lnTo>
                  <a:lnTo>
                    <a:pt x="169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2" y="73"/>
                  </a:lnTo>
                  <a:lnTo>
                    <a:pt x="174" y="73"/>
                  </a:lnTo>
                  <a:lnTo>
                    <a:pt x="175" y="72"/>
                  </a:lnTo>
                  <a:lnTo>
                    <a:pt x="177" y="72"/>
                  </a:lnTo>
                  <a:lnTo>
                    <a:pt x="178" y="72"/>
                  </a:lnTo>
                  <a:lnTo>
                    <a:pt x="178" y="71"/>
                  </a:lnTo>
                  <a:lnTo>
                    <a:pt x="180" y="70"/>
                  </a:lnTo>
                  <a:lnTo>
                    <a:pt x="181" y="70"/>
                  </a:lnTo>
                  <a:lnTo>
                    <a:pt x="182" y="70"/>
                  </a:lnTo>
                  <a:lnTo>
                    <a:pt x="183" y="69"/>
                  </a:lnTo>
                  <a:lnTo>
                    <a:pt x="184" y="69"/>
                  </a:lnTo>
                  <a:lnTo>
                    <a:pt x="185" y="68"/>
                  </a:lnTo>
                  <a:lnTo>
                    <a:pt x="186" y="68"/>
                  </a:lnTo>
                  <a:lnTo>
                    <a:pt x="187" y="67"/>
                  </a:lnTo>
                  <a:lnTo>
                    <a:pt x="188" y="67"/>
                  </a:lnTo>
                  <a:lnTo>
                    <a:pt x="189" y="67"/>
                  </a:lnTo>
                  <a:lnTo>
                    <a:pt x="190" y="66"/>
                  </a:lnTo>
                  <a:lnTo>
                    <a:pt x="191" y="66"/>
                  </a:lnTo>
                  <a:lnTo>
                    <a:pt x="192" y="65"/>
                  </a:lnTo>
                  <a:lnTo>
                    <a:pt x="193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7" y="63"/>
                  </a:lnTo>
                  <a:lnTo>
                    <a:pt x="199" y="63"/>
                  </a:lnTo>
                  <a:lnTo>
                    <a:pt x="199" y="62"/>
                  </a:lnTo>
                  <a:lnTo>
                    <a:pt x="200" y="62"/>
                  </a:lnTo>
                  <a:lnTo>
                    <a:pt x="202" y="61"/>
                  </a:lnTo>
                  <a:lnTo>
                    <a:pt x="203" y="61"/>
                  </a:lnTo>
                  <a:lnTo>
                    <a:pt x="204" y="61"/>
                  </a:lnTo>
                  <a:lnTo>
                    <a:pt x="205" y="60"/>
                  </a:lnTo>
                  <a:lnTo>
                    <a:pt x="206" y="60"/>
                  </a:lnTo>
                  <a:lnTo>
                    <a:pt x="207" y="59"/>
                  </a:lnTo>
                  <a:lnTo>
                    <a:pt x="209" y="59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2" y="57"/>
                  </a:lnTo>
                  <a:lnTo>
                    <a:pt x="213" y="57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5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2" y="53"/>
                  </a:lnTo>
                  <a:lnTo>
                    <a:pt x="223" y="53"/>
                  </a:lnTo>
                  <a:lnTo>
                    <a:pt x="225" y="52"/>
                  </a:lnTo>
                  <a:lnTo>
                    <a:pt x="226" y="51"/>
                  </a:lnTo>
                  <a:lnTo>
                    <a:pt x="228" y="50"/>
                  </a:lnTo>
                  <a:lnTo>
                    <a:pt x="229" y="50"/>
                  </a:lnTo>
                  <a:lnTo>
                    <a:pt x="231" y="49"/>
                  </a:lnTo>
                  <a:lnTo>
                    <a:pt x="232" y="48"/>
                  </a:lnTo>
                  <a:lnTo>
                    <a:pt x="234" y="48"/>
                  </a:lnTo>
                  <a:lnTo>
                    <a:pt x="235" y="47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8" y="46"/>
                  </a:lnTo>
                  <a:lnTo>
                    <a:pt x="239" y="45"/>
                  </a:lnTo>
                  <a:lnTo>
                    <a:pt x="240" y="45"/>
                  </a:lnTo>
                  <a:lnTo>
                    <a:pt x="241" y="45"/>
                  </a:lnTo>
                  <a:lnTo>
                    <a:pt x="242" y="44"/>
                  </a:lnTo>
                  <a:lnTo>
                    <a:pt x="243" y="44"/>
                  </a:lnTo>
                  <a:lnTo>
                    <a:pt x="244" y="43"/>
                  </a:lnTo>
                  <a:lnTo>
                    <a:pt x="245" y="43"/>
                  </a:lnTo>
                  <a:lnTo>
                    <a:pt x="246" y="42"/>
                  </a:lnTo>
                  <a:lnTo>
                    <a:pt x="247" y="42"/>
                  </a:lnTo>
                  <a:lnTo>
                    <a:pt x="248" y="42"/>
                  </a:lnTo>
                  <a:lnTo>
                    <a:pt x="250" y="41"/>
                  </a:lnTo>
                  <a:lnTo>
                    <a:pt x="251" y="40"/>
                  </a:lnTo>
                  <a:lnTo>
                    <a:pt x="253" y="40"/>
                  </a:lnTo>
                  <a:lnTo>
                    <a:pt x="254" y="39"/>
                  </a:lnTo>
                  <a:lnTo>
                    <a:pt x="256" y="38"/>
                  </a:lnTo>
                  <a:lnTo>
                    <a:pt x="257" y="38"/>
                  </a:lnTo>
                  <a:lnTo>
                    <a:pt x="259" y="37"/>
                  </a:lnTo>
                  <a:lnTo>
                    <a:pt x="260" y="36"/>
                  </a:lnTo>
                  <a:lnTo>
                    <a:pt x="261" y="36"/>
                  </a:lnTo>
                  <a:lnTo>
                    <a:pt x="263" y="35"/>
                  </a:lnTo>
                  <a:lnTo>
                    <a:pt x="264" y="34"/>
                  </a:lnTo>
                  <a:lnTo>
                    <a:pt x="266" y="34"/>
                  </a:lnTo>
                  <a:lnTo>
                    <a:pt x="267" y="33"/>
                  </a:lnTo>
                  <a:lnTo>
                    <a:pt x="269" y="32"/>
                  </a:lnTo>
                  <a:lnTo>
                    <a:pt x="270" y="32"/>
                  </a:lnTo>
                  <a:lnTo>
                    <a:pt x="271" y="32"/>
                  </a:lnTo>
                  <a:lnTo>
                    <a:pt x="272" y="31"/>
                  </a:lnTo>
                  <a:lnTo>
                    <a:pt x="273" y="30"/>
                  </a:lnTo>
                  <a:lnTo>
                    <a:pt x="274" y="30"/>
                  </a:lnTo>
                  <a:lnTo>
                    <a:pt x="275" y="30"/>
                  </a:lnTo>
                  <a:lnTo>
                    <a:pt x="276" y="29"/>
                  </a:lnTo>
                  <a:lnTo>
                    <a:pt x="277" y="28"/>
                  </a:lnTo>
                  <a:lnTo>
                    <a:pt x="278" y="28"/>
                  </a:lnTo>
                  <a:lnTo>
                    <a:pt x="279" y="28"/>
                  </a:lnTo>
                  <a:lnTo>
                    <a:pt x="280" y="27"/>
                  </a:lnTo>
                  <a:lnTo>
                    <a:pt x="282" y="27"/>
                  </a:lnTo>
                  <a:lnTo>
                    <a:pt x="283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7" y="24"/>
                  </a:lnTo>
                  <a:lnTo>
                    <a:pt x="288" y="24"/>
                  </a:lnTo>
                  <a:lnTo>
                    <a:pt x="289" y="23"/>
                  </a:lnTo>
                  <a:lnTo>
                    <a:pt x="290" y="22"/>
                  </a:lnTo>
                  <a:lnTo>
                    <a:pt x="291" y="22"/>
                  </a:lnTo>
                  <a:lnTo>
                    <a:pt x="292" y="22"/>
                  </a:lnTo>
                  <a:lnTo>
                    <a:pt x="293" y="21"/>
                  </a:lnTo>
                  <a:lnTo>
                    <a:pt x="294" y="21"/>
                  </a:lnTo>
                  <a:lnTo>
                    <a:pt x="295" y="20"/>
                  </a:lnTo>
                  <a:lnTo>
                    <a:pt x="296" y="20"/>
                  </a:lnTo>
                  <a:lnTo>
                    <a:pt x="297" y="19"/>
                  </a:lnTo>
                  <a:lnTo>
                    <a:pt x="298" y="19"/>
                  </a:lnTo>
                  <a:lnTo>
                    <a:pt x="299" y="18"/>
                  </a:lnTo>
                  <a:lnTo>
                    <a:pt x="300" y="18"/>
                  </a:lnTo>
                  <a:lnTo>
                    <a:pt x="301" y="17"/>
                  </a:lnTo>
                  <a:lnTo>
                    <a:pt x="302" y="17"/>
                  </a:lnTo>
                  <a:lnTo>
                    <a:pt x="303" y="16"/>
                  </a:lnTo>
                  <a:lnTo>
                    <a:pt x="304" y="16"/>
                  </a:lnTo>
                  <a:lnTo>
                    <a:pt x="305" y="16"/>
                  </a:lnTo>
                  <a:lnTo>
                    <a:pt x="307" y="15"/>
                  </a:lnTo>
                  <a:lnTo>
                    <a:pt x="308" y="14"/>
                  </a:lnTo>
                  <a:lnTo>
                    <a:pt x="310" y="14"/>
                  </a:lnTo>
                  <a:lnTo>
                    <a:pt x="310" y="13"/>
                  </a:lnTo>
                  <a:lnTo>
                    <a:pt x="311" y="13"/>
                  </a:lnTo>
                  <a:lnTo>
                    <a:pt x="313" y="12"/>
                  </a:lnTo>
                  <a:lnTo>
                    <a:pt x="314" y="11"/>
                  </a:lnTo>
                  <a:lnTo>
                    <a:pt x="315" y="11"/>
                  </a:lnTo>
                  <a:lnTo>
                    <a:pt x="317" y="10"/>
                  </a:lnTo>
                  <a:lnTo>
                    <a:pt x="318" y="10"/>
                  </a:lnTo>
                  <a:lnTo>
                    <a:pt x="320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4" y="7"/>
                  </a:lnTo>
                  <a:lnTo>
                    <a:pt x="326" y="6"/>
                  </a:lnTo>
                  <a:lnTo>
                    <a:pt x="327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4"/>
                  </a:lnTo>
                  <a:lnTo>
                    <a:pt x="332" y="4"/>
                  </a:lnTo>
                  <a:lnTo>
                    <a:pt x="333" y="3"/>
                  </a:lnTo>
                  <a:lnTo>
                    <a:pt x="334" y="3"/>
                  </a:lnTo>
                  <a:lnTo>
                    <a:pt x="336" y="2"/>
                  </a:lnTo>
                  <a:lnTo>
                    <a:pt x="337" y="2"/>
                  </a:lnTo>
                  <a:lnTo>
                    <a:pt x="339" y="2"/>
                  </a:lnTo>
                  <a:lnTo>
                    <a:pt x="340" y="1"/>
                  </a:lnTo>
                  <a:lnTo>
                    <a:pt x="342" y="1"/>
                  </a:lnTo>
                  <a:lnTo>
                    <a:pt x="343" y="0"/>
                  </a:lnTo>
                  <a:lnTo>
                    <a:pt x="343" y="1"/>
                  </a:lnTo>
                  <a:lnTo>
                    <a:pt x="345" y="1"/>
                  </a:lnTo>
                  <a:lnTo>
                    <a:pt x="346" y="1"/>
                  </a:lnTo>
                  <a:lnTo>
                    <a:pt x="348" y="1"/>
                  </a:lnTo>
                  <a:lnTo>
                    <a:pt x="349" y="1"/>
                  </a:lnTo>
                  <a:lnTo>
                    <a:pt x="350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5" y="2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8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2" y="4"/>
                  </a:lnTo>
                  <a:lnTo>
                    <a:pt x="364" y="5"/>
                  </a:lnTo>
                  <a:lnTo>
                    <a:pt x="365" y="7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10"/>
                  </a:lnTo>
                  <a:lnTo>
                    <a:pt x="366" y="12"/>
                  </a:lnTo>
                  <a:lnTo>
                    <a:pt x="367" y="12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7" y="16"/>
                  </a:lnTo>
                  <a:lnTo>
                    <a:pt x="366" y="18"/>
                  </a:lnTo>
                  <a:lnTo>
                    <a:pt x="366" y="19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4" y="23"/>
                  </a:lnTo>
                  <a:lnTo>
                    <a:pt x="363" y="24"/>
                  </a:lnTo>
                  <a:lnTo>
                    <a:pt x="362" y="25"/>
                  </a:lnTo>
                  <a:lnTo>
                    <a:pt x="362" y="26"/>
                  </a:lnTo>
                  <a:lnTo>
                    <a:pt x="361" y="27"/>
                  </a:lnTo>
                  <a:lnTo>
                    <a:pt x="361" y="28"/>
                  </a:lnTo>
                  <a:lnTo>
                    <a:pt x="361" y="29"/>
                  </a:lnTo>
                  <a:lnTo>
                    <a:pt x="360" y="30"/>
                  </a:lnTo>
                  <a:lnTo>
                    <a:pt x="359" y="31"/>
                  </a:lnTo>
                  <a:lnTo>
                    <a:pt x="359" y="32"/>
                  </a:lnTo>
                  <a:lnTo>
                    <a:pt x="358" y="33"/>
                  </a:lnTo>
                  <a:lnTo>
                    <a:pt x="357" y="35"/>
                  </a:lnTo>
                  <a:lnTo>
                    <a:pt x="356" y="35"/>
                  </a:lnTo>
                  <a:lnTo>
                    <a:pt x="356" y="36"/>
                  </a:lnTo>
                  <a:lnTo>
                    <a:pt x="355" y="38"/>
                  </a:lnTo>
                  <a:lnTo>
                    <a:pt x="354" y="39"/>
                  </a:lnTo>
                  <a:lnTo>
                    <a:pt x="353" y="40"/>
                  </a:lnTo>
                  <a:lnTo>
                    <a:pt x="353" y="41"/>
                  </a:lnTo>
                  <a:lnTo>
                    <a:pt x="352" y="42"/>
                  </a:lnTo>
                  <a:lnTo>
                    <a:pt x="351" y="42"/>
                  </a:lnTo>
                  <a:lnTo>
                    <a:pt x="351" y="44"/>
                  </a:lnTo>
                  <a:lnTo>
                    <a:pt x="350" y="44"/>
                  </a:lnTo>
                  <a:lnTo>
                    <a:pt x="349" y="45"/>
                  </a:lnTo>
                  <a:lnTo>
                    <a:pt x="349" y="46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7" y="48"/>
                  </a:lnTo>
                  <a:lnTo>
                    <a:pt x="346" y="50"/>
                  </a:lnTo>
                  <a:lnTo>
                    <a:pt x="345" y="52"/>
                  </a:lnTo>
                  <a:lnTo>
                    <a:pt x="344" y="53"/>
                  </a:lnTo>
                  <a:lnTo>
                    <a:pt x="343" y="54"/>
                  </a:lnTo>
                  <a:lnTo>
                    <a:pt x="343" y="55"/>
                  </a:lnTo>
                  <a:lnTo>
                    <a:pt x="342" y="56"/>
                  </a:lnTo>
                  <a:lnTo>
                    <a:pt x="341" y="58"/>
                  </a:lnTo>
                  <a:lnTo>
                    <a:pt x="340" y="58"/>
                  </a:lnTo>
                  <a:lnTo>
                    <a:pt x="339" y="59"/>
                  </a:lnTo>
                  <a:lnTo>
                    <a:pt x="339" y="60"/>
                  </a:lnTo>
                  <a:lnTo>
                    <a:pt x="338" y="61"/>
                  </a:lnTo>
                  <a:lnTo>
                    <a:pt x="337" y="62"/>
                  </a:lnTo>
                  <a:lnTo>
                    <a:pt x="336" y="64"/>
                  </a:lnTo>
                  <a:lnTo>
                    <a:pt x="335" y="65"/>
                  </a:lnTo>
                  <a:lnTo>
                    <a:pt x="334" y="66"/>
                  </a:lnTo>
                  <a:lnTo>
                    <a:pt x="334" y="67"/>
                  </a:lnTo>
                  <a:lnTo>
                    <a:pt x="333" y="68"/>
                  </a:lnTo>
                  <a:lnTo>
                    <a:pt x="332" y="70"/>
                  </a:lnTo>
                  <a:lnTo>
                    <a:pt x="331" y="70"/>
                  </a:lnTo>
                  <a:lnTo>
                    <a:pt x="330" y="72"/>
                  </a:lnTo>
                  <a:lnTo>
                    <a:pt x="329" y="73"/>
                  </a:lnTo>
                  <a:lnTo>
                    <a:pt x="329" y="74"/>
                  </a:lnTo>
                  <a:lnTo>
                    <a:pt x="328" y="75"/>
                  </a:lnTo>
                  <a:lnTo>
                    <a:pt x="327" y="76"/>
                  </a:lnTo>
                  <a:lnTo>
                    <a:pt x="326" y="78"/>
                  </a:lnTo>
                  <a:lnTo>
                    <a:pt x="325" y="79"/>
                  </a:lnTo>
                  <a:lnTo>
                    <a:pt x="324" y="80"/>
                  </a:lnTo>
                  <a:lnTo>
                    <a:pt x="324" y="81"/>
                  </a:lnTo>
                  <a:lnTo>
                    <a:pt x="323" y="82"/>
                  </a:lnTo>
                  <a:lnTo>
                    <a:pt x="321" y="84"/>
                  </a:lnTo>
                  <a:lnTo>
                    <a:pt x="320" y="85"/>
                  </a:lnTo>
                  <a:lnTo>
                    <a:pt x="320" y="86"/>
                  </a:lnTo>
                  <a:lnTo>
                    <a:pt x="319" y="87"/>
                  </a:lnTo>
                  <a:lnTo>
                    <a:pt x="318" y="88"/>
                  </a:lnTo>
                  <a:lnTo>
                    <a:pt x="317" y="90"/>
                  </a:lnTo>
                  <a:lnTo>
                    <a:pt x="316" y="92"/>
                  </a:lnTo>
                  <a:lnTo>
                    <a:pt x="315" y="92"/>
                  </a:lnTo>
                  <a:lnTo>
                    <a:pt x="315" y="93"/>
                  </a:lnTo>
                  <a:lnTo>
                    <a:pt x="314" y="94"/>
                  </a:lnTo>
                  <a:lnTo>
                    <a:pt x="314" y="95"/>
                  </a:lnTo>
                  <a:lnTo>
                    <a:pt x="313" y="96"/>
                  </a:lnTo>
                  <a:lnTo>
                    <a:pt x="312" y="98"/>
                  </a:lnTo>
                  <a:lnTo>
                    <a:pt x="311" y="98"/>
                  </a:lnTo>
                  <a:lnTo>
                    <a:pt x="310" y="99"/>
                  </a:lnTo>
                  <a:lnTo>
                    <a:pt x="310" y="100"/>
                  </a:lnTo>
                  <a:lnTo>
                    <a:pt x="309" y="101"/>
                  </a:lnTo>
                  <a:lnTo>
                    <a:pt x="308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7"/>
                  </a:lnTo>
                  <a:lnTo>
                    <a:pt x="304" y="108"/>
                  </a:lnTo>
                  <a:lnTo>
                    <a:pt x="304" y="109"/>
                  </a:lnTo>
                  <a:lnTo>
                    <a:pt x="303" y="110"/>
                  </a:lnTo>
                  <a:lnTo>
                    <a:pt x="302" y="110"/>
                  </a:lnTo>
                  <a:lnTo>
                    <a:pt x="301" y="112"/>
                  </a:lnTo>
                  <a:lnTo>
                    <a:pt x="301" y="113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8" y="117"/>
                  </a:lnTo>
                  <a:lnTo>
                    <a:pt x="297" y="118"/>
                  </a:lnTo>
                  <a:lnTo>
                    <a:pt x="297" y="119"/>
                  </a:lnTo>
                  <a:lnTo>
                    <a:pt x="296" y="119"/>
                  </a:lnTo>
                  <a:lnTo>
                    <a:pt x="295" y="121"/>
                  </a:lnTo>
                  <a:lnTo>
                    <a:pt x="294" y="122"/>
                  </a:lnTo>
                  <a:lnTo>
                    <a:pt x="294" y="123"/>
                  </a:lnTo>
                  <a:lnTo>
                    <a:pt x="293" y="124"/>
                  </a:lnTo>
                  <a:lnTo>
                    <a:pt x="292" y="125"/>
                  </a:lnTo>
                  <a:lnTo>
                    <a:pt x="292" y="126"/>
                  </a:lnTo>
                  <a:lnTo>
                    <a:pt x="291" y="127"/>
                  </a:lnTo>
                  <a:lnTo>
                    <a:pt x="290" y="128"/>
                  </a:lnTo>
                  <a:lnTo>
                    <a:pt x="289" y="129"/>
                  </a:lnTo>
                  <a:lnTo>
                    <a:pt x="289" y="130"/>
                  </a:lnTo>
                  <a:lnTo>
                    <a:pt x="288" y="132"/>
                  </a:lnTo>
                  <a:lnTo>
                    <a:pt x="286" y="133"/>
                  </a:lnTo>
                  <a:lnTo>
                    <a:pt x="285" y="135"/>
                  </a:lnTo>
                  <a:lnTo>
                    <a:pt x="285" y="136"/>
                  </a:lnTo>
                  <a:lnTo>
                    <a:pt x="284" y="136"/>
                  </a:lnTo>
                  <a:lnTo>
                    <a:pt x="284" y="138"/>
                  </a:lnTo>
                  <a:lnTo>
                    <a:pt x="283" y="138"/>
                  </a:lnTo>
                  <a:lnTo>
                    <a:pt x="282" y="139"/>
                  </a:lnTo>
                  <a:lnTo>
                    <a:pt x="282" y="140"/>
                  </a:lnTo>
                  <a:lnTo>
                    <a:pt x="281" y="141"/>
                  </a:lnTo>
                  <a:lnTo>
                    <a:pt x="280" y="142"/>
                  </a:lnTo>
                  <a:lnTo>
                    <a:pt x="279" y="144"/>
                  </a:lnTo>
                  <a:lnTo>
                    <a:pt x="278" y="145"/>
                  </a:lnTo>
                  <a:lnTo>
                    <a:pt x="278" y="146"/>
                  </a:lnTo>
                  <a:lnTo>
                    <a:pt x="277" y="147"/>
                  </a:lnTo>
                  <a:lnTo>
                    <a:pt x="276" y="148"/>
                  </a:lnTo>
                  <a:lnTo>
                    <a:pt x="275" y="150"/>
                  </a:lnTo>
                  <a:lnTo>
                    <a:pt x="273" y="152"/>
                  </a:lnTo>
                  <a:lnTo>
                    <a:pt x="272" y="153"/>
                  </a:lnTo>
                  <a:lnTo>
                    <a:pt x="272" y="154"/>
                  </a:lnTo>
                  <a:lnTo>
                    <a:pt x="271" y="155"/>
                  </a:lnTo>
                  <a:lnTo>
                    <a:pt x="270" y="156"/>
                  </a:lnTo>
                  <a:lnTo>
                    <a:pt x="269" y="158"/>
                  </a:lnTo>
                  <a:lnTo>
                    <a:pt x="268" y="159"/>
                  </a:lnTo>
                  <a:lnTo>
                    <a:pt x="267" y="160"/>
                  </a:lnTo>
                  <a:lnTo>
                    <a:pt x="267" y="161"/>
                  </a:lnTo>
                  <a:lnTo>
                    <a:pt x="266" y="162"/>
                  </a:lnTo>
                  <a:lnTo>
                    <a:pt x="265" y="164"/>
                  </a:lnTo>
                  <a:lnTo>
                    <a:pt x="264" y="164"/>
                  </a:lnTo>
                  <a:lnTo>
                    <a:pt x="264" y="165"/>
                  </a:lnTo>
                  <a:lnTo>
                    <a:pt x="263" y="166"/>
                  </a:lnTo>
                  <a:lnTo>
                    <a:pt x="262" y="167"/>
                  </a:lnTo>
                  <a:lnTo>
                    <a:pt x="261" y="168"/>
                  </a:lnTo>
                  <a:lnTo>
                    <a:pt x="260" y="170"/>
                  </a:lnTo>
                  <a:lnTo>
                    <a:pt x="259" y="172"/>
                  </a:lnTo>
                  <a:lnTo>
                    <a:pt x="258" y="173"/>
                  </a:lnTo>
                  <a:lnTo>
                    <a:pt x="257" y="174"/>
                  </a:lnTo>
                  <a:lnTo>
                    <a:pt x="256" y="175"/>
                  </a:lnTo>
                  <a:lnTo>
                    <a:pt x="256" y="176"/>
                  </a:lnTo>
                  <a:lnTo>
                    <a:pt x="255" y="176"/>
                  </a:lnTo>
                  <a:lnTo>
                    <a:pt x="254" y="178"/>
                  </a:lnTo>
                  <a:lnTo>
                    <a:pt x="253" y="179"/>
                  </a:lnTo>
                  <a:lnTo>
                    <a:pt x="253" y="180"/>
                  </a:lnTo>
                  <a:lnTo>
                    <a:pt x="252" y="181"/>
                  </a:lnTo>
                  <a:lnTo>
                    <a:pt x="251" y="182"/>
                  </a:lnTo>
                  <a:lnTo>
                    <a:pt x="250" y="183"/>
                  </a:lnTo>
                  <a:lnTo>
                    <a:pt x="249" y="184"/>
                  </a:lnTo>
                  <a:lnTo>
                    <a:pt x="248" y="185"/>
                  </a:lnTo>
                  <a:lnTo>
                    <a:pt x="247" y="187"/>
                  </a:lnTo>
                  <a:lnTo>
                    <a:pt x="245" y="188"/>
                  </a:lnTo>
                  <a:lnTo>
                    <a:pt x="244" y="190"/>
                  </a:lnTo>
                  <a:lnTo>
                    <a:pt x="243" y="192"/>
                  </a:lnTo>
                  <a:lnTo>
                    <a:pt x="242" y="192"/>
                  </a:lnTo>
                  <a:lnTo>
                    <a:pt x="242" y="193"/>
                  </a:lnTo>
                  <a:lnTo>
                    <a:pt x="241" y="194"/>
                  </a:lnTo>
                  <a:lnTo>
                    <a:pt x="240" y="195"/>
                  </a:lnTo>
                  <a:lnTo>
                    <a:pt x="239" y="196"/>
                  </a:lnTo>
                  <a:lnTo>
                    <a:pt x="238" y="197"/>
                  </a:lnTo>
                  <a:lnTo>
                    <a:pt x="238" y="198"/>
                  </a:lnTo>
                  <a:lnTo>
                    <a:pt x="237" y="199"/>
                  </a:lnTo>
                  <a:lnTo>
                    <a:pt x="236" y="199"/>
                  </a:lnTo>
                  <a:lnTo>
                    <a:pt x="235" y="200"/>
                  </a:lnTo>
                  <a:lnTo>
                    <a:pt x="235" y="201"/>
                  </a:lnTo>
                  <a:lnTo>
                    <a:pt x="234" y="202"/>
                  </a:lnTo>
                  <a:lnTo>
                    <a:pt x="233" y="202"/>
                  </a:lnTo>
                  <a:lnTo>
                    <a:pt x="232" y="203"/>
                  </a:lnTo>
                  <a:lnTo>
                    <a:pt x="232" y="204"/>
                  </a:lnTo>
                  <a:lnTo>
                    <a:pt x="231" y="205"/>
                  </a:lnTo>
                  <a:lnTo>
                    <a:pt x="230" y="205"/>
                  </a:lnTo>
                  <a:lnTo>
                    <a:pt x="229" y="206"/>
                  </a:lnTo>
                  <a:lnTo>
                    <a:pt x="228" y="207"/>
                  </a:lnTo>
                  <a:lnTo>
                    <a:pt x="227" y="208"/>
                  </a:lnTo>
                  <a:lnTo>
                    <a:pt x="226" y="209"/>
                  </a:lnTo>
                  <a:lnTo>
                    <a:pt x="225" y="210"/>
                  </a:lnTo>
                  <a:lnTo>
                    <a:pt x="223" y="211"/>
                  </a:lnTo>
                  <a:lnTo>
                    <a:pt x="223" y="212"/>
                  </a:lnTo>
                  <a:lnTo>
                    <a:pt x="222" y="213"/>
                  </a:lnTo>
                  <a:lnTo>
                    <a:pt x="221" y="214"/>
                  </a:lnTo>
                  <a:lnTo>
                    <a:pt x="220" y="215"/>
                  </a:lnTo>
                  <a:lnTo>
                    <a:pt x="219" y="215"/>
                  </a:lnTo>
                  <a:lnTo>
                    <a:pt x="218" y="216"/>
                  </a:lnTo>
                  <a:lnTo>
                    <a:pt x="216" y="218"/>
                  </a:lnTo>
                  <a:lnTo>
                    <a:pt x="215" y="219"/>
                  </a:lnTo>
                  <a:lnTo>
                    <a:pt x="214" y="219"/>
                  </a:lnTo>
                  <a:lnTo>
                    <a:pt x="213" y="220"/>
                  </a:lnTo>
                  <a:lnTo>
                    <a:pt x="212" y="221"/>
                  </a:lnTo>
                  <a:lnTo>
                    <a:pt x="210" y="222"/>
                  </a:lnTo>
                  <a:lnTo>
                    <a:pt x="209" y="223"/>
                  </a:lnTo>
                  <a:lnTo>
                    <a:pt x="207" y="224"/>
                  </a:lnTo>
                  <a:lnTo>
                    <a:pt x="206" y="225"/>
                  </a:lnTo>
                  <a:lnTo>
                    <a:pt x="205" y="225"/>
                  </a:lnTo>
                  <a:lnTo>
                    <a:pt x="205" y="226"/>
                  </a:lnTo>
                  <a:lnTo>
                    <a:pt x="203" y="227"/>
                  </a:lnTo>
                  <a:lnTo>
                    <a:pt x="202" y="228"/>
                  </a:lnTo>
                  <a:lnTo>
                    <a:pt x="200" y="228"/>
                  </a:lnTo>
                  <a:lnTo>
                    <a:pt x="199" y="230"/>
                  </a:lnTo>
                  <a:lnTo>
                    <a:pt x="198" y="230"/>
                  </a:lnTo>
                  <a:lnTo>
                    <a:pt x="197" y="230"/>
                  </a:lnTo>
                  <a:lnTo>
                    <a:pt x="196" y="231"/>
                  </a:lnTo>
                  <a:lnTo>
                    <a:pt x="195" y="232"/>
                  </a:lnTo>
                  <a:lnTo>
                    <a:pt x="194" y="232"/>
                  </a:lnTo>
                  <a:lnTo>
                    <a:pt x="193" y="233"/>
                  </a:lnTo>
                  <a:lnTo>
                    <a:pt x="192" y="233"/>
                  </a:lnTo>
                  <a:lnTo>
                    <a:pt x="191" y="234"/>
                  </a:lnTo>
                  <a:lnTo>
                    <a:pt x="190" y="234"/>
                  </a:lnTo>
                  <a:lnTo>
                    <a:pt x="189" y="235"/>
                  </a:lnTo>
                  <a:lnTo>
                    <a:pt x="188" y="235"/>
                  </a:lnTo>
                  <a:lnTo>
                    <a:pt x="187" y="236"/>
                  </a:lnTo>
                  <a:lnTo>
                    <a:pt x="186" y="236"/>
                  </a:lnTo>
                  <a:lnTo>
                    <a:pt x="186" y="237"/>
                  </a:lnTo>
                  <a:lnTo>
                    <a:pt x="184" y="237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80" y="239"/>
                  </a:lnTo>
                  <a:lnTo>
                    <a:pt x="178" y="240"/>
                  </a:lnTo>
                  <a:lnTo>
                    <a:pt x="177" y="241"/>
                  </a:lnTo>
                  <a:lnTo>
                    <a:pt x="176" y="241"/>
                  </a:lnTo>
                  <a:lnTo>
                    <a:pt x="175" y="242"/>
                  </a:lnTo>
                  <a:lnTo>
                    <a:pt x="174" y="242"/>
                  </a:lnTo>
                  <a:lnTo>
                    <a:pt x="173" y="242"/>
                  </a:lnTo>
                  <a:lnTo>
                    <a:pt x="172" y="243"/>
                  </a:lnTo>
                  <a:lnTo>
                    <a:pt x="171" y="243"/>
                  </a:lnTo>
                  <a:lnTo>
                    <a:pt x="169" y="244"/>
                  </a:lnTo>
                  <a:lnTo>
                    <a:pt x="168" y="245"/>
                  </a:lnTo>
                  <a:lnTo>
                    <a:pt x="167" y="245"/>
                  </a:lnTo>
                  <a:lnTo>
                    <a:pt x="165" y="245"/>
                  </a:lnTo>
                  <a:lnTo>
                    <a:pt x="164" y="246"/>
                  </a:lnTo>
                  <a:lnTo>
                    <a:pt x="162" y="247"/>
                  </a:lnTo>
                  <a:lnTo>
                    <a:pt x="161" y="247"/>
                  </a:lnTo>
                  <a:lnTo>
                    <a:pt x="159" y="248"/>
                  </a:lnTo>
                  <a:lnTo>
                    <a:pt x="158" y="248"/>
                  </a:lnTo>
                  <a:lnTo>
                    <a:pt x="157" y="248"/>
                  </a:lnTo>
                  <a:lnTo>
                    <a:pt x="156" y="249"/>
                  </a:lnTo>
                  <a:lnTo>
                    <a:pt x="155" y="250"/>
                  </a:lnTo>
                  <a:lnTo>
                    <a:pt x="153" y="250"/>
                  </a:lnTo>
                  <a:lnTo>
                    <a:pt x="152" y="250"/>
                  </a:lnTo>
                  <a:lnTo>
                    <a:pt x="151" y="251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6" y="253"/>
                  </a:lnTo>
                  <a:lnTo>
                    <a:pt x="145" y="253"/>
                  </a:lnTo>
                  <a:lnTo>
                    <a:pt x="143" y="253"/>
                  </a:lnTo>
                  <a:lnTo>
                    <a:pt x="142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5"/>
                  </a:lnTo>
                  <a:lnTo>
                    <a:pt x="137" y="255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2" y="257"/>
                  </a:lnTo>
                  <a:lnTo>
                    <a:pt x="130" y="257"/>
                  </a:lnTo>
                  <a:lnTo>
                    <a:pt x="129" y="257"/>
                  </a:lnTo>
                  <a:lnTo>
                    <a:pt x="127" y="258"/>
                  </a:lnTo>
                  <a:lnTo>
                    <a:pt x="126" y="259"/>
                  </a:lnTo>
                  <a:lnTo>
                    <a:pt x="124" y="259"/>
                  </a:lnTo>
                  <a:lnTo>
                    <a:pt x="123" y="259"/>
                  </a:lnTo>
                  <a:lnTo>
                    <a:pt x="121" y="259"/>
                  </a:lnTo>
                  <a:lnTo>
                    <a:pt x="120" y="260"/>
                  </a:lnTo>
                  <a:lnTo>
                    <a:pt x="118" y="260"/>
                  </a:lnTo>
                  <a:lnTo>
                    <a:pt x="117" y="261"/>
                  </a:lnTo>
                  <a:lnTo>
                    <a:pt x="115" y="261"/>
                  </a:lnTo>
                  <a:lnTo>
                    <a:pt x="114" y="261"/>
                  </a:lnTo>
                  <a:lnTo>
                    <a:pt x="113" y="262"/>
                  </a:lnTo>
                  <a:lnTo>
                    <a:pt x="111" y="262"/>
                  </a:lnTo>
                  <a:lnTo>
                    <a:pt x="110" y="262"/>
                  </a:lnTo>
                  <a:lnTo>
                    <a:pt x="108" y="262"/>
                  </a:lnTo>
                  <a:lnTo>
                    <a:pt x="107" y="263"/>
                  </a:lnTo>
                  <a:lnTo>
                    <a:pt x="105" y="264"/>
                  </a:lnTo>
                  <a:lnTo>
                    <a:pt x="104" y="264"/>
                  </a:lnTo>
                  <a:lnTo>
                    <a:pt x="102" y="264"/>
                  </a:lnTo>
                  <a:lnTo>
                    <a:pt x="101" y="264"/>
                  </a:lnTo>
                  <a:lnTo>
                    <a:pt x="99" y="265"/>
                  </a:lnTo>
                  <a:lnTo>
                    <a:pt x="98" y="265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4" y="265"/>
                  </a:lnTo>
                  <a:lnTo>
                    <a:pt x="94" y="266"/>
                  </a:lnTo>
                  <a:lnTo>
                    <a:pt x="92" y="266"/>
                  </a:lnTo>
                  <a:lnTo>
                    <a:pt x="91" y="267"/>
                  </a:lnTo>
                  <a:lnTo>
                    <a:pt x="89" y="267"/>
                  </a:lnTo>
                  <a:lnTo>
                    <a:pt x="88" y="267"/>
                  </a:lnTo>
                  <a:lnTo>
                    <a:pt x="86" y="267"/>
                  </a:lnTo>
                  <a:lnTo>
                    <a:pt x="85" y="268"/>
                  </a:lnTo>
                  <a:lnTo>
                    <a:pt x="83" y="268"/>
                  </a:lnTo>
                  <a:lnTo>
                    <a:pt x="82" y="268"/>
                  </a:lnTo>
                  <a:lnTo>
                    <a:pt x="80" y="268"/>
                  </a:lnTo>
                  <a:lnTo>
                    <a:pt x="79" y="268"/>
                  </a:lnTo>
                  <a:lnTo>
                    <a:pt x="78" y="268"/>
                  </a:lnTo>
                  <a:lnTo>
                    <a:pt x="78" y="269"/>
                  </a:lnTo>
                  <a:lnTo>
                    <a:pt x="76" y="269"/>
                  </a:lnTo>
                  <a:lnTo>
                    <a:pt x="75" y="269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0" y="270"/>
                  </a:lnTo>
                  <a:lnTo>
                    <a:pt x="69" y="270"/>
                  </a:lnTo>
                  <a:lnTo>
                    <a:pt x="68" y="270"/>
                  </a:lnTo>
                  <a:lnTo>
                    <a:pt x="67" y="270"/>
                  </a:lnTo>
                  <a:lnTo>
                    <a:pt x="66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60" y="271"/>
                  </a:lnTo>
                  <a:lnTo>
                    <a:pt x="59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2"/>
                  </a:lnTo>
                  <a:lnTo>
                    <a:pt x="54" y="272"/>
                  </a:lnTo>
                  <a:lnTo>
                    <a:pt x="53" y="272"/>
                  </a:lnTo>
                  <a:lnTo>
                    <a:pt x="51" y="272"/>
                  </a:lnTo>
                  <a:lnTo>
                    <a:pt x="50" y="272"/>
                  </a:lnTo>
                  <a:lnTo>
                    <a:pt x="48" y="273"/>
                  </a:lnTo>
                  <a:lnTo>
                    <a:pt x="47" y="273"/>
                  </a:lnTo>
                  <a:lnTo>
                    <a:pt x="45" y="273"/>
                  </a:lnTo>
                  <a:lnTo>
                    <a:pt x="44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3"/>
                  </a:lnTo>
                  <a:lnTo>
                    <a:pt x="38" y="273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4" y="273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29" y="273"/>
                  </a:lnTo>
                  <a:lnTo>
                    <a:pt x="28" y="272"/>
                  </a:lnTo>
                  <a:lnTo>
                    <a:pt x="26" y="272"/>
                  </a:lnTo>
                  <a:lnTo>
                    <a:pt x="25" y="272"/>
                  </a:lnTo>
                  <a:lnTo>
                    <a:pt x="24" y="272"/>
                  </a:lnTo>
                  <a:lnTo>
                    <a:pt x="23" y="272"/>
                  </a:lnTo>
                  <a:lnTo>
                    <a:pt x="22" y="271"/>
                  </a:lnTo>
                  <a:lnTo>
                    <a:pt x="21" y="271"/>
                  </a:lnTo>
                  <a:lnTo>
                    <a:pt x="19" y="271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5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0" y="267"/>
                  </a:lnTo>
                  <a:lnTo>
                    <a:pt x="9" y="266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6" y="264"/>
                  </a:lnTo>
                  <a:lnTo>
                    <a:pt x="6" y="263"/>
                  </a:lnTo>
                  <a:lnTo>
                    <a:pt x="5" y="262"/>
                  </a:lnTo>
                  <a:lnTo>
                    <a:pt x="4" y="261"/>
                  </a:lnTo>
                  <a:lnTo>
                    <a:pt x="3" y="259"/>
                  </a:lnTo>
                  <a:lnTo>
                    <a:pt x="2" y="258"/>
                  </a:lnTo>
                  <a:lnTo>
                    <a:pt x="2" y="256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38" name="Freeform 13"/>
            <p:cNvSpPr>
              <a:spLocks/>
            </p:cNvSpPr>
            <p:nvPr/>
          </p:nvSpPr>
          <p:spPr bwMode="auto">
            <a:xfrm>
              <a:off x="1950" y="2133"/>
              <a:ext cx="1852" cy="1364"/>
            </a:xfrm>
            <a:custGeom>
              <a:avLst/>
              <a:gdLst>
                <a:gd name="T0" fmla="*/ 0 w 332"/>
                <a:gd name="T1" fmla="*/ 1197 h 245"/>
                <a:gd name="T2" fmla="*/ 22 w 332"/>
                <a:gd name="T3" fmla="*/ 1108 h 245"/>
                <a:gd name="T4" fmla="*/ 50 w 332"/>
                <a:gd name="T5" fmla="*/ 1024 h 245"/>
                <a:gd name="T6" fmla="*/ 84 w 332"/>
                <a:gd name="T7" fmla="*/ 946 h 245"/>
                <a:gd name="T8" fmla="*/ 123 w 332"/>
                <a:gd name="T9" fmla="*/ 874 h 245"/>
                <a:gd name="T10" fmla="*/ 162 w 332"/>
                <a:gd name="T11" fmla="*/ 807 h 245"/>
                <a:gd name="T12" fmla="*/ 206 w 332"/>
                <a:gd name="T13" fmla="*/ 746 h 245"/>
                <a:gd name="T14" fmla="*/ 257 w 332"/>
                <a:gd name="T15" fmla="*/ 685 h 245"/>
                <a:gd name="T16" fmla="*/ 312 w 332"/>
                <a:gd name="T17" fmla="*/ 635 h 245"/>
                <a:gd name="T18" fmla="*/ 374 w 332"/>
                <a:gd name="T19" fmla="*/ 585 h 245"/>
                <a:gd name="T20" fmla="*/ 435 w 332"/>
                <a:gd name="T21" fmla="*/ 540 h 245"/>
                <a:gd name="T22" fmla="*/ 508 w 332"/>
                <a:gd name="T23" fmla="*/ 501 h 245"/>
                <a:gd name="T24" fmla="*/ 580 w 332"/>
                <a:gd name="T25" fmla="*/ 468 h 245"/>
                <a:gd name="T26" fmla="*/ 653 w 332"/>
                <a:gd name="T27" fmla="*/ 434 h 245"/>
                <a:gd name="T28" fmla="*/ 731 w 332"/>
                <a:gd name="T29" fmla="*/ 406 h 245"/>
                <a:gd name="T30" fmla="*/ 809 w 332"/>
                <a:gd name="T31" fmla="*/ 373 h 245"/>
                <a:gd name="T32" fmla="*/ 887 w 332"/>
                <a:gd name="T33" fmla="*/ 345 h 245"/>
                <a:gd name="T34" fmla="*/ 965 w 332"/>
                <a:gd name="T35" fmla="*/ 317 h 245"/>
                <a:gd name="T36" fmla="*/ 1043 w 332"/>
                <a:gd name="T37" fmla="*/ 290 h 245"/>
                <a:gd name="T38" fmla="*/ 1127 w 332"/>
                <a:gd name="T39" fmla="*/ 256 h 245"/>
                <a:gd name="T40" fmla="*/ 1199 w 332"/>
                <a:gd name="T41" fmla="*/ 234 h 245"/>
                <a:gd name="T42" fmla="*/ 1283 w 332"/>
                <a:gd name="T43" fmla="*/ 200 h 245"/>
                <a:gd name="T44" fmla="*/ 1356 w 332"/>
                <a:gd name="T45" fmla="*/ 173 h 245"/>
                <a:gd name="T46" fmla="*/ 1434 w 332"/>
                <a:gd name="T47" fmla="*/ 145 h 245"/>
                <a:gd name="T48" fmla="*/ 1517 w 332"/>
                <a:gd name="T49" fmla="*/ 111 h 245"/>
                <a:gd name="T50" fmla="*/ 1590 w 332"/>
                <a:gd name="T51" fmla="*/ 84 h 245"/>
                <a:gd name="T52" fmla="*/ 1673 w 332"/>
                <a:gd name="T53" fmla="*/ 56 h 245"/>
                <a:gd name="T54" fmla="*/ 1752 w 332"/>
                <a:gd name="T55" fmla="*/ 28 h 245"/>
                <a:gd name="T56" fmla="*/ 1830 w 332"/>
                <a:gd name="T57" fmla="*/ 0 h 245"/>
                <a:gd name="T58" fmla="*/ 1835 w 332"/>
                <a:gd name="T59" fmla="*/ 56 h 245"/>
                <a:gd name="T60" fmla="*/ 1796 w 332"/>
                <a:gd name="T61" fmla="*/ 128 h 245"/>
                <a:gd name="T62" fmla="*/ 1757 w 332"/>
                <a:gd name="T63" fmla="*/ 200 h 245"/>
                <a:gd name="T64" fmla="*/ 1713 w 332"/>
                <a:gd name="T65" fmla="*/ 267 h 245"/>
                <a:gd name="T66" fmla="*/ 1673 w 332"/>
                <a:gd name="T67" fmla="*/ 334 h 245"/>
                <a:gd name="T68" fmla="*/ 1629 w 332"/>
                <a:gd name="T69" fmla="*/ 401 h 245"/>
                <a:gd name="T70" fmla="*/ 1590 w 332"/>
                <a:gd name="T71" fmla="*/ 468 h 245"/>
                <a:gd name="T72" fmla="*/ 1545 w 332"/>
                <a:gd name="T73" fmla="*/ 534 h 245"/>
                <a:gd name="T74" fmla="*/ 1506 w 332"/>
                <a:gd name="T75" fmla="*/ 601 h 245"/>
                <a:gd name="T76" fmla="*/ 1462 w 332"/>
                <a:gd name="T77" fmla="*/ 668 h 245"/>
                <a:gd name="T78" fmla="*/ 1417 w 332"/>
                <a:gd name="T79" fmla="*/ 735 h 245"/>
                <a:gd name="T80" fmla="*/ 1378 w 332"/>
                <a:gd name="T81" fmla="*/ 796 h 245"/>
                <a:gd name="T82" fmla="*/ 1333 w 332"/>
                <a:gd name="T83" fmla="*/ 869 h 245"/>
                <a:gd name="T84" fmla="*/ 1283 w 332"/>
                <a:gd name="T85" fmla="*/ 924 h 245"/>
                <a:gd name="T86" fmla="*/ 1233 w 332"/>
                <a:gd name="T87" fmla="*/ 985 h 245"/>
                <a:gd name="T88" fmla="*/ 1183 w 332"/>
                <a:gd name="T89" fmla="*/ 1041 h 245"/>
                <a:gd name="T90" fmla="*/ 1127 w 332"/>
                <a:gd name="T91" fmla="*/ 1091 h 245"/>
                <a:gd name="T92" fmla="*/ 1060 w 332"/>
                <a:gd name="T93" fmla="*/ 1136 h 245"/>
                <a:gd name="T94" fmla="*/ 993 w 332"/>
                <a:gd name="T95" fmla="*/ 1175 h 245"/>
                <a:gd name="T96" fmla="*/ 920 w 332"/>
                <a:gd name="T97" fmla="*/ 1208 h 245"/>
                <a:gd name="T98" fmla="*/ 842 w 332"/>
                <a:gd name="T99" fmla="*/ 1236 h 245"/>
                <a:gd name="T100" fmla="*/ 759 w 332"/>
                <a:gd name="T101" fmla="*/ 1264 h 245"/>
                <a:gd name="T102" fmla="*/ 681 w 332"/>
                <a:gd name="T103" fmla="*/ 1286 h 245"/>
                <a:gd name="T104" fmla="*/ 591 w 332"/>
                <a:gd name="T105" fmla="*/ 1314 h 245"/>
                <a:gd name="T106" fmla="*/ 508 w 332"/>
                <a:gd name="T107" fmla="*/ 1331 h 245"/>
                <a:gd name="T108" fmla="*/ 413 w 332"/>
                <a:gd name="T109" fmla="*/ 1347 h 245"/>
                <a:gd name="T110" fmla="*/ 318 w 332"/>
                <a:gd name="T111" fmla="*/ 1358 h 245"/>
                <a:gd name="T112" fmla="*/ 223 w 332"/>
                <a:gd name="T113" fmla="*/ 1364 h 245"/>
                <a:gd name="T114" fmla="*/ 117 w 332"/>
                <a:gd name="T115" fmla="*/ 1364 h 245"/>
                <a:gd name="T116" fmla="*/ 39 w 332"/>
                <a:gd name="T117" fmla="*/ 1336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2"/>
                <a:gd name="T178" fmla="*/ 0 h 245"/>
                <a:gd name="T179" fmla="*/ 332 w 332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2" h="245">
                  <a:moveTo>
                    <a:pt x="0" y="231"/>
                  </a:moveTo>
                  <a:lnTo>
                    <a:pt x="0" y="231"/>
                  </a:lnTo>
                  <a:lnTo>
                    <a:pt x="0" y="230"/>
                  </a:lnTo>
                  <a:lnTo>
                    <a:pt x="0" y="22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1" y="214"/>
                  </a:lnTo>
                  <a:lnTo>
                    <a:pt x="1" y="213"/>
                  </a:lnTo>
                  <a:lnTo>
                    <a:pt x="1" y="211"/>
                  </a:lnTo>
                  <a:lnTo>
                    <a:pt x="2" y="210"/>
                  </a:lnTo>
                  <a:lnTo>
                    <a:pt x="2" y="208"/>
                  </a:lnTo>
                  <a:lnTo>
                    <a:pt x="2" y="207"/>
                  </a:lnTo>
                  <a:lnTo>
                    <a:pt x="2" y="206"/>
                  </a:lnTo>
                  <a:lnTo>
                    <a:pt x="3" y="205"/>
                  </a:lnTo>
                  <a:lnTo>
                    <a:pt x="3" y="203"/>
                  </a:lnTo>
                  <a:lnTo>
                    <a:pt x="3" y="202"/>
                  </a:lnTo>
                  <a:lnTo>
                    <a:pt x="4" y="200"/>
                  </a:lnTo>
                  <a:lnTo>
                    <a:pt x="4" y="199"/>
                  </a:lnTo>
                  <a:lnTo>
                    <a:pt x="5" y="197"/>
                  </a:lnTo>
                  <a:lnTo>
                    <a:pt x="5" y="196"/>
                  </a:lnTo>
                  <a:lnTo>
                    <a:pt x="6" y="194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9" y="185"/>
                  </a:lnTo>
                  <a:lnTo>
                    <a:pt x="9" y="184"/>
                  </a:lnTo>
                  <a:lnTo>
                    <a:pt x="10" y="183"/>
                  </a:lnTo>
                  <a:lnTo>
                    <a:pt x="10" y="182"/>
                  </a:lnTo>
                  <a:lnTo>
                    <a:pt x="11" y="180"/>
                  </a:lnTo>
                  <a:lnTo>
                    <a:pt x="12" y="179"/>
                  </a:lnTo>
                  <a:lnTo>
                    <a:pt x="12" y="177"/>
                  </a:lnTo>
                  <a:lnTo>
                    <a:pt x="13" y="176"/>
                  </a:lnTo>
                  <a:lnTo>
                    <a:pt x="13" y="174"/>
                  </a:lnTo>
                  <a:lnTo>
                    <a:pt x="14" y="173"/>
                  </a:lnTo>
                  <a:lnTo>
                    <a:pt x="15" y="171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7" y="167"/>
                  </a:lnTo>
                  <a:lnTo>
                    <a:pt x="17" y="166"/>
                  </a:lnTo>
                  <a:lnTo>
                    <a:pt x="18" y="165"/>
                  </a:lnTo>
                  <a:lnTo>
                    <a:pt x="18" y="164"/>
                  </a:lnTo>
                  <a:lnTo>
                    <a:pt x="19" y="163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9"/>
                  </a:lnTo>
                  <a:lnTo>
                    <a:pt x="22" y="157"/>
                  </a:lnTo>
                  <a:lnTo>
                    <a:pt x="22" y="156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8"/>
                  </a:lnTo>
                  <a:lnTo>
                    <a:pt x="28" y="146"/>
                  </a:lnTo>
                  <a:lnTo>
                    <a:pt x="29" y="145"/>
                  </a:lnTo>
                  <a:lnTo>
                    <a:pt x="30" y="144"/>
                  </a:lnTo>
                  <a:lnTo>
                    <a:pt x="30" y="143"/>
                  </a:lnTo>
                  <a:lnTo>
                    <a:pt x="31" y="142"/>
                  </a:lnTo>
                  <a:lnTo>
                    <a:pt x="32" y="140"/>
                  </a:lnTo>
                  <a:lnTo>
                    <a:pt x="33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7" y="134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9" y="131"/>
                  </a:lnTo>
                  <a:lnTo>
                    <a:pt x="40" y="130"/>
                  </a:lnTo>
                  <a:lnTo>
                    <a:pt x="41" y="130"/>
                  </a:lnTo>
                  <a:lnTo>
                    <a:pt x="41" y="129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6" y="123"/>
                  </a:lnTo>
                  <a:lnTo>
                    <a:pt x="47" y="122"/>
                  </a:lnTo>
                  <a:lnTo>
                    <a:pt x="49" y="120"/>
                  </a:lnTo>
                  <a:lnTo>
                    <a:pt x="50" y="119"/>
                  </a:lnTo>
                  <a:lnTo>
                    <a:pt x="51" y="119"/>
                  </a:lnTo>
                  <a:lnTo>
                    <a:pt x="52" y="118"/>
                  </a:lnTo>
                  <a:lnTo>
                    <a:pt x="52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2" y="109"/>
                  </a:lnTo>
                  <a:lnTo>
                    <a:pt x="63" y="108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7" y="105"/>
                  </a:lnTo>
                  <a:lnTo>
                    <a:pt x="68" y="104"/>
                  </a:lnTo>
                  <a:lnTo>
                    <a:pt x="69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1"/>
                  </a:lnTo>
                  <a:lnTo>
                    <a:pt x="73" y="100"/>
                  </a:lnTo>
                  <a:lnTo>
                    <a:pt x="74" y="100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8" y="98"/>
                  </a:lnTo>
                  <a:lnTo>
                    <a:pt x="78" y="97"/>
                  </a:lnTo>
                  <a:lnTo>
                    <a:pt x="79" y="97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4" y="94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89" y="91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4" y="89"/>
                  </a:lnTo>
                  <a:lnTo>
                    <a:pt x="95" y="88"/>
                  </a:lnTo>
                  <a:lnTo>
                    <a:pt x="97" y="87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1" y="85"/>
                  </a:lnTo>
                  <a:lnTo>
                    <a:pt x="103" y="85"/>
                  </a:lnTo>
                  <a:lnTo>
                    <a:pt x="104" y="84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8" y="82"/>
                  </a:lnTo>
                  <a:lnTo>
                    <a:pt x="110" y="81"/>
                  </a:lnTo>
                  <a:lnTo>
                    <a:pt x="111" y="80"/>
                  </a:lnTo>
                  <a:lnTo>
                    <a:pt x="113" y="80"/>
                  </a:lnTo>
                  <a:lnTo>
                    <a:pt x="114" y="79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17" y="78"/>
                  </a:lnTo>
                  <a:lnTo>
                    <a:pt x="119" y="77"/>
                  </a:lnTo>
                  <a:lnTo>
                    <a:pt x="120" y="77"/>
                  </a:lnTo>
                  <a:lnTo>
                    <a:pt x="122" y="76"/>
                  </a:lnTo>
                  <a:lnTo>
                    <a:pt x="123" y="76"/>
                  </a:lnTo>
                  <a:lnTo>
                    <a:pt x="123" y="75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4"/>
                  </a:lnTo>
                  <a:lnTo>
                    <a:pt x="129" y="74"/>
                  </a:lnTo>
                  <a:lnTo>
                    <a:pt x="130" y="73"/>
                  </a:lnTo>
                  <a:lnTo>
                    <a:pt x="131" y="73"/>
                  </a:lnTo>
                  <a:lnTo>
                    <a:pt x="132" y="72"/>
                  </a:lnTo>
                  <a:lnTo>
                    <a:pt x="133" y="72"/>
                  </a:lnTo>
                  <a:lnTo>
                    <a:pt x="135" y="71"/>
                  </a:lnTo>
                  <a:lnTo>
                    <a:pt x="136" y="71"/>
                  </a:lnTo>
                  <a:lnTo>
                    <a:pt x="138" y="70"/>
                  </a:lnTo>
                  <a:lnTo>
                    <a:pt x="139" y="70"/>
                  </a:lnTo>
                  <a:lnTo>
                    <a:pt x="139" y="69"/>
                  </a:lnTo>
                  <a:lnTo>
                    <a:pt x="141" y="69"/>
                  </a:lnTo>
                  <a:lnTo>
                    <a:pt x="142" y="68"/>
                  </a:lnTo>
                  <a:lnTo>
                    <a:pt x="143" y="68"/>
                  </a:lnTo>
                  <a:lnTo>
                    <a:pt x="144" y="68"/>
                  </a:lnTo>
                  <a:lnTo>
                    <a:pt x="145" y="67"/>
                  </a:lnTo>
                  <a:lnTo>
                    <a:pt x="146" y="66"/>
                  </a:lnTo>
                  <a:lnTo>
                    <a:pt x="148" y="66"/>
                  </a:lnTo>
                  <a:lnTo>
                    <a:pt x="149" y="66"/>
                  </a:lnTo>
                  <a:lnTo>
                    <a:pt x="151" y="65"/>
                  </a:lnTo>
                  <a:lnTo>
                    <a:pt x="152" y="65"/>
                  </a:lnTo>
                  <a:lnTo>
                    <a:pt x="154" y="64"/>
                  </a:lnTo>
                  <a:lnTo>
                    <a:pt x="155" y="63"/>
                  </a:lnTo>
                  <a:lnTo>
                    <a:pt x="157" y="63"/>
                  </a:lnTo>
                  <a:lnTo>
                    <a:pt x="158" y="62"/>
                  </a:lnTo>
                  <a:lnTo>
                    <a:pt x="159" y="62"/>
                  </a:lnTo>
                  <a:lnTo>
                    <a:pt x="160" y="62"/>
                  </a:lnTo>
                  <a:lnTo>
                    <a:pt x="161" y="62"/>
                  </a:lnTo>
                  <a:lnTo>
                    <a:pt x="162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9"/>
                  </a:lnTo>
                  <a:lnTo>
                    <a:pt x="168" y="59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2" y="57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6" y="56"/>
                  </a:lnTo>
                  <a:lnTo>
                    <a:pt x="177" y="56"/>
                  </a:lnTo>
                  <a:lnTo>
                    <a:pt x="179" y="56"/>
                  </a:lnTo>
                  <a:lnTo>
                    <a:pt x="180" y="54"/>
                  </a:lnTo>
                  <a:lnTo>
                    <a:pt x="181" y="54"/>
                  </a:lnTo>
                  <a:lnTo>
                    <a:pt x="183" y="54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7" y="52"/>
                  </a:lnTo>
                  <a:lnTo>
                    <a:pt x="189" y="51"/>
                  </a:lnTo>
                  <a:lnTo>
                    <a:pt x="190" y="51"/>
                  </a:lnTo>
                  <a:lnTo>
                    <a:pt x="192" y="51"/>
                  </a:lnTo>
                  <a:lnTo>
                    <a:pt x="193" y="50"/>
                  </a:lnTo>
                  <a:lnTo>
                    <a:pt x="193" y="49"/>
                  </a:lnTo>
                  <a:lnTo>
                    <a:pt x="195" y="49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8" y="48"/>
                  </a:lnTo>
                  <a:lnTo>
                    <a:pt x="199" y="48"/>
                  </a:lnTo>
                  <a:lnTo>
                    <a:pt x="200" y="47"/>
                  </a:lnTo>
                  <a:lnTo>
                    <a:pt x="202" y="46"/>
                  </a:lnTo>
                  <a:lnTo>
                    <a:pt x="203" y="46"/>
                  </a:lnTo>
                  <a:lnTo>
                    <a:pt x="205" y="45"/>
                  </a:lnTo>
                  <a:lnTo>
                    <a:pt x="206" y="45"/>
                  </a:lnTo>
                  <a:lnTo>
                    <a:pt x="208" y="45"/>
                  </a:lnTo>
                  <a:lnTo>
                    <a:pt x="209" y="44"/>
                  </a:lnTo>
                  <a:lnTo>
                    <a:pt x="210" y="43"/>
                  </a:lnTo>
                  <a:lnTo>
                    <a:pt x="211" y="43"/>
                  </a:lnTo>
                  <a:lnTo>
                    <a:pt x="212" y="43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6" y="41"/>
                  </a:lnTo>
                  <a:lnTo>
                    <a:pt x="218" y="40"/>
                  </a:lnTo>
                  <a:lnTo>
                    <a:pt x="219" y="40"/>
                  </a:lnTo>
                  <a:lnTo>
                    <a:pt x="221" y="40"/>
                  </a:lnTo>
                  <a:lnTo>
                    <a:pt x="222" y="39"/>
                  </a:lnTo>
                  <a:lnTo>
                    <a:pt x="224" y="39"/>
                  </a:lnTo>
                  <a:lnTo>
                    <a:pt x="225" y="38"/>
                  </a:lnTo>
                  <a:lnTo>
                    <a:pt x="227" y="37"/>
                  </a:lnTo>
                  <a:lnTo>
                    <a:pt x="228" y="37"/>
                  </a:lnTo>
                  <a:lnTo>
                    <a:pt x="230" y="36"/>
                  </a:lnTo>
                  <a:lnTo>
                    <a:pt x="231" y="36"/>
                  </a:lnTo>
                  <a:lnTo>
                    <a:pt x="233" y="35"/>
                  </a:lnTo>
                  <a:lnTo>
                    <a:pt x="234" y="35"/>
                  </a:lnTo>
                  <a:lnTo>
                    <a:pt x="235" y="34"/>
                  </a:lnTo>
                  <a:lnTo>
                    <a:pt x="237" y="34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2"/>
                  </a:lnTo>
                  <a:lnTo>
                    <a:pt x="241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6" y="30"/>
                  </a:lnTo>
                  <a:lnTo>
                    <a:pt x="247" y="30"/>
                  </a:lnTo>
                  <a:lnTo>
                    <a:pt x="247" y="29"/>
                  </a:lnTo>
                  <a:lnTo>
                    <a:pt x="249" y="29"/>
                  </a:lnTo>
                  <a:lnTo>
                    <a:pt x="250" y="29"/>
                  </a:lnTo>
                  <a:lnTo>
                    <a:pt x="251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4" y="27"/>
                  </a:lnTo>
                  <a:lnTo>
                    <a:pt x="256" y="26"/>
                  </a:lnTo>
                  <a:lnTo>
                    <a:pt x="257" y="26"/>
                  </a:lnTo>
                  <a:lnTo>
                    <a:pt x="259" y="26"/>
                  </a:lnTo>
                  <a:lnTo>
                    <a:pt x="260" y="25"/>
                  </a:lnTo>
                  <a:lnTo>
                    <a:pt x="262" y="24"/>
                  </a:lnTo>
                  <a:lnTo>
                    <a:pt x="263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2"/>
                  </a:lnTo>
                  <a:lnTo>
                    <a:pt x="269" y="21"/>
                  </a:lnTo>
                  <a:lnTo>
                    <a:pt x="271" y="21"/>
                  </a:lnTo>
                  <a:lnTo>
                    <a:pt x="272" y="20"/>
                  </a:lnTo>
                  <a:lnTo>
                    <a:pt x="273" y="20"/>
                  </a:lnTo>
                  <a:lnTo>
                    <a:pt x="275" y="20"/>
                  </a:lnTo>
                  <a:lnTo>
                    <a:pt x="276" y="19"/>
                  </a:lnTo>
                  <a:lnTo>
                    <a:pt x="278" y="18"/>
                  </a:lnTo>
                  <a:lnTo>
                    <a:pt x="279" y="18"/>
                  </a:lnTo>
                  <a:lnTo>
                    <a:pt x="280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4" y="16"/>
                  </a:lnTo>
                  <a:lnTo>
                    <a:pt x="285" y="15"/>
                  </a:lnTo>
                  <a:lnTo>
                    <a:pt x="287" y="15"/>
                  </a:lnTo>
                  <a:lnTo>
                    <a:pt x="288" y="15"/>
                  </a:lnTo>
                  <a:lnTo>
                    <a:pt x="289" y="14"/>
                  </a:lnTo>
                  <a:lnTo>
                    <a:pt x="291" y="13"/>
                  </a:lnTo>
                  <a:lnTo>
                    <a:pt x="292" y="13"/>
                  </a:lnTo>
                  <a:lnTo>
                    <a:pt x="293" y="13"/>
                  </a:lnTo>
                  <a:lnTo>
                    <a:pt x="294" y="12"/>
                  </a:lnTo>
                  <a:lnTo>
                    <a:pt x="295" y="12"/>
                  </a:lnTo>
                  <a:lnTo>
                    <a:pt x="297" y="11"/>
                  </a:lnTo>
                  <a:lnTo>
                    <a:pt x="298" y="10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1" y="9"/>
                  </a:lnTo>
                  <a:lnTo>
                    <a:pt x="303" y="9"/>
                  </a:lnTo>
                  <a:lnTo>
                    <a:pt x="304" y="9"/>
                  </a:lnTo>
                  <a:lnTo>
                    <a:pt x="305" y="8"/>
                  </a:lnTo>
                  <a:lnTo>
                    <a:pt x="306" y="8"/>
                  </a:lnTo>
                  <a:lnTo>
                    <a:pt x="307" y="7"/>
                  </a:lnTo>
                  <a:lnTo>
                    <a:pt x="308" y="7"/>
                  </a:lnTo>
                  <a:lnTo>
                    <a:pt x="309" y="6"/>
                  </a:lnTo>
                  <a:lnTo>
                    <a:pt x="310" y="6"/>
                  </a:lnTo>
                  <a:lnTo>
                    <a:pt x="311" y="6"/>
                  </a:lnTo>
                  <a:lnTo>
                    <a:pt x="313" y="5"/>
                  </a:lnTo>
                  <a:lnTo>
                    <a:pt x="314" y="5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2" y="2"/>
                  </a:lnTo>
                  <a:lnTo>
                    <a:pt x="323" y="2"/>
                  </a:lnTo>
                  <a:lnTo>
                    <a:pt x="325" y="1"/>
                  </a:lnTo>
                  <a:lnTo>
                    <a:pt x="326" y="1"/>
                  </a:lnTo>
                  <a:lnTo>
                    <a:pt x="327" y="1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3"/>
                  </a:lnTo>
                  <a:lnTo>
                    <a:pt x="332" y="5"/>
                  </a:lnTo>
                  <a:lnTo>
                    <a:pt x="331" y="6"/>
                  </a:lnTo>
                  <a:lnTo>
                    <a:pt x="330" y="8"/>
                  </a:lnTo>
                  <a:lnTo>
                    <a:pt x="329" y="10"/>
                  </a:lnTo>
                  <a:lnTo>
                    <a:pt x="329" y="11"/>
                  </a:lnTo>
                  <a:lnTo>
                    <a:pt x="328" y="13"/>
                  </a:lnTo>
                  <a:lnTo>
                    <a:pt x="327" y="13"/>
                  </a:lnTo>
                  <a:lnTo>
                    <a:pt x="327" y="14"/>
                  </a:lnTo>
                  <a:lnTo>
                    <a:pt x="326" y="16"/>
                  </a:lnTo>
                  <a:lnTo>
                    <a:pt x="325" y="17"/>
                  </a:lnTo>
                  <a:lnTo>
                    <a:pt x="325" y="19"/>
                  </a:lnTo>
                  <a:lnTo>
                    <a:pt x="324" y="20"/>
                  </a:lnTo>
                  <a:lnTo>
                    <a:pt x="323" y="21"/>
                  </a:lnTo>
                  <a:lnTo>
                    <a:pt x="323" y="22"/>
                  </a:lnTo>
                  <a:lnTo>
                    <a:pt x="322" y="23"/>
                  </a:lnTo>
                  <a:lnTo>
                    <a:pt x="322" y="24"/>
                  </a:lnTo>
                  <a:lnTo>
                    <a:pt x="321" y="25"/>
                  </a:lnTo>
                  <a:lnTo>
                    <a:pt x="320" y="26"/>
                  </a:lnTo>
                  <a:lnTo>
                    <a:pt x="319" y="28"/>
                  </a:lnTo>
                  <a:lnTo>
                    <a:pt x="319" y="29"/>
                  </a:lnTo>
                  <a:lnTo>
                    <a:pt x="318" y="30"/>
                  </a:lnTo>
                  <a:lnTo>
                    <a:pt x="317" y="31"/>
                  </a:lnTo>
                  <a:lnTo>
                    <a:pt x="317" y="33"/>
                  </a:lnTo>
                  <a:lnTo>
                    <a:pt x="316" y="34"/>
                  </a:lnTo>
                  <a:lnTo>
                    <a:pt x="315" y="36"/>
                  </a:lnTo>
                  <a:lnTo>
                    <a:pt x="314" y="36"/>
                  </a:lnTo>
                  <a:lnTo>
                    <a:pt x="314" y="37"/>
                  </a:lnTo>
                  <a:lnTo>
                    <a:pt x="313" y="38"/>
                  </a:lnTo>
                  <a:lnTo>
                    <a:pt x="313" y="39"/>
                  </a:lnTo>
                  <a:lnTo>
                    <a:pt x="312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0" y="43"/>
                  </a:lnTo>
                  <a:lnTo>
                    <a:pt x="310" y="44"/>
                  </a:lnTo>
                  <a:lnTo>
                    <a:pt x="309" y="45"/>
                  </a:lnTo>
                  <a:lnTo>
                    <a:pt x="308" y="46"/>
                  </a:lnTo>
                  <a:lnTo>
                    <a:pt x="307" y="48"/>
                  </a:lnTo>
                  <a:lnTo>
                    <a:pt x="306" y="50"/>
                  </a:lnTo>
                  <a:lnTo>
                    <a:pt x="306" y="51"/>
                  </a:lnTo>
                  <a:lnTo>
                    <a:pt x="304" y="53"/>
                  </a:lnTo>
                  <a:lnTo>
                    <a:pt x="304" y="54"/>
                  </a:lnTo>
                  <a:lnTo>
                    <a:pt x="303" y="56"/>
                  </a:lnTo>
                  <a:lnTo>
                    <a:pt x="301" y="57"/>
                  </a:lnTo>
                  <a:lnTo>
                    <a:pt x="301" y="58"/>
                  </a:lnTo>
                  <a:lnTo>
                    <a:pt x="301" y="59"/>
                  </a:lnTo>
                  <a:lnTo>
                    <a:pt x="300" y="60"/>
                  </a:lnTo>
                  <a:lnTo>
                    <a:pt x="299" y="62"/>
                  </a:lnTo>
                  <a:lnTo>
                    <a:pt x="298" y="63"/>
                  </a:lnTo>
                  <a:lnTo>
                    <a:pt x="297" y="65"/>
                  </a:lnTo>
                  <a:lnTo>
                    <a:pt x="296" y="66"/>
                  </a:lnTo>
                  <a:lnTo>
                    <a:pt x="295" y="68"/>
                  </a:lnTo>
                  <a:lnTo>
                    <a:pt x="294" y="70"/>
                  </a:lnTo>
                  <a:lnTo>
                    <a:pt x="293" y="71"/>
                  </a:lnTo>
                  <a:lnTo>
                    <a:pt x="292" y="72"/>
                  </a:lnTo>
                  <a:lnTo>
                    <a:pt x="292" y="73"/>
                  </a:lnTo>
                  <a:lnTo>
                    <a:pt x="291" y="74"/>
                  </a:lnTo>
                  <a:lnTo>
                    <a:pt x="290" y="76"/>
                  </a:lnTo>
                  <a:lnTo>
                    <a:pt x="289" y="77"/>
                  </a:lnTo>
                  <a:lnTo>
                    <a:pt x="288" y="79"/>
                  </a:lnTo>
                  <a:lnTo>
                    <a:pt x="287" y="80"/>
                  </a:lnTo>
                  <a:lnTo>
                    <a:pt x="287" y="81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4"/>
                  </a:lnTo>
                  <a:lnTo>
                    <a:pt x="284" y="85"/>
                  </a:lnTo>
                  <a:lnTo>
                    <a:pt x="284" y="86"/>
                  </a:lnTo>
                  <a:lnTo>
                    <a:pt x="283" y="86"/>
                  </a:lnTo>
                  <a:lnTo>
                    <a:pt x="283" y="88"/>
                  </a:lnTo>
                  <a:lnTo>
                    <a:pt x="282" y="89"/>
                  </a:lnTo>
                  <a:lnTo>
                    <a:pt x="282" y="90"/>
                  </a:lnTo>
                  <a:lnTo>
                    <a:pt x="281" y="91"/>
                  </a:lnTo>
                  <a:lnTo>
                    <a:pt x="280" y="91"/>
                  </a:lnTo>
                  <a:lnTo>
                    <a:pt x="280" y="93"/>
                  </a:lnTo>
                  <a:lnTo>
                    <a:pt x="279" y="93"/>
                  </a:lnTo>
                  <a:lnTo>
                    <a:pt x="279" y="94"/>
                  </a:lnTo>
                  <a:lnTo>
                    <a:pt x="278" y="95"/>
                  </a:lnTo>
                  <a:lnTo>
                    <a:pt x="277" y="96"/>
                  </a:lnTo>
                  <a:lnTo>
                    <a:pt x="277" y="97"/>
                  </a:lnTo>
                  <a:lnTo>
                    <a:pt x="276" y="98"/>
                  </a:lnTo>
                  <a:lnTo>
                    <a:pt x="276" y="99"/>
                  </a:lnTo>
                  <a:lnTo>
                    <a:pt x="275" y="100"/>
                  </a:lnTo>
                  <a:lnTo>
                    <a:pt x="274" y="102"/>
                  </a:lnTo>
                  <a:lnTo>
                    <a:pt x="273" y="103"/>
                  </a:lnTo>
                  <a:lnTo>
                    <a:pt x="272" y="105"/>
                  </a:lnTo>
                  <a:lnTo>
                    <a:pt x="271" y="106"/>
                  </a:lnTo>
                  <a:lnTo>
                    <a:pt x="271" y="107"/>
                  </a:lnTo>
                  <a:lnTo>
                    <a:pt x="270" y="108"/>
                  </a:lnTo>
                  <a:lnTo>
                    <a:pt x="269" y="109"/>
                  </a:lnTo>
                  <a:lnTo>
                    <a:pt x="269" y="110"/>
                  </a:lnTo>
                  <a:lnTo>
                    <a:pt x="268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6" y="114"/>
                  </a:lnTo>
                  <a:lnTo>
                    <a:pt x="265" y="116"/>
                  </a:lnTo>
                  <a:lnTo>
                    <a:pt x="265" y="117"/>
                  </a:lnTo>
                  <a:lnTo>
                    <a:pt x="264" y="117"/>
                  </a:lnTo>
                  <a:lnTo>
                    <a:pt x="263" y="119"/>
                  </a:lnTo>
                  <a:lnTo>
                    <a:pt x="262" y="120"/>
                  </a:lnTo>
                  <a:lnTo>
                    <a:pt x="262" y="121"/>
                  </a:lnTo>
                  <a:lnTo>
                    <a:pt x="261" y="122"/>
                  </a:lnTo>
                  <a:lnTo>
                    <a:pt x="260" y="123"/>
                  </a:lnTo>
                  <a:lnTo>
                    <a:pt x="259" y="125"/>
                  </a:lnTo>
                  <a:lnTo>
                    <a:pt x="259" y="126"/>
                  </a:lnTo>
                  <a:lnTo>
                    <a:pt x="258" y="126"/>
                  </a:lnTo>
                  <a:lnTo>
                    <a:pt x="257" y="128"/>
                  </a:lnTo>
                  <a:lnTo>
                    <a:pt x="256" y="130"/>
                  </a:lnTo>
                  <a:lnTo>
                    <a:pt x="255" y="131"/>
                  </a:lnTo>
                  <a:lnTo>
                    <a:pt x="254" y="132"/>
                  </a:lnTo>
                  <a:lnTo>
                    <a:pt x="254" y="133"/>
                  </a:lnTo>
                  <a:lnTo>
                    <a:pt x="253" y="134"/>
                  </a:lnTo>
                  <a:lnTo>
                    <a:pt x="253" y="135"/>
                  </a:lnTo>
                  <a:lnTo>
                    <a:pt x="252" y="136"/>
                  </a:lnTo>
                  <a:lnTo>
                    <a:pt x="252" y="137"/>
                  </a:lnTo>
                  <a:lnTo>
                    <a:pt x="251" y="137"/>
                  </a:lnTo>
                  <a:lnTo>
                    <a:pt x="250" y="139"/>
                  </a:lnTo>
                  <a:lnTo>
                    <a:pt x="249" y="140"/>
                  </a:lnTo>
                  <a:lnTo>
                    <a:pt x="249" y="141"/>
                  </a:lnTo>
                  <a:lnTo>
                    <a:pt x="248" y="142"/>
                  </a:lnTo>
                  <a:lnTo>
                    <a:pt x="247" y="143"/>
                  </a:lnTo>
                  <a:lnTo>
                    <a:pt x="246" y="145"/>
                  </a:lnTo>
                  <a:lnTo>
                    <a:pt x="245" y="146"/>
                  </a:lnTo>
                  <a:lnTo>
                    <a:pt x="244" y="148"/>
                  </a:lnTo>
                  <a:lnTo>
                    <a:pt x="243" y="150"/>
                  </a:lnTo>
                  <a:lnTo>
                    <a:pt x="242" y="151"/>
                  </a:lnTo>
                  <a:lnTo>
                    <a:pt x="241" y="152"/>
                  </a:lnTo>
                  <a:lnTo>
                    <a:pt x="241" y="153"/>
                  </a:lnTo>
                  <a:lnTo>
                    <a:pt x="240" y="154"/>
                  </a:lnTo>
                  <a:lnTo>
                    <a:pt x="239" y="156"/>
                  </a:lnTo>
                  <a:lnTo>
                    <a:pt x="238" y="156"/>
                  </a:lnTo>
                  <a:lnTo>
                    <a:pt x="237" y="157"/>
                  </a:lnTo>
                  <a:lnTo>
                    <a:pt x="237" y="158"/>
                  </a:lnTo>
                  <a:lnTo>
                    <a:pt x="236" y="159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4"/>
                  </a:lnTo>
                  <a:lnTo>
                    <a:pt x="232" y="165"/>
                  </a:lnTo>
                  <a:lnTo>
                    <a:pt x="231" y="166"/>
                  </a:lnTo>
                  <a:lnTo>
                    <a:pt x="230" y="166"/>
                  </a:lnTo>
                  <a:lnTo>
                    <a:pt x="230" y="168"/>
                  </a:lnTo>
                  <a:lnTo>
                    <a:pt x="229" y="168"/>
                  </a:lnTo>
                  <a:lnTo>
                    <a:pt x="228" y="170"/>
                  </a:lnTo>
                  <a:lnTo>
                    <a:pt x="227" y="171"/>
                  </a:lnTo>
                  <a:lnTo>
                    <a:pt x="225" y="173"/>
                  </a:lnTo>
                  <a:lnTo>
                    <a:pt x="224" y="174"/>
                  </a:lnTo>
                  <a:lnTo>
                    <a:pt x="224" y="175"/>
                  </a:lnTo>
                  <a:lnTo>
                    <a:pt x="223" y="176"/>
                  </a:lnTo>
                  <a:lnTo>
                    <a:pt x="222" y="176"/>
                  </a:lnTo>
                  <a:lnTo>
                    <a:pt x="221" y="177"/>
                  </a:lnTo>
                  <a:lnTo>
                    <a:pt x="221" y="178"/>
                  </a:lnTo>
                  <a:lnTo>
                    <a:pt x="220" y="179"/>
                  </a:lnTo>
                  <a:lnTo>
                    <a:pt x="219" y="179"/>
                  </a:lnTo>
                  <a:lnTo>
                    <a:pt x="219" y="180"/>
                  </a:lnTo>
                  <a:lnTo>
                    <a:pt x="218" y="181"/>
                  </a:lnTo>
                  <a:lnTo>
                    <a:pt x="217" y="182"/>
                  </a:lnTo>
                  <a:lnTo>
                    <a:pt x="216" y="182"/>
                  </a:lnTo>
                  <a:lnTo>
                    <a:pt x="216" y="183"/>
                  </a:lnTo>
                  <a:lnTo>
                    <a:pt x="215" y="184"/>
                  </a:lnTo>
                  <a:lnTo>
                    <a:pt x="214" y="185"/>
                  </a:lnTo>
                  <a:lnTo>
                    <a:pt x="212" y="186"/>
                  </a:lnTo>
                  <a:lnTo>
                    <a:pt x="212" y="187"/>
                  </a:lnTo>
                  <a:lnTo>
                    <a:pt x="211" y="188"/>
                  </a:lnTo>
                  <a:lnTo>
                    <a:pt x="209" y="190"/>
                  </a:lnTo>
                  <a:lnTo>
                    <a:pt x="208" y="191"/>
                  </a:lnTo>
                  <a:lnTo>
                    <a:pt x="207" y="191"/>
                  </a:lnTo>
                  <a:lnTo>
                    <a:pt x="206" y="192"/>
                  </a:lnTo>
                  <a:lnTo>
                    <a:pt x="206" y="193"/>
                  </a:lnTo>
                  <a:lnTo>
                    <a:pt x="205" y="193"/>
                  </a:lnTo>
                  <a:lnTo>
                    <a:pt x="204" y="194"/>
                  </a:lnTo>
                  <a:lnTo>
                    <a:pt x="203" y="194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7"/>
                  </a:lnTo>
                  <a:lnTo>
                    <a:pt x="199" y="198"/>
                  </a:lnTo>
                  <a:lnTo>
                    <a:pt x="198" y="199"/>
                  </a:lnTo>
                  <a:lnTo>
                    <a:pt x="196" y="200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3" y="202"/>
                  </a:lnTo>
                  <a:lnTo>
                    <a:pt x="192" y="203"/>
                  </a:lnTo>
                  <a:lnTo>
                    <a:pt x="191" y="203"/>
                  </a:lnTo>
                  <a:lnTo>
                    <a:pt x="190" y="204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6" y="206"/>
                  </a:lnTo>
                  <a:lnTo>
                    <a:pt x="184" y="207"/>
                  </a:lnTo>
                  <a:lnTo>
                    <a:pt x="183" y="208"/>
                  </a:lnTo>
                  <a:lnTo>
                    <a:pt x="181" y="209"/>
                  </a:lnTo>
                  <a:lnTo>
                    <a:pt x="181" y="210"/>
                  </a:lnTo>
                  <a:lnTo>
                    <a:pt x="180" y="210"/>
                  </a:lnTo>
                  <a:lnTo>
                    <a:pt x="179" y="210"/>
                  </a:lnTo>
                  <a:lnTo>
                    <a:pt x="178" y="211"/>
                  </a:lnTo>
                  <a:lnTo>
                    <a:pt x="177" y="211"/>
                  </a:lnTo>
                  <a:lnTo>
                    <a:pt x="176" y="212"/>
                  </a:lnTo>
                  <a:lnTo>
                    <a:pt x="175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2" y="214"/>
                  </a:lnTo>
                  <a:lnTo>
                    <a:pt x="171" y="214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5" y="217"/>
                  </a:lnTo>
                  <a:lnTo>
                    <a:pt x="164" y="217"/>
                  </a:lnTo>
                  <a:lnTo>
                    <a:pt x="162" y="218"/>
                  </a:lnTo>
                  <a:lnTo>
                    <a:pt x="161" y="219"/>
                  </a:lnTo>
                  <a:lnTo>
                    <a:pt x="160" y="219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5" y="221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2"/>
                  </a:lnTo>
                  <a:lnTo>
                    <a:pt x="149" y="223"/>
                  </a:lnTo>
                  <a:lnTo>
                    <a:pt x="148" y="224"/>
                  </a:lnTo>
                  <a:lnTo>
                    <a:pt x="146" y="224"/>
                  </a:lnTo>
                  <a:lnTo>
                    <a:pt x="145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1" y="226"/>
                  </a:lnTo>
                  <a:lnTo>
                    <a:pt x="140" y="226"/>
                  </a:lnTo>
                  <a:lnTo>
                    <a:pt x="139" y="227"/>
                  </a:lnTo>
                  <a:lnTo>
                    <a:pt x="138" y="227"/>
                  </a:lnTo>
                  <a:lnTo>
                    <a:pt x="136" y="227"/>
                  </a:lnTo>
                  <a:lnTo>
                    <a:pt x="135" y="228"/>
                  </a:lnTo>
                  <a:lnTo>
                    <a:pt x="133" y="228"/>
                  </a:lnTo>
                  <a:lnTo>
                    <a:pt x="132" y="228"/>
                  </a:lnTo>
                  <a:lnTo>
                    <a:pt x="130" y="229"/>
                  </a:lnTo>
                  <a:lnTo>
                    <a:pt x="130" y="230"/>
                  </a:lnTo>
                  <a:lnTo>
                    <a:pt x="129" y="230"/>
                  </a:lnTo>
                  <a:lnTo>
                    <a:pt x="127" y="230"/>
                  </a:lnTo>
                  <a:lnTo>
                    <a:pt x="126" y="230"/>
                  </a:lnTo>
                  <a:lnTo>
                    <a:pt x="125" y="231"/>
                  </a:lnTo>
                  <a:lnTo>
                    <a:pt x="123" y="231"/>
                  </a:lnTo>
                  <a:lnTo>
                    <a:pt x="122" y="231"/>
                  </a:lnTo>
                  <a:lnTo>
                    <a:pt x="120" y="232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6" y="233"/>
                  </a:lnTo>
                  <a:lnTo>
                    <a:pt x="114" y="233"/>
                  </a:lnTo>
                  <a:lnTo>
                    <a:pt x="113" y="234"/>
                  </a:lnTo>
                  <a:lnTo>
                    <a:pt x="112" y="234"/>
                  </a:lnTo>
                  <a:lnTo>
                    <a:pt x="111" y="234"/>
                  </a:lnTo>
                  <a:lnTo>
                    <a:pt x="110" y="234"/>
                  </a:lnTo>
                  <a:lnTo>
                    <a:pt x="108" y="235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1" y="236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8"/>
                  </a:lnTo>
                  <a:lnTo>
                    <a:pt x="92" y="238"/>
                  </a:lnTo>
                  <a:lnTo>
                    <a:pt x="91" y="239"/>
                  </a:lnTo>
                  <a:lnTo>
                    <a:pt x="89" y="239"/>
                  </a:lnTo>
                  <a:lnTo>
                    <a:pt x="88" y="239"/>
                  </a:lnTo>
                  <a:lnTo>
                    <a:pt x="87" y="239"/>
                  </a:lnTo>
                  <a:lnTo>
                    <a:pt x="85" y="239"/>
                  </a:lnTo>
                  <a:lnTo>
                    <a:pt x="84" y="240"/>
                  </a:lnTo>
                  <a:lnTo>
                    <a:pt x="83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6" y="241"/>
                  </a:lnTo>
                  <a:lnTo>
                    <a:pt x="75" y="242"/>
                  </a:lnTo>
                  <a:lnTo>
                    <a:pt x="74" y="242"/>
                  </a:lnTo>
                  <a:lnTo>
                    <a:pt x="73" y="242"/>
                  </a:lnTo>
                  <a:lnTo>
                    <a:pt x="72" y="242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8" y="242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0" y="244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2" y="245"/>
                  </a:lnTo>
                  <a:lnTo>
                    <a:pt x="50" y="245"/>
                  </a:lnTo>
                  <a:lnTo>
                    <a:pt x="49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1" y="245"/>
                  </a:lnTo>
                  <a:lnTo>
                    <a:pt x="40" y="245"/>
                  </a:lnTo>
                  <a:lnTo>
                    <a:pt x="38" y="245"/>
                  </a:lnTo>
                  <a:lnTo>
                    <a:pt x="37" y="245"/>
                  </a:lnTo>
                  <a:lnTo>
                    <a:pt x="35" y="245"/>
                  </a:lnTo>
                  <a:lnTo>
                    <a:pt x="34" y="245"/>
                  </a:lnTo>
                  <a:lnTo>
                    <a:pt x="33" y="245"/>
                  </a:lnTo>
                  <a:lnTo>
                    <a:pt x="31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5"/>
                  </a:lnTo>
                  <a:lnTo>
                    <a:pt x="22" y="245"/>
                  </a:lnTo>
                  <a:lnTo>
                    <a:pt x="21" y="245"/>
                  </a:lnTo>
                  <a:lnTo>
                    <a:pt x="19" y="245"/>
                  </a:lnTo>
                  <a:lnTo>
                    <a:pt x="18" y="245"/>
                  </a:lnTo>
                  <a:lnTo>
                    <a:pt x="17" y="244"/>
                  </a:lnTo>
                  <a:lnTo>
                    <a:pt x="15" y="244"/>
                  </a:lnTo>
                  <a:lnTo>
                    <a:pt x="14" y="243"/>
                  </a:lnTo>
                  <a:lnTo>
                    <a:pt x="12" y="243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8" y="241"/>
                  </a:lnTo>
                  <a:lnTo>
                    <a:pt x="7" y="240"/>
                  </a:lnTo>
                  <a:lnTo>
                    <a:pt x="6" y="240"/>
                  </a:lnTo>
                  <a:lnTo>
                    <a:pt x="5" y="239"/>
                  </a:lnTo>
                  <a:lnTo>
                    <a:pt x="3" y="237"/>
                  </a:lnTo>
                  <a:lnTo>
                    <a:pt x="2" y="236"/>
                  </a:lnTo>
                  <a:lnTo>
                    <a:pt x="2" y="235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1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39" name="Line 14"/>
            <p:cNvSpPr>
              <a:spLocks noChangeShapeType="1"/>
            </p:cNvSpPr>
            <p:nvPr/>
          </p:nvSpPr>
          <p:spPr bwMode="auto">
            <a:xfrm>
              <a:off x="1694" y="3876"/>
              <a:ext cx="2443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1694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1" name="Line 16"/>
            <p:cNvSpPr>
              <a:spLocks noChangeShapeType="1"/>
            </p:cNvSpPr>
            <p:nvPr/>
          </p:nvSpPr>
          <p:spPr bwMode="auto">
            <a:xfrm>
              <a:off x="2101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2" name="Line 17"/>
            <p:cNvSpPr>
              <a:spLocks noChangeShapeType="1"/>
            </p:cNvSpPr>
            <p:nvPr/>
          </p:nvSpPr>
          <p:spPr bwMode="auto">
            <a:xfrm>
              <a:off x="2508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2915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>
              <a:off x="3323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>
              <a:off x="3730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4137" y="3876"/>
              <a:ext cx="1" cy="5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47" name="Rectangle 22"/>
            <p:cNvSpPr>
              <a:spLocks noChangeArrowheads="1"/>
            </p:cNvSpPr>
            <p:nvPr/>
          </p:nvSpPr>
          <p:spPr bwMode="auto">
            <a:xfrm>
              <a:off x="1644" y="4004"/>
              <a:ext cx="10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0</a:t>
              </a:r>
              <a:endParaRPr lang="sv-SE"/>
            </a:p>
          </p:txBody>
        </p:sp>
        <p:sp>
          <p:nvSpPr>
            <p:cNvPr id="22548" name="Rectangle 23"/>
            <p:cNvSpPr>
              <a:spLocks noChangeArrowheads="1"/>
            </p:cNvSpPr>
            <p:nvPr/>
          </p:nvSpPr>
          <p:spPr bwMode="auto">
            <a:xfrm>
              <a:off x="2051" y="4004"/>
              <a:ext cx="10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5</a:t>
              </a:r>
              <a:endParaRPr lang="sv-SE"/>
            </a:p>
          </p:txBody>
        </p:sp>
        <p:sp>
          <p:nvSpPr>
            <p:cNvPr id="22549" name="Rectangle 24"/>
            <p:cNvSpPr>
              <a:spLocks noChangeArrowheads="1"/>
            </p:cNvSpPr>
            <p:nvPr/>
          </p:nvSpPr>
          <p:spPr bwMode="auto">
            <a:xfrm>
              <a:off x="2433" y="4004"/>
              <a:ext cx="1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10</a:t>
              </a:r>
              <a:endParaRPr lang="sv-SE"/>
            </a:p>
          </p:txBody>
        </p:sp>
        <p:sp>
          <p:nvSpPr>
            <p:cNvPr id="22550" name="Rectangle 25"/>
            <p:cNvSpPr>
              <a:spLocks noChangeArrowheads="1"/>
            </p:cNvSpPr>
            <p:nvPr/>
          </p:nvSpPr>
          <p:spPr bwMode="auto">
            <a:xfrm>
              <a:off x="2840" y="4004"/>
              <a:ext cx="1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15</a:t>
              </a:r>
              <a:endParaRPr lang="sv-SE"/>
            </a:p>
          </p:txBody>
        </p:sp>
        <p:sp>
          <p:nvSpPr>
            <p:cNvPr id="22551" name="Rectangle 26"/>
            <p:cNvSpPr>
              <a:spLocks noChangeArrowheads="1"/>
            </p:cNvSpPr>
            <p:nvPr/>
          </p:nvSpPr>
          <p:spPr bwMode="auto">
            <a:xfrm>
              <a:off x="3248" y="4004"/>
              <a:ext cx="1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20</a:t>
              </a:r>
              <a:endParaRPr lang="sv-SE"/>
            </a:p>
          </p:txBody>
        </p:sp>
        <p:sp>
          <p:nvSpPr>
            <p:cNvPr id="22552" name="Rectangle 27"/>
            <p:cNvSpPr>
              <a:spLocks noChangeArrowheads="1"/>
            </p:cNvSpPr>
            <p:nvPr/>
          </p:nvSpPr>
          <p:spPr bwMode="auto">
            <a:xfrm>
              <a:off x="3655" y="4004"/>
              <a:ext cx="1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25</a:t>
              </a:r>
              <a:endParaRPr lang="sv-SE"/>
            </a:p>
          </p:txBody>
        </p:sp>
        <p:sp>
          <p:nvSpPr>
            <p:cNvPr id="22553" name="Rectangle 28"/>
            <p:cNvSpPr>
              <a:spLocks noChangeArrowheads="1"/>
            </p:cNvSpPr>
            <p:nvPr/>
          </p:nvSpPr>
          <p:spPr bwMode="auto">
            <a:xfrm>
              <a:off x="4062" y="4004"/>
              <a:ext cx="1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30</a:t>
              </a:r>
              <a:endParaRPr lang="sv-SE"/>
            </a:p>
          </p:txBody>
        </p:sp>
        <p:sp>
          <p:nvSpPr>
            <p:cNvPr id="22554" name="Line 29"/>
            <p:cNvSpPr>
              <a:spLocks noChangeShapeType="1"/>
            </p:cNvSpPr>
            <p:nvPr/>
          </p:nvSpPr>
          <p:spPr bwMode="auto">
            <a:xfrm flipV="1">
              <a:off x="1593" y="1649"/>
              <a:ext cx="1" cy="213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5" name="Line 30"/>
            <p:cNvSpPr>
              <a:spLocks noChangeShapeType="1"/>
            </p:cNvSpPr>
            <p:nvPr/>
          </p:nvSpPr>
          <p:spPr bwMode="auto">
            <a:xfrm flipH="1">
              <a:off x="1543" y="3787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6" name="Line 31"/>
            <p:cNvSpPr>
              <a:spLocks noChangeShapeType="1"/>
            </p:cNvSpPr>
            <p:nvPr/>
          </p:nvSpPr>
          <p:spPr bwMode="auto">
            <a:xfrm flipH="1">
              <a:off x="1543" y="3358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7" name="Line 32"/>
            <p:cNvSpPr>
              <a:spLocks noChangeShapeType="1"/>
            </p:cNvSpPr>
            <p:nvPr/>
          </p:nvSpPr>
          <p:spPr bwMode="auto">
            <a:xfrm flipH="1">
              <a:off x="1543" y="2929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8" name="Line 33"/>
            <p:cNvSpPr>
              <a:spLocks noChangeShapeType="1"/>
            </p:cNvSpPr>
            <p:nvPr/>
          </p:nvSpPr>
          <p:spPr bwMode="auto">
            <a:xfrm flipH="1">
              <a:off x="1543" y="2501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9" name="Line 34"/>
            <p:cNvSpPr>
              <a:spLocks noChangeShapeType="1"/>
            </p:cNvSpPr>
            <p:nvPr/>
          </p:nvSpPr>
          <p:spPr bwMode="auto">
            <a:xfrm flipH="1">
              <a:off x="1543" y="2078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60" name="Line 35"/>
            <p:cNvSpPr>
              <a:spLocks noChangeShapeType="1"/>
            </p:cNvSpPr>
            <p:nvPr/>
          </p:nvSpPr>
          <p:spPr bwMode="auto">
            <a:xfrm flipH="1">
              <a:off x="1543" y="1649"/>
              <a:ext cx="50" cy="1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61" name="Rectangle 36"/>
            <p:cNvSpPr>
              <a:spLocks noChangeArrowheads="1"/>
            </p:cNvSpPr>
            <p:nvPr/>
          </p:nvSpPr>
          <p:spPr bwMode="auto">
            <a:xfrm>
              <a:off x="1387" y="3753"/>
              <a:ext cx="10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0</a:t>
              </a:r>
              <a:endParaRPr lang="sv-SE"/>
            </a:p>
          </p:txBody>
        </p:sp>
        <p:sp>
          <p:nvSpPr>
            <p:cNvPr id="22562" name="Rectangle 37"/>
            <p:cNvSpPr>
              <a:spLocks noChangeArrowheads="1"/>
            </p:cNvSpPr>
            <p:nvPr/>
          </p:nvSpPr>
          <p:spPr bwMode="auto">
            <a:xfrm>
              <a:off x="1387" y="3325"/>
              <a:ext cx="10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5</a:t>
              </a:r>
              <a:endParaRPr lang="sv-SE"/>
            </a:p>
          </p:txBody>
        </p:sp>
        <p:sp>
          <p:nvSpPr>
            <p:cNvPr id="22563" name="Rectangle 38"/>
            <p:cNvSpPr>
              <a:spLocks noChangeArrowheads="1"/>
            </p:cNvSpPr>
            <p:nvPr/>
          </p:nvSpPr>
          <p:spPr bwMode="auto">
            <a:xfrm>
              <a:off x="1336" y="2896"/>
              <a:ext cx="1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10</a:t>
              </a:r>
              <a:endParaRPr lang="sv-SE"/>
            </a:p>
          </p:txBody>
        </p:sp>
        <p:sp>
          <p:nvSpPr>
            <p:cNvPr id="22564" name="Rectangle 39"/>
            <p:cNvSpPr>
              <a:spLocks noChangeArrowheads="1"/>
            </p:cNvSpPr>
            <p:nvPr/>
          </p:nvSpPr>
          <p:spPr bwMode="auto">
            <a:xfrm>
              <a:off x="1336" y="2467"/>
              <a:ext cx="1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15</a:t>
              </a:r>
              <a:endParaRPr lang="sv-SE"/>
            </a:p>
          </p:txBody>
        </p:sp>
        <p:sp>
          <p:nvSpPr>
            <p:cNvPr id="22565" name="Rectangle 40"/>
            <p:cNvSpPr>
              <a:spLocks noChangeArrowheads="1"/>
            </p:cNvSpPr>
            <p:nvPr/>
          </p:nvSpPr>
          <p:spPr bwMode="auto">
            <a:xfrm>
              <a:off x="1336" y="2039"/>
              <a:ext cx="1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20</a:t>
              </a:r>
              <a:endParaRPr lang="sv-SE"/>
            </a:p>
          </p:txBody>
        </p:sp>
        <p:sp>
          <p:nvSpPr>
            <p:cNvPr id="22566" name="Rectangle 41"/>
            <p:cNvSpPr>
              <a:spLocks noChangeArrowheads="1"/>
            </p:cNvSpPr>
            <p:nvPr/>
          </p:nvSpPr>
          <p:spPr bwMode="auto">
            <a:xfrm>
              <a:off x="1336" y="1610"/>
              <a:ext cx="15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25</a:t>
              </a:r>
              <a:endParaRPr lang="sv-SE"/>
            </a:p>
          </p:txBody>
        </p:sp>
        <p:sp>
          <p:nvSpPr>
            <p:cNvPr id="22567" name="Rectangle 42"/>
            <p:cNvSpPr>
              <a:spLocks noChangeArrowheads="1"/>
            </p:cNvSpPr>
            <p:nvPr/>
          </p:nvSpPr>
          <p:spPr bwMode="auto">
            <a:xfrm>
              <a:off x="1593" y="1560"/>
              <a:ext cx="2639" cy="2316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568" name="Freeform 43"/>
            <p:cNvSpPr>
              <a:spLocks/>
            </p:cNvSpPr>
            <p:nvPr/>
          </p:nvSpPr>
          <p:spPr bwMode="auto">
            <a:xfrm>
              <a:off x="2034" y="2417"/>
              <a:ext cx="1411" cy="1025"/>
            </a:xfrm>
            <a:custGeom>
              <a:avLst/>
              <a:gdLst>
                <a:gd name="T0" fmla="*/ 6 w 253"/>
                <a:gd name="T1" fmla="*/ 886 h 184"/>
                <a:gd name="T2" fmla="*/ 22 w 253"/>
                <a:gd name="T3" fmla="*/ 819 h 184"/>
                <a:gd name="T4" fmla="*/ 50 w 253"/>
                <a:gd name="T5" fmla="*/ 763 h 184"/>
                <a:gd name="T6" fmla="*/ 84 w 253"/>
                <a:gd name="T7" fmla="*/ 707 h 184"/>
                <a:gd name="T8" fmla="*/ 112 w 253"/>
                <a:gd name="T9" fmla="*/ 657 h 184"/>
                <a:gd name="T10" fmla="*/ 151 w 253"/>
                <a:gd name="T11" fmla="*/ 607 h 184"/>
                <a:gd name="T12" fmla="*/ 190 w 253"/>
                <a:gd name="T13" fmla="*/ 568 h 184"/>
                <a:gd name="T14" fmla="*/ 229 w 253"/>
                <a:gd name="T15" fmla="*/ 524 h 184"/>
                <a:gd name="T16" fmla="*/ 279 w 253"/>
                <a:gd name="T17" fmla="*/ 479 h 184"/>
                <a:gd name="T18" fmla="*/ 323 w 253"/>
                <a:gd name="T19" fmla="*/ 446 h 184"/>
                <a:gd name="T20" fmla="*/ 374 w 253"/>
                <a:gd name="T21" fmla="*/ 412 h 184"/>
                <a:gd name="T22" fmla="*/ 424 w 253"/>
                <a:gd name="T23" fmla="*/ 379 h 184"/>
                <a:gd name="T24" fmla="*/ 474 w 253"/>
                <a:gd name="T25" fmla="*/ 351 h 184"/>
                <a:gd name="T26" fmla="*/ 530 w 253"/>
                <a:gd name="T27" fmla="*/ 323 h 184"/>
                <a:gd name="T28" fmla="*/ 586 w 253"/>
                <a:gd name="T29" fmla="*/ 295 h 184"/>
                <a:gd name="T30" fmla="*/ 641 w 253"/>
                <a:gd name="T31" fmla="*/ 267 h 184"/>
                <a:gd name="T32" fmla="*/ 703 w 253"/>
                <a:gd name="T33" fmla="*/ 245 h 184"/>
                <a:gd name="T34" fmla="*/ 758 w 253"/>
                <a:gd name="T35" fmla="*/ 217 h 184"/>
                <a:gd name="T36" fmla="*/ 814 w 253"/>
                <a:gd name="T37" fmla="*/ 195 h 184"/>
                <a:gd name="T38" fmla="*/ 876 w 253"/>
                <a:gd name="T39" fmla="*/ 173 h 184"/>
                <a:gd name="T40" fmla="*/ 937 w 253"/>
                <a:gd name="T41" fmla="*/ 145 h 184"/>
                <a:gd name="T42" fmla="*/ 993 w 253"/>
                <a:gd name="T43" fmla="*/ 123 h 184"/>
                <a:gd name="T44" fmla="*/ 1048 w 253"/>
                <a:gd name="T45" fmla="*/ 100 h 184"/>
                <a:gd name="T46" fmla="*/ 1110 w 253"/>
                <a:gd name="T47" fmla="*/ 78 h 184"/>
                <a:gd name="T48" fmla="*/ 1171 w 253"/>
                <a:gd name="T49" fmla="*/ 50 h 184"/>
                <a:gd name="T50" fmla="*/ 1227 w 253"/>
                <a:gd name="T51" fmla="*/ 28 h 184"/>
                <a:gd name="T52" fmla="*/ 1294 w 253"/>
                <a:gd name="T53" fmla="*/ 11 h 184"/>
                <a:gd name="T54" fmla="*/ 1361 w 253"/>
                <a:gd name="T55" fmla="*/ 0 h 184"/>
                <a:gd name="T56" fmla="*/ 1411 w 253"/>
                <a:gd name="T57" fmla="*/ 28 h 184"/>
                <a:gd name="T58" fmla="*/ 1394 w 253"/>
                <a:gd name="T59" fmla="*/ 95 h 184"/>
                <a:gd name="T60" fmla="*/ 1366 w 253"/>
                <a:gd name="T61" fmla="*/ 145 h 184"/>
                <a:gd name="T62" fmla="*/ 1333 w 253"/>
                <a:gd name="T63" fmla="*/ 195 h 184"/>
                <a:gd name="T64" fmla="*/ 1299 w 253"/>
                <a:gd name="T65" fmla="*/ 251 h 184"/>
                <a:gd name="T66" fmla="*/ 1260 w 253"/>
                <a:gd name="T67" fmla="*/ 295 h 184"/>
                <a:gd name="T68" fmla="*/ 1227 w 253"/>
                <a:gd name="T69" fmla="*/ 345 h 184"/>
                <a:gd name="T70" fmla="*/ 1193 w 253"/>
                <a:gd name="T71" fmla="*/ 396 h 184"/>
                <a:gd name="T72" fmla="*/ 1154 w 253"/>
                <a:gd name="T73" fmla="*/ 440 h 184"/>
                <a:gd name="T74" fmla="*/ 1121 w 253"/>
                <a:gd name="T75" fmla="*/ 490 h 184"/>
                <a:gd name="T76" fmla="*/ 1082 w 253"/>
                <a:gd name="T77" fmla="*/ 535 h 184"/>
                <a:gd name="T78" fmla="*/ 1043 w 253"/>
                <a:gd name="T79" fmla="*/ 585 h 184"/>
                <a:gd name="T80" fmla="*/ 1009 w 253"/>
                <a:gd name="T81" fmla="*/ 624 h 184"/>
                <a:gd name="T82" fmla="*/ 970 w 253"/>
                <a:gd name="T83" fmla="*/ 668 h 184"/>
                <a:gd name="T84" fmla="*/ 926 w 253"/>
                <a:gd name="T85" fmla="*/ 713 h 184"/>
                <a:gd name="T86" fmla="*/ 881 w 253"/>
                <a:gd name="T87" fmla="*/ 752 h 184"/>
                <a:gd name="T88" fmla="*/ 837 w 253"/>
                <a:gd name="T89" fmla="*/ 791 h 184"/>
                <a:gd name="T90" fmla="*/ 786 w 253"/>
                <a:gd name="T91" fmla="*/ 824 h 184"/>
                <a:gd name="T92" fmla="*/ 731 w 253"/>
                <a:gd name="T93" fmla="*/ 858 h 184"/>
                <a:gd name="T94" fmla="*/ 680 w 253"/>
                <a:gd name="T95" fmla="*/ 886 h 184"/>
                <a:gd name="T96" fmla="*/ 625 w 253"/>
                <a:gd name="T97" fmla="*/ 908 h 184"/>
                <a:gd name="T98" fmla="*/ 563 w 253"/>
                <a:gd name="T99" fmla="*/ 936 h 184"/>
                <a:gd name="T100" fmla="*/ 508 w 253"/>
                <a:gd name="T101" fmla="*/ 958 h 184"/>
                <a:gd name="T102" fmla="*/ 441 w 253"/>
                <a:gd name="T103" fmla="*/ 975 h 184"/>
                <a:gd name="T104" fmla="*/ 374 w 253"/>
                <a:gd name="T105" fmla="*/ 992 h 184"/>
                <a:gd name="T106" fmla="*/ 312 w 253"/>
                <a:gd name="T107" fmla="*/ 1008 h 184"/>
                <a:gd name="T108" fmla="*/ 234 w 253"/>
                <a:gd name="T109" fmla="*/ 1019 h 184"/>
                <a:gd name="T110" fmla="*/ 162 w 253"/>
                <a:gd name="T111" fmla="*/ 1025 h 184"/>
                <a:gd name="T112" fmla="*/ 89 w 253"/>
                <a:gd name="T113" fmla="*/ 1019 h 184"/>
                <a:gd name="T114" fmla="*/ 33 w 253"/>
                <a:gd name="T115" fmla="*/ 992 h 1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3"/>
                <a:gd name="T175" fmla="*/ 0 h 184"/>
                <a:gd name="T176" fmla="*/ 253 w 253"/>
                <a:gd name="T177" fmla="*/ 184 h 1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3" h="184">
                  <a:moveTo>
                    <a:pt x="2" y="171"/>
                  </a:moveTo>
                  <a:lnTo>
                    <a:pt x="1" y="171"/>
                  </a:lnTo>
                  <a:lnTo>
                    <a:pt x="1" y="169"/>
                  </a:lnTo>
                  <a:lnTo>
                    <a:pt x="0" y="168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1" y="159"/>
                  </a:lnTo>
                  <a:lnTo>
                    <a:pt x="2" y="157"/>
                  </a:lnTo>
                  <a:lnTo>
                    <a:pt x="2" y="155"/>
                  </a:lnTo>
                  <a:lnTo>
                    <a:pt x="2" y="154"/>
                  </a:lnTo>
                  <a:lnTo>
                    <a:pt x="3" y="152"/>
                  </a:lnTo>
                  <a:lnTo>
                    <a:pt x="3" y="151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4" y="147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6" y="144"/>
                  </a:lnTo>
                  <a:lnTo>
                    <a:pt x="6" y="143"/>
                  </a:lnTo>
                  <a:lnTo>
                    <a:pt x="7" y="142"/>
                  </a:lnTo>
                  <a:lnTo>
                    <a:pt x="7" y="141"/>
                  </a:lnTo>
                  <a:lnTo>
                    <a:pt x="7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5"/>
                  </a:lnTo>
                  <a:lnTo>
                    <a:pt x="10" y="134"/>
                  </a:lnTo>
                  <a:lnTo>
                    <a:pt x="11" y="132"/>
                  </a:lnTo>
                  <a:lnTo>
                    <a:pt x="12" y="132"/>
                  </a:lnTo>
                  <a:lnTo>
                    <a:pt x="12" y="131"/>
                  </a:lnTo>
                  <a:lnTo>
                    <a:pt x="13" y="129"/>
                  </a:lnTo>
                  <a:lnTo>
                    <a:pt x="14" y="128"/>
                  </a:lnTo>
                  <a:lnTo>
                    <a:pt x="15" y="127"/>
                  </a:lnTo>
                  <a:lnTo>
                    <a:pt x="15" y="126"/>
                  </a:lnTo>
                  <a:lnTo>
                    <a:pt x="16" y="125"/>
                  </a:lnTo>
                  <a:lnTo>
                    <a:pt x="17" y="123"/>
                  </a:lnTo>
                  <a:lnTo>
                    <a:pt x="18" y="122"/>
                  </a:lnTo>
                  <a:lnTo>
                    <a:pt x="19" y="120"/>
                  </a:lnTo>
                  <a:lnTo>
                    <a:pt x="20" y="119"/>
                  </a:lnTo>
                  <a:lnTo>
                    <a:pt x="20" y="118"/>
                  </a:lnTo>
                  <a:lnTo>
                    <a:pt x="21" y="117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3" y="114"/>
                  </a:lnTo>
                  <a:lnTo>
                    <a:pt x="25" y="112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31" y="105"/>
                  </a:lnTo>
                  <a:lnTo>
                    <a:pt x="32" y="103"/>
                  </a:lnTo>
                  <a:lnTo>
                    <a:pt x="34" y="102"/>
                  </a:lnTo>
                  <a:lnTo>
                    <a:pt x="35" y="100"/>
                  </a:lnTo>
                  <a:lnTo>
                    <a:pt x="37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40" y="95"/>
                  </a:lnTo>
                  <a:lnTo>
                    <a:pt x="41" y="94"/>
                  </a:lnTo>
                  <a:lnTo>
                    <a:pt x="42" y="93"/>
                  </a:lnTo>
                  <a:lnTo>
                    <a:pt x="43" y="92"/>
                  </a:lnTo>
                  <a:lnTo>
                    <a:pt x="44" y="91"/>
                  </a:lnTo>
                  <a:lnTo>
                    <a:pt x="45" y="90"/>
                  </a:lnTo>
                  <a:lnTo>
                    <a:pt x="46" y="89"/>
                  </a:lnTo>
                  <a:lnTo>
                    <a:pt x="47" y="89"/>
                  </a:lnTo>
                  <a:lnTo>
                    <a:pt x="48" y="88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4" y="83"/>
                  </a:lnTo>
                  <a:lnTo>
                    <a:pt x="56" y="82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0" y="79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3" y="76"/>
                  </a:lnTo>
                  <a:lnTo>
                    <a:pt x="64" y="76"/>
                  </a:lnTo>
                  <a:lnTo>
                    <a:pt x="64" y="75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9" y="72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4" y="69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7"/>
                  </a:lnTo>
                  <a:lnTo>
                    <a:pt x="79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3" y="64"/>
                  </a:lnTo>
                  <a:lnTo>
                    <a:pt x="85" y="63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89" y="61"/>
                  </a:lnTo>
                  <a:lnTo>
                    <a:pt x="91" y="60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5" y="58"/>
                  </a:lnTo>
                  <a:lnTo>
                    <a:pt x="96" y="57"/>
                  </a:lnTo>
                  <a:lnTo>
                    <a:pt x="97" y="57"/>
                  </a:lnTo>
                  <a:lnTo>
                    <a:pt x="98" y="56"/>
                  </a:lnTo>
                  <a:lnTo>
                    <a:pt x="99" y="56"/>
                  </a:lnTo>
                  <a:lnTo>
                    <a:pt x="100" y="55"/>
                  </a:lnTo>
                  <a:lnTo>
                    <a:pt x="101" y="55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5" y="53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10" y="51"/>
                  </a:lnTo>
                  <a:lnTo>
                    <a:pt x="111" y="50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4" y="49"/>
                  </a:lnTo>
                  <a:lnTo>
                    <a:pt x="115" y="48"/>
                  </a:lnTo>
                  <a:lnTo>
                    <a:pt x="117" y="48"/>
                  </a:lnTo>
                  <a:lnTo>
                    <a:pt x="118" y="47"/>
                  </a:lnTo>
                  <a:lnTo>
                    <a:pt x="120" y="46"/>
                  </a:lnTo>
                  <a:lnTo>
                    <a:pt x="121" y="46"/>
                  </a:lnTo>
                  <a:lnTo>
                    <a:pt x="123" y="45"/>
                  </a:lnTo>
                  <a:lnTo>
                    <a:pt x="124" y="45"/>
                  </a:lnTo>
                  <a:lnTo>
                    <a:pt x="126" y="44"/>
                  </a:lnTo>
                  <a:lnTo>
                    <a:pt x="127" y="43"/>
                  </a:lnTo>
                  <a:lnTo>
                    <a:pt x="128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1" y="42"/>
                  </a:lnTo>
                  <a:lnTo>
                    <a:pt x="133" y="41"/>
                  </a:lnTo>
                  <a:lnTo>
                    <a:pt x="134" y="40"/>
                  </a:lnTo>
                  <a:lnTo>
                    <a:pt x="135" y="40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39" y="38"/>
                  </a:lnTo>
                  <a:lnTo>
                    <a:pt x="140" y="38"/>
                  </a:lnTo>
                  <a:lnTo>
                    <a:pt x="142" y="37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6" y="35"/>
                  </a:lnTo>
                  <a:lnTo>
                    <a:pt x="147" y="34"/>
                  </a:lnTo>
                  <a:lnTo>
                    <a:pt x="149" y="34"/>
                  </a:lnTo>
                  <a:lnTo>
                    <a:pt x="150" y="34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3" y="32"/>
                  </a:lnTo>
                  <a:lnTo>
                    <a:pt x="155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8" y="30"/>
                  </a:lnTo>
                  <a:lnTo>
                    <a:pt x="159" y="30"/>
                  </a:lnTo>
                  <a:lnTo>
                    <a:pt x="161" y="29"/>
                  </a:lnTo>
                  <a:lnTo>
                    <a:pt x="162" y="28"/>
                  </a:lnTo>
                  <a:lnTo>
                    <a:pt x="164" y="28"/>
                  </a:lnTo>
                  <a:lnTo>
                    <a:pt x="165" y="27"/>
                  </a:lnTo>
                  <a:lnTo>
                    <a:pt x="166" y="27"/>
                  </a:lnTo>
                  <a:lnTo>
                    <a:pt x="168" y="26"/>
                  </a:lnTo>
                  <a:lnTo>
                    <a:pt x="169" y="25"/>
                  </a:lnTo>
                  <a:lnTo>
                    <a:pt x="171" y="25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4" y="24"/>
                  </a:lnTo>
                  <a:lnTo>
                    <a:pt x="175" y="23"/>
                  </a:lnTo>
                  <a:lnTo>
                    <a:pt x="177" y="22"/>
                  </a:lnTo>
                  <a:lnTo>
                    <a:pt x="178" y="22"/>
                  </a:lnTo>
                  <a:lnTo>
                    <a:pt x="179" y="22"/>
                  </a:lnTo>
                  <a:lnTo>
                    <a:pt x="180" y="21"/>
                  </a:lnTo>
                  <a:lnTo>
                    <a:pt x="181" y="21"/>
                  </a:lnTo>
                  <a:lnTo>
                    <a:pt x="183" y="20"/>
                  </a:lnTo>
                  <a:lnTo>
                    <a:pt x="184" y="19"/>
                  </a:lnTo>
                  <a:lnTo>
                    <a:pt x="185" y="19"/>
                  </a:lnTo>
                  <a:lnTo>
                    <a:pt x="187" y="19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0" y="17"/>
                  </a:lnTo>
                  <a:lnTo>
                    <a:pt x="191" y="17"/>
                  </a:lnTo>
                  <a:lnTo>
                    <a:pt x="193" y="16"/>
                  </a:lnTo>
                  <a:lnTo>
                    <a:pt x="194" y="15"/>
                  </a:lnTo>
                  <a:lnTo>
                    <a:pt x="196" y="15"/>
                  </a:lnTo>
                  <a:lnTo>
                    <a:pt x="197" y="14"/>
                  </a:lnTo>
                  <a:lnTo>
                    <a:pt x="198" y="14"/>
                  </a:lnTo>
                  <a:lnTo>
                    <a:pt x="199" y="14"/>
                  </a:lnTo>
                  <a:lnTo>
                    <a:pt x="200" y="13"/>
                  </a:lnTo>
                  <a:lnTo>
                    <a:pt x="201" y="12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6" y="10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0" y="9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7"/>
                  </a:lnTo>
                  <a:lnTo>
                    <a:pt x="216" y="7"/>
                  </a:lnTo>
                  <a:lnTo>
                    <a:pt x="218" y="6"/>
                  </a:lnTo>
                  <a:lnTo>
                    <a:pt x="219" y="6"/>
                  </a:lnTo>
                  <a:lnTo>
                    <a:pt x="220" y="5"/>
                  </a:lnTo>
                  <a:lnTo>
                    <a:pt x="222" y="5"/>
                  </a:lnTo>
                  <a:lnTo>
                    <a:pt x="223" y="4"/>
                  </a:lnTo>
                  <a:lnTo>
                    <a:pt x="225" y="4"/>
                  </a:lnTo>
                  <a:lnTo>
                    <a:pt x="226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2" y="2"/>
                  </a:lnTo>
                  <a:lnTo>
                    <a:pt x="233" y="2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8" y="1"/>
                  </a:lnTo>
                  <a:lnTo>
                    <a:pt x="250" y="1"/>
                  </a:lnTo>
                  <a:lnTo>
                    <a:pt x="251" y="2"/>
                  </a:lnTo>
                  <a:lnTo>
                    <a:pt x="252" y="3"/>
                  </a:lnTo>
                  <a:lnTo>
                    <a:pt x="253" y="4"/>
                  </a:lnTo>
                  <a:lnTo>
                    <a:pt x="253" y="5"/>
                  </a:lnTo>
                  <a:lnTo>
                    <a:pt x="253" y="6"/>
                  </a:lnTo>
                  <a:lnTo>
                    <a:pt x="253" y="8"/>
                  </a:lnTo>
                  <a:lnTo>
                    <a:pt x="253" y="9"/>
                  </a:lnTo>
                  <a:lnTo>
                    <a:pt x="253" y="11"/>
                  </a:lnTo>
                  <a:lnTo>
                    <a:pt x="252" y="12"/>
                  </a:lnTo>
                  <a:lnTo>
                    <a:pt x="251" y="14"/>
                  </a:lnTo>
                  <a:lnTo>
                    <a:pt x="251" y="15"/>
                  </a:lnTo>
                  <a:lnTo>
                    <a:pt x="251" y="16"/>
                  </a:lnTo>
                  <a:lnTo>
                    <a:pt x="250" y="17"/>
                  </a:lnTo>
                  <a:lnTo>
                    <a:pt x="250" y="18"/>
                  </a:lnTo>
                  <a:lnTo>
                    <a:pt x="250" y="19"/>
                  </a:lnTo>
                  <a:lnTo>
                    <a:pt x="249" y="20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7" y="23"/>
                  </a:lnTo>
                  <a:lnTo>
                    <a:pt x="246" y="25"/>
                  </a:lnTo>
                  <a:lnTo>
                    <a:pt x="245" y="26"/>
                  </a:lnTo>
                  <a:lnTo>
                    <a:pt x="244" y="28"/>
                  </a:lnTo>
                  <a:lnTo>
                    <a:pt x="243" y="29"/>
                  </a:lnTo>
                  <a:lnTo>
                    <a:pt x="242" y="31"/>
                  </a:lnTo>
                  <a:lnTo>
                    <a:pt x="241" y="32"/>
                  </a:lnTo>
                  <a:lnTo>
                    <a:pt x="241" y="33"/>
                  </a:lnTo>
                  <a:lnTo>
                    <a:pt x="240" y="34"/>
                  </a:lnTo>
                  <a:lnTo>
                    <a:pt x="239" y="35"/>
                  </a:lnTo>
                  <a:lnTo>
                    <a:pt x="238" y="37"/>
                  </a:lnTo>
                  <a:lnTo>
                    <a:pt x="237" y="39"/>
                  </a:lnTo>
                  <a:lnTo>
                    <a:pt x="236" y="40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4" y="43"/>
                  </a:lnTo>
                  <a:lnTo>
                    <a:pt x="234" y="44"/>
                  </a:lnTo>
                  <a:lnTo>
                    <a:pt x="233" y="45"/>
                  </a:lnTo>
                  <a:lnTo>
                    <a:pt x="232" y="45"/>
                  </a:lnTo>
                  <a:lnTo>
                    <a:pt x="231" y="46"/>
                  </a:lnTo>
                  <a:lnTo>
                    <a:pt x="231" y="47"/>
                  </a:lnTo>
                  <a:lnTo>
                    <a:pt x="230" y="48"/>
                  </a:lnTo>
                  <a:lnTo>
                    <a:pt x="229" y="49"/>
                  </a:lnTo>
                  <a:lnTo>
                    <a:pt x="229" y="50"/>
                  </a:lnTo>
                  <a:lnTo>
                    <a:pt x="228" y="51"/>
                  </a:lnTo>
                  <a:lnTo>
                    <a:pt x="228" y="52"/>
                  </a:lnTo>
                  <a:lnTo>
                    <a:pt x="227" y="52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5" y="55"/>
                  </a:lnTo>
                  <a:lnTo>
                    <a:pt x="224" y="57"/>
                  </a:lnTo>
                  <a:lnTo>
                    <a:pt x="223" y="58"/>
                  </a:lnTo>
                  <a:lnTo>
                    <a:pt x="223" y="59"/>
                  </a:lnTo>
                  <a:lnTo>
                    <a:pt x="222" y="59"/>
                  </a:lnTo>
                  <a:lnTo>
                    <a:pt x="222" y="60"/>
                  </a:lnTo>
                  <a:lnTo>
                    <a:pt x="220" y="61"/>
                  </a:lnTo>
                  <a:lnTo>
                    <a:pt x="220" y="62"/>
                  </a:lnTo>
                  <a:lnTo>
                    <a:pt x="219" y="63"/>
                  </a:lnTo>
                  <a:lnTo>
                    <a:pt x="219" y="64"/>
                  </a:lnTo>
                  <a:lnTo>
                    <a:pt x="218" y="65"/>
                  </a:lnTo>
                  <a:lnTo>
                    <a:pt x="217" y="66"/>
                  </a:lnTo>
                  <a:lnTo>
                    <a:pt x="216" y="67"/>
                  </a:lnTo>
                  <a:lnTo>
                    <a:pt x="216" y="68"/>
                  </a:lnTo>
                  <a:lnTo>
                    <a:pt x="215" y="69"/>
                  </a:lnTo>
                  <a:lnTo>
                    <a:pt x="214" y="71"/>
                  </a:lnTo>
                  <a:lnTo>
                    <a:pt x="213" y="71"/>
                  </a:lnTo>
                  <a:lnTo>
                    <a:pt x="212" y="72"/>
                  </a:lnTo>
                  <a:lnTo>
                    <a:pt x="212" y="73"/>
                  </a:lnTo>
                  <a:lnTo>
                    <a:pt x="211" y="74"/>
                  </a:lnTo>
                  <a:lnTo>
                    <a:pt x="210" y="75"/>
                  </a:lnTo>
                  <a:lnTo>
                    <a:pt x="209" y="77"/>
                  </a:lnTo>
                  <a:lnTo>
                    <a:pt x="208" y="79"/>
                  </a:lnTo>
                  <a:lnTo>
                    <a:pt x="207" y="79"/>
                  </a:lnTo>
                  <a:lnTo>
                    <a:pt x="207" y="80"/>
                  </a:lnTo>
                  <a:lnTo>
                    <a:pt x="206" y="81"/>
                  </a:lnTo>
                  <a:lnTo>
                    <a:pt x="206" y="82"/>
                  </a:lnTo>
                  <a:lnTo>
                    <a:pt x="204" y="83"/>
                  </a:lnTo>
                  <a:lnTo>
                    <a:pt x="203" y="85"/>
                  </a:lnTo>
                  <a:lnTo>
                    <a:pt x="202" y="86"/>
                  </a:lnTo>
                  <a:lnTo>
                    <a:pt x="201" y="87"/>
                  </a:lnTo>
                  <a:lnTo>
                    <a:pt x="201" y="88"/>
                  </a:lnTo>
                  <a:lnTo>
                    <a:pt x="200" y="89"/>
                  </a:lnTo>
                  <a:lnTo>
                    <a:pt x="199" y="91"/>
                  </a:lnTo>
                  <a:lnTo>
                    <a:pt x="198" y="91"/>
                  </a:lnTo>
                  <a:lnTo>
                    <a:pt x="197" y="92"/>
                  </a:lnTo>
                  <a:lnTo>
                    <a:pt x="196" y="94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7"/>
                  </a:lnTo>
                  <a:lnTo>
                    <a:pt x="193" y="98"/>
                  </a:lnTo>
                  <a:lnTo>
                    <a:pt x="192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2"/>
                  </a:lnTo>
                  <a:lnTo>
                    <a:pt x="188" y="103"/>
                  </a:lnTo>
                  <a:lnTo>
                    <a:pt x="187" y="105"/>
                  </a:lnTo>
                  <a:lnTo>
                    <a:pt x="186" y="106"/>
                  </a:lnTo>
                  <a:lnTo>
                    <a:pt x="185" y="107"/>
                  </a:lnTo>
                  <a:lnTo>
                    <a:pt x="185" y="108"/>
                  </a:lnTo>
                  <a:lnTo>
                    <a:pt x="184" y="109"/>
                  </a:lnTo>
                  <a:lnTo>
                    <a:pt x="183" y="110"/>
                  </a:lnTo>
                  <a:lnTo>
                    <a:pt x="182" y="111"/>
                  </a:lnTo>
                  <a:lnTo>
                    <a:pt x="181" y="112"/>
                  </a:lnTo>
                  <a:lnTo>
                    <a:pt x="180" y="114"/>
                  </a:lnTo>
                  <a:lnTo>
                    <a:pt x="179" y="114"/>
                  </a:lnTo>
                  <a:lnTo>
                    <a:pt x="178" y="115"/>
                  </a:lnTo>
                  <a:lnTo>
                    <a:pt x="177" y="117"/>
                  </a:lnTo>
                  <a:lnTo>
                    <a:pt x="175" y="118"/>
                  </a:lnTo>
                  <a:lnTo>
                    <a:pt x="175" y="119"/>
                  </a:lnTo>
                  <a:lnTo>
                    <a:pt x="174" y="120"/>
                  </a:lnTo>
                  <a:lnTo>
                    <a:pt x="172" y="122"/>
                  </a:lnTo>
                  <a:lnTo>
                    <a:pt x="171" y="123"/>
                  </a:lnTo>
                  <a:lnTo>
                    <a:pt x="169" y="125"/>
                  </a:lnTo>
                  <a:lnTo>
                    <a:pt x="168" y="126"/>
                  </a:lnTo>
                  <a:lnTo>
                    <a:pt x="166" y="128"/>
                  </a:lnTo>
                  <a:lnTo>
                    <a:pt x="165" y="129"/>
                  </a:lnTo>
                  <a:lnTo>
                    <a:pt x="164" y="130"/>
                  </a:lnTo>
                  <a:lnTo>
                    <a:pt x="163" y="131"/>
                  </a:lnTo>
                  <a:lnTo>
                    <a:pt x="162" y="131"/>
                  </a:lnTo>
                  <a:lnTo>
                    <a:pt x="161" y="132"/>
                  </a:lnTo>
                  <a:lnTo>
                    <a:pt x="161" y="133"/>
                  </a:lnTo>
                  <a:lnTo>
                    <a:pt x="159" y="134"/>
                  </a:lnTo>
                  <a:lnTo>
                    <a:pt x="158" y="135"/>
                  </a:lnTo>
                  <a:lnTo>
                    <a:pt x="156" y="137"/>
                  </a:lnTo>
                  <a:lnTo>
                    <a:pt x="155" y="138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2" y="140"/>
                  </a:lnTo>
                  <a:lnTo>
                    <a:pt x="150" y="141"/>
                  </a:lnTo>
                  <a:lnTo>
                    <a:pt x="150" y="142"/>
                  </a:lnTo>
                  <a:lnTo>
                    <a:pt x="149" y="142"/>
                  </a:lnTo>
                  <a:lnTo>
                    <a:pt x="148" y="143"/>
                  </a:lnTo>
                  <a:lnTo>
                    <a:pt x="147" y="143"/>
                  </a:lnTo>
                  <a:lnTo>
                    <a:pt x="146" y="144"/>
                  </a:lnTo>
                  <a:lnTo>
                    <a:pt x="145" y="145"/>
                  </a:lnTo>
                  <a:lnTo>
                    <a:pt x="145" y="146"/>
                  </a:lnTo>
                  <a:lnTo>
                    <a:pt x="143" y="146"/>
                  </a:lnTo>
                  <a:lnTo>
                    <a:pt x="142" y="147"/>
                  </a:lnTo>
                  <a:lnTo>
                    <a:pt x="141" y="148"/>
                  </a:lnTo>
                  <a:lnTo>
                    <a:pt x="140" y="148"/>
                  </a:lnTo>
                  <a:lnTo>
                    <a:pt x="139" y="149"/>
                  </a:lnTo>
                  <a:lnTo>
                    <a:pt x="138" y="149"/>
                  </a:lnTo>
                  <a:lnTo>
                    <a:pt x="137" y="150"/>
                  </a:lnTo>
                  <a:lnTo>
                    <a:pt x="136" y="151"/>
                  </a:lnTo>
                  <a:lnTo>
                    <a:pt x="134" y="152"/>
                  </a:lnTo>
                  <a:lnTo>
                    <a:pt x="133" y="152"/>
                  </a:lnTo>
                  <a:lnTo>
                    <a:pt x="133" y="153"/>
                  </a:lnTo>
                  <a:lnTo>
                    <a:pt x="131" y="154"/>
                  </a:lnTo>
                  <a:lnTo>
                    <a:pt x="130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7" y="156"/>
                  </a:lnTo>
                  <a:lnTo>
                    <a:pt x="126" y="157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0" y="160"/>
                  </a:lnTo>
                  <a:lnTo>
                    <a:pt x="118" y="160"/>
                  </a:lnTo>
                  <a:lnTo>
                    <a:pt x="117" y="161"/>
                  </a:lnTo>
                  <a:lnTo>
                    <a:pt x="115" y="162"/>
                  </a:lnTo>
                  <a:lnTo>
                    <a:pt x="114" y="163"/>
                  </a:lnTo>
                  <a:lnTo>
                    <a:pt x="112" y="163"/>
                  </a:lnTo>
                  <a:lnTo>
                    <a:pt x="111" y="164"/>
                  </a:lnTo>
                  <a:lnTo>
                    <a:pt x="110" y="164"/>
                  </a:lnTo>
                  <a:lnTo>
                    <a:pt x="108" y="165"/>
                  </a:lnTo>
                  <a:lnTo>
                    <a:pt x="107" y="166"/>
                  </a:lnTo>
                  <a:lnTo>
                    <a:pt x="105" y="166"/>
                  </a:lnTo>
                  <a:lnTo>
                    <a:pt x="104" y="166"/>
                  </a:lnTo>
                  <a:lnTo>
                    <a:pt x="104" y="167"/>
                  </a:lnTo>
                  <a:lnTo>
                    <a:pt x="102" y="168"/>
                  </a:lnTo>
                  <a:lnTo>
                    <a:pt x="101" y="168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6" y="169"/>
                  </a:lnTo>
                  <a:lnTo>
                    <a:pt x="95" y="170"/>
                  </a:lnTo>
                  <a:lnTo>
                    <a:pt x="93" y="171"/>
                  </a:lnTo>
                  <a:lnTo>
                    <a:pt x="92" y="171"/>
                  </a:lnTo>
                  <a:lnTo>
                    <a:pt x="91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7" y="172"/>
                  </a:lnTo>
                  <a:lnTo>
                    <a:pt x="86" y="173"/>
                  </a:lnTo>
                  <a:lnTo>
                    <a:pt x="85" y="174"/>
                  </a:lnTo>
                  <a:lnTo>
                    <a:pt x="83" y="174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7" y="175"/>
                  </a:lnTo>
                  <a:lnTo>
                    <a:pt x="76" y="176"/>
                  </a:lnTo>
                  <a:lnTo>
                    <a:pt x="74" y="177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6" y="179"/>
                  </a:lnTo>
                  <a:lnTo>
                    <a:pt x="64" y="179"/>
                  </a:lnTo>
                  <a:lnTo>
                    <a:pt x="63" y="180"/>
                  </a:lnTo>
                  <a:lnTo>
                    <a:pt x="61" y="180"/>
                  </a:lnTo>
                  <a:lnTo>
                    <a:pt x="60" y="180"/>
                  </a:lnTo>
                  <a:lnTo>
                    <a:pt x="59" y="180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3" y="181"/>
                  </a:lnTo>
                  <a:lnTo>
                    <a:pt x="52" y="182"/>
                  </a:lnTo>
                  <a:lnTo>
                    <a:pt x="51" y="182"/>
                  </a:lnTo>
                  <a:lnTo>
                    <a:pt x="50" y="183"/>
                  </a:lnTo>
                  <a:lnTo>
                    <a:pt x="48" y="183"/>
                  </a:lnTo>
                  <a:lnTo>
                    <a:pt x="47" y="183"/>
                  </a:lnTo>
                  <a:lnTo>
                    <a:pt x="45" y="183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4"/>
                  </a:lnTo>
                  <a:lnTo>
                    <a:pt x="39" y="184"/>
                  </a:lnTo>
                  <a:lnTo>
                    <a:pt x="38" y="184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4" y="184"/>
                  </a:lnTo>
                  <a:lnTo>
                    <a:pt x="32" y="184"/>
                  </a:lnTo>
                  <a:lnTo>
                    <a:pt x="31" y="184"/>
                  </a:lnTo>
                  <a:lnTo>
                    <a:pt x="29" y="184"/>
                  </a:lnTo>
                  <a:lnTo>
                    <a:pt x="28" y="184"/>
                  </a:lnTo>
                  <a:lnTo>
                    <a:pt x="26" y="184"/>
                  </a:lnTo>
                  <a:lnTo>
                    <a:pt x="25" y="184"/>
                  </a:lnTo>
                  <a:lnTo>
                    <a:pt x="23" y="184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19" y="184"/>
                  </a:lnTo>
                  <a:lnTo>
                    <a:pt x="18" y="184"/>
                  </a:lnTo>
                  <a:lnTo>
                    <a:pt x="17" y="183"/>
                  </a:lnTo>
                  <a:lnTo>
                    <a:pt x="16" y="183"/>
                  </a:lnTo>
                  <a:lnTo>
                    <a:pt x="15" y="183"/>
                  </a:lnTo>
                  <a:lnTo>
                    <a:pt x="13" y="183"/>
                  </a:lnTo>
                  <a:lnTo>
                    <a:pt x="12" y="182"/>
                  </a:lnTo>
                  <a:lnTo>
                    <a:pt x="11" y="182"/>
                  </a:lnTo>
                  <a:lnTo>
                    <a:pt x="10" y="181"/>
                  </a:lnTo>
                  <a:lnTo>
                    <a:pt x="9" y="181"/>
                  </a:lnTo>
                  <a:lnTo>
                    <a:pt x="8" y="180"/>
                  </a:lnTo>
                  <a:lnTo>
                    <a:pt x="7" y="180"/>
                  </a:lnTo>
                  <a:lnTo>
                    <a:pt x="6" y="179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4" y="177"/>
                  </a:lnTo>
                  <a:lnTo>
                    <a:pt x="3" y="175"/>
                  </a:lnTo>
                  <a:lnTo>
                    <a:pt x="2" y="174"/>
                  </a:lnTo>
                  <a:lnTo>
                    <a:pt x="2" y="172"/>
                  </a:lnTo>
                  <a:lnTo>
                    <a:pt x="2" y="171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69" name="Freeform 44"/>
            <p:cNvSpPr>
              <a:spLocks/>
            </p:cNvSpPr>
            <p:nvPr/>
          </p:nvSpPr>
          <p:spPr bwMode="auto">
            <a:xfrm>
              <a:off x="2062" y="2467"/>
              <a:ext cx="1316" cy="952"/>
            </a:xfrm>
            <a:custGeom>
              <a:avLst/>
              <a:gdLst>
                <a:gd name="T0" fmla="*/ 0 w 236"/>
                <a:gd name="T1" fmla="*/ 841 h 171"/>
                <a:gd name="T2" fmla="*/ 17 w 236"/>
                <a:gd name="T3" fmla="*/ 779 h 171"/>
                <a:gd name="T4" fmla="*/ 39 w 236"/>
                <a:gd name="T5" fmla="*/ 724 h 171"/>
                <a:gd name="T6" fmla="*/ 61 w 236"/>
                <a:gd name="T7" fmla="*/ 674 h 171"/>
                <a:gd name="T8" fmla="*/ 95 w 236"/>
                <a:gd name="T9" fmla="*/ 629 h 171"/>
                <a:gd name="T10" fmla="*/ 123 w 236"/>
                <a:gd name="T11" fmla="*/ 585 h 171"/>
                <a:gd name="T12" fmla="*/ 156 w 236"/>
                <a:gd name="T13" fmla="*/ 540 h 171"/>
                <a:gd name="T14" fmla="*/ 190 w 236"/>
                <a:gd name="T15" fmla="*/ 507 h 171"/>
                <a:gd name="T16" fmla="*/ 234 w 236"/>
                <a:gd name="T17" fmla="*/ 468 h 171"/>
                <a:gd name="T18" fmla="*/ 273 w 236"/>
                <a:gd name="T19" fmla="*/ 434 h 171"/>
                <a:gd name="T20" fmla="*/ 312 w 236"/>
                <a:gd name="T21" fmla="*/ 401 h 171"/>
                <a:gd name="T22" fmla="*/ 362 w 236"/>
                <a:gd name="T23" fmla="*/ 373 h 171"/>
                <a:gd name="T24" fmla="*/ 407 w 236"/>
                <a:gd name="T25" fmla="*/ 345 h 171"/>
                <a:gd name="T26" fmla="*/ 457 w 236"/>
                <a:gd name="T27" fmla="*/ 317 h 171"/>
                <a:gd name="T28" fmla="*/ 507 w 236"/>
                <a:gd name="T29" fmla="*/ 295 h 171"/>
                <a:gd name="T30" fmla="*/ 558 w 236"/>
                <a:gd name="T31" fmla="*/ 267 h 171"/>
                <a:gd name="T32" fmla="*/ 608 w 236"/>
                <a:gd name="T33" fmla="*/ 251 h 171"/>
                <a:gd name="T34" fmla="*/ 664 w 236"/>
                <a:gd name="T35" fmla="*/ 223 h 171"/>
                <a:gd name="T36" fmla="*/ 714 w 236"/>
                <a:gd name="T37" fmla="*/ 206 h 171"/>
                <a:gd name="T38" fmla="*/ 764 w 236"/>
                <a:gd name="T39" fmla="*/ 184 h 171"/>
                <a:gd name="T40" fmla="*/ 820 w 236"/>
                <a:gd name="T41" fmla="*/ 161 h 171"/>
                <a:gd name="T42" fmla="*/ 875 w 236"/>
                <a:gd name="T43" fmla="*/ 139 h 171"/>
                <a:gd name="T44" fmla="*/ 926 w 236"/>
                <a:gd name="T45" fmla="*/ 117 h 171"/>
                <a:gd name="T46" fmla="*/ 981 w 236"/>
                <a:gd name="T47" fmla="*/ 95 h 171"/>
                <a:gd name="T48" fmla="*/ 1032 w 236"/>
                <a:gd name="T49" fmla="*/ 78 h 171"/>
                <a:gd name="T50" fmla="*/ 1087 w 236"/>
                <a:gd name="T51" fmla="*/ 61 h 171"/>
                <a:gd name="T52" fmla="*/ 1143 w 236"/>
                <a:gd name="T53" fmla="*/ 33 h 171"/>
                <a:gd name="T54" fmla="*/ 1199 w 236"/>
                <a:gd name="T55" fmla="*/ 17 h 171"/>
                <a:gd name="T56" fmla="*/ 1260 w 236"/>
                <a:gd name="T57" fmla="*/ 0 h 171"/>
                <a:gd name="T58" fmla="*/ 1316 w 236"/>
                <a:gd name="T59" fmla="*/ 6 h 171"/>
                <a:gd name="T60" fmla="*/ 1305 w 236"/>
                <a:gd name="T61" fmla="*/ 61 h 171"/>
                <a:gd name="T62" fmla="*/ 1283 w 236"/>
                <a:gd name="T63" fmla="*/ 111 h 171"/>
                <a:gd name="T64" fmla="*/ 1249 w 236"/>
                <a:gd name="T65" fmla="*/ 161 h 171"/>
                <a:gd name="T66" fmla="*/ 1221 w 236"/>
                <a:gd name="T67" fmla="*/ 206 h 171"/>
                <a:gd name="T68" fmla="*/ 1193 w 236"/>
                <a:gd name="T69" fmla="*/ 251 h 171"/>
                <a:gd name="T70" fmla="*/ 1160 w 236"/>
                <a:gd name="T71" fmla="*/ 295 h 171"/>
                <a:gd name="T72" fmla="*/ 1126 w 236"/>
                <a:gd name="T73" fmla="*/ 345 h 171"/>
                <a:gd name="T74" fmla="*/ 1099 w 236"/>
                <a:gd name="T75" fmla="*/ 390 h 171"/>
                <a:gd name="T76" fmla="*/ 1065 w 236"/>
                <a:gd name="T77" fmla="*/ 429 h 171"/>
                <a:gd name="T78" fmla="*/ 1032 w 236"/>
                <a:gd name="T79" fmla="*/ 473 h 171"/>
                <a:gd name="T80" fmla="*/ 998 w 236"/>
                <a:gd name="T81" fmla="*/ 518 h 171"/>
                <a:gd name="T82" fmla="*/ 965 w 236"/>
                <a:gd name="T83" fmla="*/ 557 h 171"/>
                <a:gd name="T84" fmla="*/ 931 w 236"/>
                <a:gd name="T85" fmla="*/ 596 h 171"/>
                <a:gd name="T86" fmla="*/ 892 w 236"/>
                <a:gd name="T87" fmla="*/ 635 h 171"/>
                <a:gd name="T88" fmla="*/ 859 w 236"/>
                <a:gd name="T89" fmla="*/ 668 h 171"/>
                <a:gd name="T90" fmla="*/ 820 w 236"/>
                <a:gd name="T91" fmla="*/ 707 h 171"/>
                <a:gd name="T92" fmla="*/ 775 w 236"/>
                <a:gd name="T93" fmla="*/ 740 h 171"/>
                <a:gd name="T94" fmla="*/ 730 w 236"/>
                <a:gd name="T95" fmla="*/ 768 h 171"/>
                <a:gd name="T96" fmla="*/ 680 w 236"/>
                <a:gd name="T97" fmla="*/ 796 h 171"/>
                <a:gd name="T98" fmla="*/ 636 w 236"/>
                <a:gd name="T99" fmla="*/ 824 h 171"/>
                <a:gd name="T100" fmla="*/ 586 w 236"/>
                <a:gd name="T101" fmla="*/ 846 h 171"/>
                <a:gd name="T102" fmla="*/ 535 w 236"/>
                <a:gd name="T103" fmla="*/ 868 h 171"/>
                <a:gd name="T104" fmla="*/ 480 w 236"/>
                <a:gd name="T105" fmla="*/ 885 h 171"/>
                <a:gd name="T106" fmla="*/ 418 w 236"/>
                <a:gd name="T107" fmla="*/ 902 h 171"/>
                <a:gd name="T108" fmla="*/ 362 w 236"/>
                <a:gd name="T109" fmla="*/ 919 h 171"/>
                <a:gd name="T110" fmla="*/ 307 w 236"/>
                <a:gd name="T111" fmla="*/ 935 h 171"/>
                <a:gd name="T112" fmla="*/ 240 w 236"/>
                <a:gd name="T113" fmla="*/ 946 h 171"/>
                <a:gd name="T114" fmla="*/ 178 w 236"/>
                <a:gd name="T115" fmla="*/ 952 h 171"/>
                <a:gd name="T116" fmla="*/ 100 w 236"/>
                <a:gd name="T117" fmla="*/ 952 h 171"/>
                <a:gd name="T118" fmla="*/ 45 w 236"/>
                <a:gd name="T119" fmla="*/ 941 h 171"/>
                <a:gd name="T120" fmla="*/ 6 w 236"/>
                <a:gd name="T121" fmla="*/ 902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71"/>
                <a:gd name="T185" fmla="*/ 236 w 236"/>
                <a:gd name="T186" fmla="*/ 171 h 1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71">
                  <a:moveTo>
                    <a:pt x="1" y="162"/>
                  </a:moveTo>
                  <a:lnTo>
                    <a:pt x="1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50"/>
                  </a:lnTo>
                  <a:lnTo>
                    <a:pt x="1" y="148"/>
                  </a:lnTo>
                  <a:lnTo>
                    <a:pt x="1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3" y="140"/>
                  </a:lnTo>
                  <a:lnTo>
                    <a:pt x="3" y="139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6" y="131"/>
                  </a:lnTo>
                  <a:lnTo>
                    <a:pt x="7" y="130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1" y="122"/>
                  </a:lnTo>
                  <a:lnTo>
                    <a:pt x="11" y="121"/>
                  </a:lnTo>
                  <a:lnTo>
                    <a:pt x="12" y="120"/>
                  </a:lnTo>
                  <a:lnTo>
                    <a:pt x="13" y="119"/>
                  </a:lnTo>
                  <a:lnTo>
                    <a:pt x="14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9" y="110"/>
                  </a:lnTo>
                  <a:lnTo>
                    <a:pt x="20" y="108"/>
                  </a:lnTo>
                  <a:lnTo>
                    <a:pt x="21" y="106"/>
                  </a:lnTo>
                  <a:lnTo>
                    <a:pt x="22" y="105"/>
                  </a:lnTo>
                  <a:lnTo>
                    <a:pt x="23" y="104"/>
                  </a:lnTo>
                  <a:lnTo>
                    <a:pt x="23" y="103"/>
                  </a:lnTo>
                  <a:lnTo>
                    <a:pt x="24" y="102"/>
                  </a:lnTo>
                  <a:lnTo>
                    <a:pt x="26" y="100"/>
                  </a:lnTo>
                  <a:lnTo>
                    <a:pt x="27" y="99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30" y="96"/>
                  </a:lnTo>
                  <a:lnTo>
                    <a:pt x="30" y="95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3" y="93"/>
                  </a:lnTo>
                  <a:lnTo>
                    <a:pt x="33" y="92"/>
                  </a:lnTo>
                  <a:lnTo>
                    <a:pt x="34" y="91"/>
                  </a:lnTo>
                  <a:lnTo>
                    <a:pt x="36" y="90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5"/>
                  </a:lnTo>
                  <a:lnTo>
                    <a:pt x="42" y="84"/>
                  </a:lnTo>
                  <a:lnTo>
                    <a:pt x="42" y="83"/>
                  </a:lnTo>
                  <a:lnTo>
                    <a:pt x="43" y="83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6" y="73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7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9" y="64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4" y="62"/>
                  </a:lnTo>
                  <a:lnTo>
                    <a:pt x="75" y="61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8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4" y="56"/>
                  </a:lnTo>
                  <a:lnTo>
                    <a:pt x="85" y="56"/>
                  </a:lnTo>
                  <a:lnTo>
                    <a:pt x="86" y="55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1" y="52"/>
                  </a:lnTo>
                  <a:lnTo>
                    <a:pt x="93" y="52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7" y="50"/>
                  </a:lnTo>
                  <a:lnTo>
                    <a:pt x="99" y="49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2" y="48"/>
                  </a:lnTo>
                  <a:lnTo>
                    <a:pt x="103" y="47"/>
                  </a:lnTo>
                  <a:lnTo>
                    <a:pt x="104" y="46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7" y="45"/>
                  </a:lnTo>
                  <a:lnTo>
                    <a:pt x="108" y="45"/>
                  </a:lnTo>
                  <a:lnTo>
                    <a:pt x="109" y="45"/>
                  </a:lnTo>
                  <a:lnTo>
                    <a:pt x="110" y="44"/>
                  </a:lnTo>
                  <a:lnTo>
                    <a:pt x="111" y="43"/>
                  </a:lnTo>
                  <a:lnTo>
                    <a:pt x="112" y="43"/>
                  </a:lnTo>
                  <a:lnTo>
                    <a:pt x="113" y="43"/>
                  </a:lnTo>
                  <a:lnTo>
                    <a:pt x="115" y="42"/>
                  </a:lnTo>
                  <a:lnTo>
                    <a:pt x="116" y="42"/>
                  </a:lnTo>
                  <a:lnTo>
                    <a:pt x="118" y="41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4" y="38"/>
                  </a:lnTo>
                  <a:lnTo>
                    <a:pt x="125" y="38"/>
                  </a:lnTo>
                  <a:lnTo>
                    <a:pt x="126" y="37"/>
                  </a:lnTo>
                  <a:lnTo>
                    <a:pt x="128" y="37"/>
                  </a:lnTo>
                  <a:lnTo>
                    <a:pt x="129" y="36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5" y="34"/>
                  </a:lnTo>
                  <a:lnTo>
                    <a:pt x="137" y="33"/>
                  </a:lnTo>
                  <a:lnTo>
                    <a:pt x="138" y="32"/>
                  </a:lnTo>
                  <a:lnTo>
                    <a:pt x="140" y="32"/>
                  </a:lnTo>
                  <a:lnTo>
                    <a:pt x="141" y="31"/>
                  </a:lnTo>
                  <a:lnTo>
                    <a:pt x="142" y="31"/>
                  </a:lnTo>
                  <a:lnTo>
                    <a:pt x="144" y="30"/>
                  </a:lnTo>
                  <a:lnTo>
                    <a:pt x="145" y="30"/>
                  </a:lnTo>
                  <a:lnTo>
                    <a:pt x="145" y="29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50" y="28"/>
                  </a:lnTo>
                  <a:lnTo>
                    <a:pt x="151" y="27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7" y="25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4" y="22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0" y="20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5" y="18"/>
                  </a:lnTo>
                  <a:lnTo>
                    <a:pt x="176" y="17"/>
                  </a:lnTo>
                  <a:lnTo>
                    <a:pt x="178" y="17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2" y="15"/>
                  </a:lnTo>
                  <a:lnTo>
                    <a:pt x="183" y="15"/>
                  </a:lnTo>
                  <a:lnTo>
                    <a:pt x="185" y="14"/>
                  </a:lnTo>
                  <a:lnTo>
                    <a:pt x="186" y="14"/>
                  </a:lnTo>
                  <a:lnTo>
                    <a:pt x="188" y="13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8" y="9"/>
                  </a:lnTo>
                  <a:lnTo>
                    <a:pt x="199" y="9"/>
                  </a:lnTo>
                  <a:lnTo>
                    <a:pt x="201" y="8"/>
                  </a:lnTo>
                  <a:lnTo>
                    <a:pt x="202" y="8"/>
                  </a:lnTo>
                  <a:lnTo>
                    <a:pt x="204" y="7"/>
                  </a:lnTo>
                  <a:lnTo>
                    <a:pt x="205" y="6"/>
                  </a:lnTo>
                  <a:lnTo>
                    <a:pt x="207" y="6"/>
                  </a:lnTo>
                  <a:lnTo>
                    <a:pt x="208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3" y="4"/>
                  </a:lnTo>
                  <a:lnTo>
                    <a:pt x="214" y="4"/>
                  </a:lnTo>
                  <a:lnTo>
                    <a:pt x="215" y="3"/>
                  </a:lnTo>
                  <a:lnTo>
                    <a:pt x="217" y="3"/>
                  </a:lnTo>
                  <a:lnTo>
                    <a:pt x="218" y="3"/>
                  </a:lnTo>
                  <a:lnTo>
                    <a:pt x="220" y="2"/>
                  </a:lnTo>
                  <a:lnTo>
                    <a:pt x="221" y="2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6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5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6" y="8"/>
                  </a:lnTo>
                  <a:lnTo>
                    <a:pt x="235" y="10"/>
                  </a:lnTo>
                  <a:lnTo>
                    <a:pt x="234" y="11"/>
                  </a:lnTo>
                  <a:lnTo>
                    <a:pt x="234" y="13"/>
                  </a:lnTo>
                  <a:lnTo>
                    <a:pt x="233" y="14"/>
                  </a:lnTo>
                  <a:lnTo>
                    <a:pt x="232" y="16"/>
                  </a:lnTo>
                  <a:lnTo>
                    <a:pt x="232" y="17"/>
                  </a:lnTo>
                  <a:lnTo>
                    <a:pt x="231" y="17"/>
                  </a:lnTo>
                  <a:lnTo>
                    <a:pt x="230" y="19"/>
                  </a:lnTo>
                  <a:lnTo>
                    <a:pt x="230" y="20"/>
                  </a:lnTo>
                  <a:lnTo>
                    <a:pt x="229" y="22"/>
                  </a:lnTo>
                  <a:lnTo>
                    <a:pt x="228" y="23"/>
                  </a:lnTo>
                  <a:lnTo>
                    <a:pt x="227" y="24"/>
                  </a:lnTo>
                  <a:lnTo>
                    <a:pt x="227" y="25"/>
                  </a:lnTo>
                  <a:lnTo>
                    <a:pt x="226" y="26"/>
                  </a:lnTo>
                  <a:lnTo>
                    <a:pt x="226" y="27"/>
                  </a:lnTo>
                  <a:lnTo>
                    <a:pt x="225" y="28"/>
                  </a:lnTo>
                  <a:lnTo>
                    <a:pt x="224" y="29"/>
                  </a:lnTo>
                  <a:lnTo>
                    <a:pt x="224" y="30"/>
                  </a:lnTo>
                  <a:lnTo>
                    <a:pt x="223" y="31"/>
                  </a:lnTo>
                  <a:lnTo>
                    <a:pt x="222" y="33"/>
                  </a:lnTo>
                  <a:lnTo>
                    <a:pt x="221" y="34"/>
                  </a:lnTo>
                  <a:lnTo>
                    <a:pt x="220" y="36"/>
                  </a:lnTo>
                  <a:lnTo>
                    <a:pt x="219" y="37"/>
                  </a:lnTo>
                  <a:lnTo>
                    <a:pt x="218" y="38"/>
                  </a:lnTo>
                  <a:lnTo>
                    <a:pt x="218" y="39"/>
                  </a:lnTo>
                  <a:lnTo>
                    <a:pt x="217" y="40"/>
                  </a:lnTo>
                  <a:lnTo>
                    <a:pt x="217" y="41"/>
                  </a:lnTo>
                  <a:lnTo>
                    <a:pt x="216" y="42"/>
                  </a:lnTo>
                  <a:lnTo>
                    <a:pt x="215" y="43"/>
                  </a:lnTo>
                  <a:lnTo>
                    <a:pt x="214" y="45"/>
                  </a:lnTo>
                  <a:lnTo>
                    <a:pt x="213" y="46"/>
                  </a:lnTo>
                  <a:lnTo>
                    <a:pt x="213" y="47"/>
                  </a:lnTo>
                  <a:lnTo>
                    <a:pt x="212" y="48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1"/>
                  </a:lnTo>
                  <a:lnTo>
                    <a:pt x="209" y="53"/>
                  </a:lnTo>
                  <a:lnTo>
                    <a:pt x="208" y="53"/>
                  </a:lnTo>
                  <a:lnTo>
                    <a:pt x="208" y="54"/>
                  </a:lnTo>
                  <a:lnTo>
                    <a:pt x="207" y="55"/>
                  </a:lnTo>
                  <a:lnTo>
                    <a:pt x="207" y="56"/>
                  </a:lnTo>
                  <a:lnTo>
                    <a:pt x="205" y="57"/>
                  </a:lnTo>
                  <a:lnTo>
                    <a:pt x="204" y="59"/>
                  </a:lnTo>
                  <a:lnTo>
                    <a:pt x="203" y="60"/>
                  </a:lnTo>
                  <a:lnTo>
                    <a:pt x="202" y="62"/>
                  </a:lnTo>
                  <a:lnTo>
                    <a:pt x="201" y="63"/>
                  </a:lnTo>
                  <a:lnTo>
                    <a:pt x="201" y="64"/>
                  </a:lnTo>
                  <a:lnTo>
                    <a:pt x="200" y="65"/>
                  </a:lnTo>
                  <a:lnTo>
                    <a:pt x="199" y="66"/>
                  </a:lnTo>
                  <a:lnTo>
                    <a:pt x="198" y="68"/>
                  </a:lnTo>
                  <a:lnTo>
                    <a:pt x="197" y="70"/>
                  </a:lnTo>
                  <a:lnTo>
                    <a:pt x="196" y="70"/>
                  </a:lnTo>
                  <a:lnTo>
                    <a:pt x="195" y="71"/>
                  </a:lnTo>
                  <a:lnTo>
                    <a:pt x="195" y="72"/>
                  </a:lnTo>
                  <a:lnTo>
                    <a:pt x="194" y="73"/>
                  </a:lnTo>
                  <a:lnTo>
                    <a:pt x="194" y="74"/>
                  </a:lnTo>
                  <a:lnTo>
                    <a:pt x="193" y="74"/>
                  </a:lnTo>
                  <a:lnTo>
                    <a:pt x="192" y="76"/>
                  </a:lnTo>
                  <a:lnTo>
                    <a:pt x="191" y="77"/>
                  </a:lnTo>
                  <a:lnTo>
                    <a:pt x="191" y="78"/>
                  </a:lnTo>
                  <a:lnTo>
                    <a:pt x="190" y="79"/>
                  </a:lnTo>
                  <a:lnTo>
                    <a:pt x="189" y="80"/>
                  </a:lnTo>
                  <a:lnTo>
                    <a:pt x="188" y="82"/>
                  </a:lnTo>
                  <a:lnTo>
                    <a:pt x="187" y="83"/>
                  </a:lnTo>
                  <a:lnTo>
                    <a:pt x="186" y="84"/>
                  </a:lnTo>
                  <a:lnTo>
                    <a:pt x="185" y="85"/>
                  </a:lnTo>
                  <a:lnTo>
                    <a:pt x="184" y="86"/>
                  </a:lnTo>
                  <a:lnTo>
                    <a:pt x="183" y="87"/>
                  </a:lnTo>
                  <a:lnTo>
                    <a:pt x="183" y="88"/>
                  </a:lnTo>
                  <a:lnTo>
                    <a:pt x="182" y="90"/>
                  </a:lnTo>
                  <a:lnTo>
                    <a:pt x="181" y="91"/>
                  </a:lnTo>
                  <a:lnTo>
                    <a:pt x="180" y="91"/>
                  </a:lnTo>
                  <a:lnTo>
                    <a:pt x="179" y="93"/>
                  </a:lnTo>
                  <a:lnTo>
                    <a:pt x="178" y="94"/>
                  </a:lnTo>
                  <a:lnTo>
                    <a:pt x="178" y="95"/>
                  </a:lnTo>
                  <a:lnTo>
                    <a:pt x="177" y="96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5" y="98"/>
                  </a:lnTo>
                  <a:lnTo>
                    <a:pt x="174" y="99"/>
                  </a:lnTo>
                  <a:lnTo>
                    <a:pt x="173" y="100"/>
                  </a:lnTo>
                  <a:lnTo>
                    <a:pt x="172" y="102"/>
                  </a:lnTo>
                  <a:lnTo>
                    <a:pt x="170" y="103"/>
                  </a:lnTo>
                  <a:lnTo>
                    <a:pt x="170" y="104"/>
                  </a:lnTo>
                  <a:lnTo>
                    <a:pt x="169" y="105"/>
                  </a:lnTo>
                  <a:lnTo>
                    <a:pt x="167" y="106"/>
                  </a:lnTo>
                  <a:lnTo>
                    <a:pt x="167" y="107"/>
                  </a:lnTo>
                  <a:lnTo>
                    <a:pt x="166" y="108"/>
                  </a:lnTo>
                  <a:lnTo>
                    <a:pt x="165" y="110"/>
                  </a:lnTo>
                  <a:lnTo>
                    <a:pt x="164" y="110"/>
                  </a:lnTo>
                  <a:lnTo>
                    <a:pt x="163" y="111"/>
                  </a:lnTo>
                  <a:lnTo>
                    <a:pt x="162" y="113"/>
                  </a:lnTo>
                  <a:lnTo>
                    <a:pt x="161" y="113"/>
                  </a:lnTo>
                  <a:lnTo>
                    <a:pt x="160" y="114"/>
                  </a:lnTo>
                  <a:lnTo>
                    <a:pt x="159" y="116"/>
                  </a:lnTo>
                  <a:lnTo>
                    <a:pt x="157" y="117"/>
                  </a:lnTo>
                  <a:lnTo>
                    <a:pt x="156" y="119"/>
                  </a:lnTo>
                  <a:lnTo>
                    <a:pt x="154" y="120"/>
                  </a:lnTo>
                  <a:lnTo>
                    <a:pt x="153" y="121"/>
                  </a:lnTo>
                  <a:lnTo>
                    <a:pt x="152" y="122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50" y="124"/>
                  </a:lnTo>
                  <a:lnTo>
                    <a:pt x="149" y="125"/>
                  </a:lnTo>
                  <a:lnTo>
                    <a:pt x="148" y="125"/>
                  </a:lnTo>
                  <a:lnTo>
                    <a:pt x="147" y="126"/>
                  </a:lnTo>
                  <a:lnTo>
                    <a:pt x="147" y="127"/>
                  </a:lnTo>
                  <a:lnTo>
                    <a:pt x="145" y="128"/>
                  </a:lnTo>
                  <a:lnTo>
                    <a:pt x="144" y="129"/>
                  </a:lnTo>
                  <a:lnTo>
                    <a:pt x="143" y="130"/>
                  </a:lnTo>
                  <a:lnTo>
                    <a:pt x="142" y="130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39" y="133"/>
                  </a:lnTo>
                  <a:lnTo>
                    <a:pt x="138" y="133"/>
                  </a:lnTo>
                  <a:lnTo>
                    <a:pt x="137" y="134"/>
                  </a:lnTo>
                  <a:lnTo>
                    <a:pt x="135" y="135"/>
                  </a:lnTo>
                  <a:lnTo>
                    <a:pt x="135" y="136"/>
                  </a:lnTo>
                  <a:lnTo>
                    <a:pt x="134" y="136"/>
                  </a:lnTo>
                  <a:lnTo>
                    <a:pt x="133" y="137"/>
                  </a:lnTo>
                  <a:lnTo>
                    <a:pt x="132" y="137"/>
                  </a:lnTo>
                  <a:lnTo>
                    <a:pt x="131" y="138"/>
                  </a:lnTo>
                  <a:lnTo>
                    <a:pt x="130" y="139"/>
                  </a:lnTo>
                  <a:lnTo>
                    <a:pt x="129" y="139"/>
                  </a:lnTo>
                  <a:lnTo>
                    <a:pt x="128" y="140"/>
                  </a:lnTo>
                  <a:lnTo>
                    <a:pt x="126" y="141"/>
                  </a:lnTo>
                  <a:lnTo>
                    <a:pt x="125" y="142"/>
                  </a:lnTo>
                  <a:lnTo>
                    <a:pt x="124" y="142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21" y="144"/>
                  </a:lnTo>
                  <a:lnTo>
                    <a:pt x="120" y="145"/>
                  </a:lnTo>
                  <a:lnTo>
                    <a:pt x="119" y="145"/>
                  </a:lnTo>
                  <a:lnTo>
                    <a:pt x="118" y="146"/>
                  </a:lnTo>
                  <a:lnTo>
                    <a:pt x="117" y="146"/>
                  </a:lnTo>
                  <a:lnTo>
                    <a:pt x="116" y="147"/>
                  </a:lnTo>
                  <a:lnTo>
                    <a:pt x="115" y="147"/>
                  </a:lnTo>
                  <a:lnTo>
                    <a:pt x="114" y="148"/>
                  </a:lnTo>
                  <a:lnTo>
                    <a:pt x="113" y="148"/>
                  </a:lnTo>
                  <a:lnTo>
                    <a:pt x="112" y="149"/>
                  </a:lnTo>
                  <a:lnTo>
                    <a:pt x="111" y="150"/>
                  </a:lnTo>
                  <a:lnTo>
                    <a:pt x="110" y="150"/>
                  </a:lnTo>
                  <a:lnTo>
                    <a:pt x="109" y="150"/>
                  </a:lnTo>
                  <a:lnTo>
                    <a:pt x="108" y="151"/>
                  </a:lnTo>
                  <a:lnTo>
                    <a:pt x="107" y="151"/>
                  </a:lnTo>
                  <a:lnTo>
                    <a:pt x="106" y="151"/>
                  </a:lnTo>
                  <a:lnTo>
                    <a:pt x="105" y="152"/>
                  </a:lnTo>
                  <a:lnTo>
                    <a:pt x="104" y="153"/>
                  </a:lnTo>
                  <a:lnTo>
                    <a:pt x="103" y="153"/>
                  </a:lnTo>
                  <a:lnTo>
                    <a:pt x="102" y="153"/>
                  </a:lnTo>
                  <a:lnTo>
                    <a:pt x="100" y="154"/>
                  </a:lnTo>
                  <a:lnTo>
                    <a:pt x="99" y="154"/>
                  </a:lnTo>
                  <a:lnTo>
                    <a:pt x="97" y="155"/>
                  </a:lnTo>
                  <a:lnTo>
                    <a:pt x="97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3" y="157"/>
                  </a:lnTo>
                  <a:lnTo>
                    <a:pt x="91" y="157"/>
                  </a:lnTo>
                  <a:lnTo>
                    <a:pt x="90" y="158"/>
                  </a:lnTo>
                  <a:lnTo>
                    <a:pt x="88" y="159"/>
                  </a:lnTo>
                  <a:lnTo>
                    <a:pt x="87" y="159"/>
                  </a:lnTo>
                  <a:lnTo>
                    <a:pt x="86" y="159"/>
                  </a:lnTo>
                  <a:lnTo>
                    <a:pt x="84" y="160"/>
                  </a:lnTo>
                  <a:lnTo>
                    <a:pt x="83" y="160"/>
                  </a:lnTo>
                  <a:lnTo>
                    <a:pt x="81" y="161"/>
                  </a:lnTo>
                  <a:lnTo>
                    <a:pt x="80" y="161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5" y="162"/>
                  </a:lnTo>
                  <a:lnTo>
                    <a:pt x="74" y="163"/>
                  </a:lnTo>
                  <a:lnTo>
                    <a:pt x="72" y="164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8" y="165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8" y="167"/>
                  </a:lnTo>
                  <a:lnTo>
                    <a:pt x="56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8"/>
                  </a:lnTo>
                  <a:lnTo>
                    <a:pt x="51" y="168"/>
                  </a:lnTo>
                  <a:lnTo>
                    <a:pt x="49" y="169"/>
                  </a:lnTo>
                  <a:lnTo>
                    <a:pt x="48" y="169"/>
                  </a:lnTo>
                  <a:lnTo>
                    <a:pt x="47" y="170"/>
                  </a:lnTo>
                  <a:lnTo>
                    <a:pt x="46" y="170"/>
                  </a:lnTo>
                  <a:lnTo>
                    <a:pt x="45" y="170"/>
                  </a:lnTo>
                  <a:lnTo>
                    <a:pt x="43" y="170"/>
                  </a:lnTo>
                  <a:lnTo>
                    <a:pt x="42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37" y="171"/>
                  </a:lnTo>
                  <a:lnTo>
                    <a:pt x="36" y="171"/>
                  </a:lnTo>
                  <a:lnTo>
                    <a:pt x="35" y="171"/>
                  </a:lnTo>
                  <a:lnTo>
                    <a:pt x="34" y="171"/>
                  </a:lnTo>
                  <a:lnTo>
                    <a:pt x="33" y="171"/>
                  </a:lnTo>
                  <a:lnTo>
                    <a:pt x="32" y="171"/>
                  </a:lnTo>
                  <a:lnTo>
                    <a:pt x="30" y="171"/>
                  </a:lnTo>
                  <a:lnTo>
                    <a:pt x="29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18" y="171"/>
                  </a:lnTo>
                  <a:lnTo>
                    <a:pt x="17" y="171"/>
                  </a:lnTo>
                  <a:lnTo>
                    <a:pt x="15" y="171"/>
                  </a:lnTo>
                  <a:lnTo>
                    <a:pt x="14" y="170"/>
                  </a:lnTo>
                  <a:lnTo>
                    <a:pt x="13" y="170"/>
                  </a:lnTo>
                  <a:lnTo>
                    <a:pt x="11" y="170"/>
                  </a:lnTo>
                  <a:lnTo>
                    <a:pt x="10" y="170"/>
                  </a:lnTo>
                  <a:lnTo>
                    <a:pt x="10" y="169"/>
                  </a:lnTo>
                  <a:lnTo>
                    <a:pt x="8" y="169"/>
                  </a:lnTo>
                  <a:lnTo>
                    <a:pt x="7" y="168"/>
                  </a:lnTo>
                  <a:lnTo>
                    <a:pt x="5" y="167"/>
                  </a:lnTo>
                  <a:lnTo>
                    <a:pt x="5" y="166"/>
                  </a:lnTo>
                  <a:lnTo>
                    <a:pt x="4" y="166"/>
                  </a:lnTo>
                  <a:lnTo>
                    <a:pt x="3" y="165"/>
                  </a:lnTo>
                  <a:lnTo>
                    <a:pt x="2" y="164"/>
                  </a:lnTo>
                  <a:lnTo>
                    <a:pt x="2" y="163"/>
                  </a:lnTo>
                  <a:lnTo>
                    <a:pt x="1" y="162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0" name="Freeform 45"/>
            <p:cNvSpPr>
              <a:spLocks/>
            </p:cNvSpPr>
            <p:nvPr/>
          </p:nvSpPr>
          <p:spPr bwMode="auto">
            <a:xfrm>
              <a:off x="2224" y="2829"/>
              <a:ext cx="675" cy="479"/>
            </a:xfrm>
            <a:custGeom>
              <a:avLst/>
              <a:gdLst>
                <a:gd name="T0" fmla="*/ 6 w 121"/>
                <a:gd name="T1" fmla="*/ 412 h 86"/>
                <a:gd name="T2" fmla="*/ 17 w 121"/>
                <a:gd name="T3" fmla="*/ 384 h 86"/>
                <a:gd name="T4" fmla="*/ 28 w 121"/>
                <a:gd name="T5" fmla="*/ 351 h 86"/>
                <a:gd name="T6" fmla="*/ 45 w 121"/>
                <a:gd name="T7" fmla="*/ 329 h 86"/>
                <a:gd name="T8" fmla="*/ 61 w 121"/>
                <a:gd name="T9" fmla="*/ 306 h 86"/>
                <a:gd name="T10" fmla="*/ 84 w 121"/>
                <a:gd name="T11" fmla="*/ 284 h 86"/>
                <a:gd name="T12" fmla="*/ 106 w 121"/>
                <a:gd name="T13" fmla="*/ 262 h 86"/>
                <a:gd name="T14" fmla="*/ 128 w 121"/>
                <a:gd name="T15" fmla="*/ 240 h 86"/>
                <a:gd name="T16" fmla="*/ 145 w 121"/>
                <a:gd name="T17" fmla="*/ 223 h 86"/>
                <a:gd name="T18" fmla="*/ 167 w 121"/>
                <a:gd name="T19" fmla="*/ 206 h 86"/>
                <a:gd name="T20" fmla="*/ 195 w 121"/>
                <a:gd name="T21" fmla="*/ 189 h 86"/>
                <a:gd name="T22" fmla="*/ 218 w 121"/>
                <a:gd name="T23" fmla="*/ 173 h 86"/>
                <a:gd name="T24" fmla="*/ 245 w 121"/>
                <a:gd name="T25" fmla="*/ 156 h 86"/>
                <a:gd name="T26" fmla="*/ 273 w 121"/>
                <a:gd name="T27" fmla="*/ 139 h 86"/>
                <a:gd name="T28" fmla="*/ 301 w 121"/>
                <a:gd name="T29" fmla="*/ 123 h 86"/>
                <a:gd name="T30" fmla="*/ 324 w 121"/>
                <a:gd name="T31" fmla="*/ 111 h 86"/>
                <a:gd name="T32" fmla="*/ 357 w 121"/>
                <a:gd name="T33" fmla="*/ 95 h 86"/>
                <a:gd name="T34" fmla="*/ 379 w 121"/>
                <a:gd name="T35" fmla="*/ 78 h 86"/>
                <a:gd name="T36" fmla="*/ 413 w 121"/>
                <a:gd name="T37" fmla="*/ 67 h 86"/>
                <a:gd name="T38" fmla="*/ 435 w 121"/>
                <a:gd name="T39" fmla="*/ 56 h 86"/>
                <a:gd name="T40" fmla="*/ 469 w 121"/>
                <a:gd name="T41" fmla="*/ 45 h 86"/>
                <a:gd name="T42" fmla="*/ 496 w 121"/>
                <a:gd name="T43" fmla="*/ 33 h 86"/>
                <a:gd name="T44" fmla="*/ 530 w 121"/>
                <a:gd name="T45" fmla="*/ 22 h 86"/>
                <a:gd name="T46" fmla="*/ 558 w 121"/>
                <a:gd name="T47" fmla="*/ 11 h 86"/>
                <a:gd name="T48" fmla="*/ 591 w 121"/>
                <a:gd name="T49" fmla="*/ 6 h 86"/>
                <a:gd name="T50" fmla="*/ 630 w 121"/>
                <a:gd name="T51" fmla="*/ 0 h 86"/>
                <a:gd name="T52" fmla="*/ 664 w 121"/>
                <a:gd name="T53" fmla="*/ 11 h 86"/>
                <a:gd name="T54" fmla="*/ 669 w 121"/>
                <a:gd name="T55" fmla="*/ 50 h 86"/>
                <a:gd name="T56" fmla="*/ 658 w 121"/>
                <a:gd name="T57" fmla="*/ 78 h 86"/>
                <a:gd name="T58" fmla="*/ 642 w 121"/>
                <a:gd name="T59" fmla="*/ 106 h 86"/>
                <a:gd name="T60" fmla="*/ 625 w 121"/>
                <a:gd name="T61" fmla="*/ 134 h 86"/>
                <a:gd name="T62" fmla="*/ 608 w 121"/>
                <a:gd name="T63" fmla="*/ 156 h 86"/>
                <a:gd name="T64" fmla="*/ 591 w 121"/>
                <a:gd name="T65" fmla="*/ 178 h 86"/>
                <a:gd name="T66" fmla="*/ 569 w 121"/>
                <a:gd name="T67" fmla="*/ 206 h 86"/>
                <a:gd name="T68" fmla="*/ 552 w 121"/>
                <a:gd name="T69" fmla="*/ 223 h 86"/>
                <a:gd name="T70" fmla="*/ 530 w 121"/>
                <a:gd name="T71" fmla="*/ 245 h 86"/>
                <a:gd name="T72" fmla="*/ 508 w 121"/>
                <a:gd name="T73" fmla="*/ 267 h 86"/>
                <a:gd name="T74" fmla="*/ 485 w 121"/>
                <a:gd name="T75" fmla="*/ 290 h 86"/>
                <a:gd name="T76" fmla="*/ 463 w 121"/>
                <a:gd name="T77" fmla="*/ 306 h 86"/>
                <a:gd name="T78" fmla="*/ 441 w 121"/>
                <a:gd name="T79" fmla="*/ 323 h 86"/>
                <a:gd name="T80" fmla="*/ 418 w 121"/>
                <a:gd name="T81" fmla="*/ 340 h 86"/>
                <a:gd name="T82" fmla="*/ 396 w 121"/>
                <a:gd name="T83" fmla="*/ 362 h 86"/>
                <a:gd name="T84" fmla="*/ 368 w 121"/>
                <a:gd name="T85" fmla="*/ 379 h 86"/>
                <a:gd name="T86" fmla="*/ 340 w 121"/>
                <a:gd name="T87" fmla="*/ 395 h 86"/>
                <a:gd name="T88" fmla="*/ 318 w 121"/>
                <a:gd name="T89" fmla="*/ 412 h 86"/>
                <a:gd name="T90" fmla="*/ 290 w 121"/>
                <a:gd name="T91" fmla="*/ 418 h 86"/>
                <a:gd name="T92" fmla="*/ 257 w 121"/>
                <a:gd name="T93" fmla="*/ 434 h 86"/>
                <a:gd name="T94" fmla="*/ 234 w 121"/>
                <a:gd name="T95" fmla="*/ 446 h 86"/>
                <a:gd name="T96" fmla="*/ 201 w 121"/>
                <a:gd name="T97" fmla="*/ 457 h 86"/>
                <a:gd name="T98" fmla="*/ 167 w 121"/>
                <a:gd name="T99" fmla="*/ 468 h 86"/>
                <a:gd name="T100" fmla="*/ 134 w 121"/>
                <a:gd name="T101" fmla="*/ 479 h 86"/>
                <a:gd name="T102" fmla="*/ 95 w 121"/>
                <a:gd name="T103" fmla="*/ 479 h 86"/>
                <a:gd name="T104" fmla="*/ 67 w 121"/>
                <a:gd name="T105" fmla="*/ 479 h 86"/>
                <a:gd name="T106" fmla="*/ 33 w 121"/>
                <a:gd name="T107" fmla="*/ 473 h 86"/>
                <a:gd name="T108" fmla="*/ 11 w 121"/>
                <a:gd name="T109" fmla="*/ 451 h 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"/>
                <a:gd name="T166" fmla="*/ 0 h 86"/>
                <a:gd name="T167" fmla="*/ 121 w 121"/>
                <a:gd name="T168" fmla="*/ 86 h 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" h="86">
                  <a:moveTo>
                    <a:pt x="1" y="79"/>
                  </a:moveTo>
                  <a:lnTo>
                    <a:pt x="0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7" y="20"/>
                  </a:lnTo>
                  <a:lnTo>
                    <a:pt x="58" y="20"/>
                  </a:lnTo>
                  <a:lnTo>
                    <a:pt x="59" y="19"/>
                  </a:lnTo>
                  <a:lnTo>
                    <a:pt x="61" y="18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5" y="16"/>
                  </a:lnTo>
                  <a:lnTo>
                    <a:pt x="67" y="15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8" y="10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5" y="8"/>
                  </a:lnTo>
                  <a:lnTo>
                    <a:pt x="86" y="7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19" y="2"/>
                  </a:lnTo>
                  <a:lnTo>
                    <a:pt x="120" y="3"/>
                  </a:lnTo>
                  <a:lnTo>
                    <a:pt x="120" y="5"/>
                  </a:lnTo>
                  <a:lnTo>
                    <a:pt x="121" y="6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2"/>
                  </a:lnTo>
                  <a:lnTo>
                    <a:pt x="118" y="14"/>
                  </a:lnTo>
                  <a:lnTo>
                    <a:pt x="117" y="15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6" y="18"/>
                  </a:lnTo>
                  <a:lnTo>
                    <a:pt x="115" y="19"/>
                  </a:lnTo>
                  <a:lnTo>
                    <a:pt x="115" y="20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5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8"/>
                  </a:lnTo>
                  <a:lnTo>
                    <a:pt x="108" y="29"/>
                  </a:lnTo>
                  <a:lnTo>
                    <a:pt x="107" y="31"/>
                  </a:lnTo>
                  <a:lnTo>
                    <a:pt x="106" y="31"/>
                  </a:lnTo>
                  <a:lnTo>
                    <a:pt x="106" y="32"/>
                  </a:lnTo>
                  <a:lnTo>
                    <a:pt x="105" y="33"/>
                  </a:lnTo>
                  <a:lnTo>
                    <a:pt x="104" y="34"/>
                  </a:lnTo>
                  <a:lnTo>
                    <a:pt x="103" y="35"/>
                  </a:lnTo>
                  <a:lnTo>
                    <a:pt x="102" y="37"/>
                  </a:lnTo>
                  <a:lnTo>
                    <a:pt x="100" y="38"/>
                  </a:lnTo>
                  <a:lnTo>
                    <a:pt x="99" y="40"/>
                  </a:lnTo>
                  <a:lnTo>
                    <a:pt x="97" y="41"/>
                  </a:lnTo>
                  <a:lnTo>
                    <a:pt x="96" y="43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3" y="46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0" y="49"/>
                  </a:lnTo>
                  <a:lnTo>
                    <a:pt x="89" y="50"/>
                  </a:lnTo>
                  <a:lnTo>
                    <a:pt x="88" y="51"/>
                  </a:lnTo>
                  <a:lnTo>
                    <a:pt x="87" y="52"/>
                  </a:lnTo>
                  <a:lnTo>
                    <a:pt x="86" y="53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5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8"/>
                  </a:lnTo>
                  <a:lnTo>
                    <a:pt x="78" y="59"/>
                  </a:lnTo>
                  <a:lnTo>
                    <a:pt x="77" y="60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5"/>
                  </a:lnTo>
                  <a:lnTo>
                    <a:pt x="70" y="66"/>
                  </a:lnTo>
                  <a:lnTo>
                    <a:pt x="68" y="66"/>
                  </a:lnTo>
                  <a:lnTo>
                    <a:pt x="67" y="67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4" y="69"/>
                  </a:lnTo>
                  <a:lnTo>
                    <a:pt x="62" y="70"/>
                  </a:lnTo>
                  <a:lnTo>
                    <a:pt x="61" y="71"/>
                  </a:lnTo>
                  <a:lnTo>
                    <a:pt x="59" y="72"/>
                  </a:lnTo>
                  <a:lnTo>
                    <a:pt x="58" y="72"/>
                  </a:lnTo>
                  <a:lnTo>
                    <a:pt x="57" y="74"/>
                  </a:lnTo>
                  <a:lnTo>
                    <a:pt x="55" y="74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49" y="77"/>
                  </a:lnTo>
                  <a:lnTo>
                    <a:pt x="48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3" y="80"/>
                  </a:lnTo>
                  <a:lnTo>
                    <a:pt x="42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7" y="81"/>
                  </a:lnTo>
                  <a:lnTo>
                    <a:pt x="36" y="82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6" y="85"/>
                  </a:lnTo>
                  <a:lnTo>
                    <a:pt x="5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1" y="79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1" name="Freeform 46"/>
            <p:cNvSpPr>
              <a:spLocks/>
            </p:cNvSpPr>
            <p:nvPr/>
          </p:nvSpPr>
          <p:spPr bwMode="auto">
            <a:xfrm>
              <a:off x="2251" y="2857"/>
              <a:ext cx="603" cy="434"/>
            </a:xfrm>
            <a:custGeom>
              <a:avLst/>
              <a:gdLst>
                <a:gd name="T0" fmla="*/ 0 w 108"/>
                <a:gd name="T1" fmla="*/ 384 h 78"/>
                <a:gd name="T2" fmla="*/ 6 w 108"/>
                <a:gd name="T3" fmla="*/ 356 h 78"/>
                <a:gd name="T4" fmla="*/ 17 w 108"/>
                <a:gd name="T5" fmla="*/ 334 h 78"/>
                <a:gd name="T6" fmla="*/ 28 w 108"/>
                <a:gd name="T7" fmla="*/ 312 h 78"/>
                <a:gd name="T8" fmla="*/ 45 w 108"/>
                <a:gd name="T9" fmla="*/ 289 h 78"/>
                <a:gd name="T10" fmla="*/ 56 w 108"/>
                <a:gd name="T11" fmla="*/ 273 h 78"/>
                <a:gd name="T12" fmla="*/ 73 w 108"/>
                <a:gd name="T13" fmla="*/ 256 h 78"/>
                <a:gd name="T14" fmla="*/ 89 w 108"/>
                <a:gd name="T15" fmla="*/ 239 h 78"/>
                <a:gd name="T16" fmla="*/ 106 w 108"/>
                <a:gd name="T17" fmla="*/ 223 h 78"/>
                <a:gd name="T18" fmla="*/ 123 w 108"/>
                <a:gd name="T19" fmla="*/ 206 h 78"/>
                <a:gd name="T20" fmla="*/ 140 w 108"/>
                <a:gd name="T21" fmla="*/ 195 h 78"/>
                <a:gd name="T22" fmla="*/ 162 w 108"/>
                <a:gd name="T23" fmla="*/ 178 h 78"/>
                <a:gd name="T24" fmla="*/ 184 w 108"/>
                <a:gd name="T25" fmla="*/ 167 h 78"/>
                <a:gd name="T26" fmla="*/ 195 w 108"/>
                <a:gd name="T27" fmla="*/ 150 h 78"/>
                <a:gd name="T28" fmla="*/ 223 w 108"/>
                <a:gd name="T29" fmla="*/ 139 h 78"/>
                <a:gd name="T30" fmla="*/ 240 w 108"/>
                <a:gd name="T31" fmla="*/ 128 h 78"/>
                <a:gd name="T32" fmla="*/ 262 w 108"/>
                <a:gd name="T33" fmla="*/ 117 h 78"/>
                <a:gd name="T34" fmla="*/ 285 w 108"/>
                <a:gd name="T35" fmla="*/ 100 h 78"/>
                <a:gd name="T36" fmla="*/ 302 w 108"/>
                <a:gd name="T37" fmla="*/ 89 h 78"/>
                <a:gd name="T38" fmla="*/ 329 w 108"/>
                <a:gd name="T39" fmla="*/ 83 h 78"/>
                <a:gd name="T40" fmla="*/ 352 w 108"/>
                <a:gd name="T41" fmla="*/ 67 h 78"/>
                <a:gd name="T42" fmla="*/ 374 w 108"/>
                <a:gd name="T43" fmla="*/ 56 h 78"/>
                <a:gd name="T44" fmla="*/ 396 w 108"/>
                <a:gd name="T45" fmla="*/ 50 h 78"/>
                <a:gd name="T46" fmla="*/ 419 w 108"/>
                <a:gd name="T47" fmla="*/ 39 h 78"/>
                <a:gd name="T48" fmla="*/ 441 w 108"/>
                <a:gd name="T49" fmla="*/ 33 h 78"/>
                <a:gd name="T50" fmla="*/ 469 w 108"/>
                <a:gd name="T51" fmla="*/ 22 h 78"/>
                <a:gd name="T52" fmla="*/ 491 w 108"/>
                <a:gd name="T53" fmla="*/ 17 h 78"/>
                <a:gd name="T54" fmla="*/ 525 w 108"/>
                <a:gd name="T55" fmla="*/ 6 h 78"/>
                <a:gd name="T56" fmla="*/ 547 w 108"/>
                <a:gd name="T57" fmla="*/ 6 h 78"/>
                <a:gd name="T58" fmla="*/ 581 w 108"/>
                <a:gd name="T59" fmla="*/ 0 h 78"/>
                <a:gd name="T60" fmla="*/ 603 w 108"/>
                <a:gd name="T61" fmla="*/ 17 h 78"/>
                <a:gd name="T62" fmla="*/ 597 w 108"/>
                <a:gd name="T63" fmla="*/ 50 h 78"/>
                <a:gd name="T64" fmla="*/ 592 w 108"/>
                <a:gd name="T65" fmla="*/ 72 h 78"/>
                <a:gd name="T66" fmla="*/ 581 w 108"/>
                <a:gd name="T67" fmla="*/ 95 h 78"/>
                <a:gd name="T68" fmla="*/ 564 w 108"/>
                <a:gd name="T69" fmla="*/ 117 h 78"/>
                <a:gd name="T70" fmla="*/ 553 w 108"/>
                <a:gd name="T71" fmla="*/ 134 h 78"/>
                <a:gd name="T72" fmla="*/ 542 w 108"/>
                <a:gd name="T73" fmla="*/ 150 h 78"/>
                <a:gd name="T74" fmla="*/ 525 w 108"/>
                <a:gd name="T75" fmla="*/ 172 h 78"/>
                <a:gd name="T76" fmla="*/ 508 w 108"/>
                <a:gd name="T77" fmla="*/ 189 h 78"/>
                <a:gd name="T78" fmla="*/ 491 w 108"/>
                <a:gd name="T79" fmla="*/ 211 h 78"/>
                <a:gd name="T80" fmla="*/ 475 w 108"/>
                <a:gd name="T81" fmla="*/ 228 h 78"/>
                <a:gd name="T82" fmla="*/ 458 w 108"/>
                <a:gd name="T83" fmla="*/ 239 h 78"/>
                <a:gd name="T84" fmla="*/ 441 w 108"/>
                <a:gd name="T85" fmla="*/ 256 h 78"/>
                <a:gd name="T86" fmla="*/ 424 w 108"/>
                <a:gd name="T87" fmla="*/ 273 h 78"/>
                <a:gd name="T88" fmla="*/ 402 w 108"/>
                <a:gd name="T89" fmla="*/ 289 h 78"/>
                <a:gd name="T90" fmla="*/ 385 w 108"/>
                <a:gd name="T91" fmla="*/ 300 h 78"/>
                <a:gd name="T92" fmla="*/ 369 w 108"/>
                <a:gd name="T93" fmla="*/ 317 h 78"/>
                <a:gd name="T94" fmla="*/ 346 w 108"/>
                <a:gd name="T95" fmla="*/ 334 h 78"/>
                <a:gd name="T96" fmla="*/ 329 w 108"/>
                <a:gd name="T97" fmla="*/ 339 h 78"/>
                <a:gd name="T98" fmla="*/ 307 w 108"/>
                <a:gd name="T99" fmla="*/ 356 h 78"/>
                <a:gd name="T100" fmla="*/ 290 w 108"/>
                <a:gd name="T101" fmla="*/ 367 h 78"/>
                <a:gd name="T102" fmla="*/ 262 w 108"/>
                <a:gd name="T103" fmla="*/ 378 h 78"/>
                <a:gd name="T104" fmla="*/ 240 w 108"/>
                <a:gd name="T105" fmla="*/ 389 h 78"/>
                <a:gd name="T106" fmla="*/ 218 w 108"/>
                <a:gd name="T107" fmla="*/ 401 h 78"/>
                <a:gd name="T108" fmla="*/ 195 w 108"/>
                <a:gd name="T109" fmla="*/ 406 h 78"/>
                <a:gd name="T110" fmla="*/ 167 w 108"/>
                <a:gd name="T111" fmla="*/ 417 h 78"/>
                <a:gd name="T112" fmla="*/ 140 w 108"/>
                <a:gd name="T113" fmla="*/ 423 h 78"/>
                <a:gd name="T114" fmla="*/ 117 w 108"/>
                <a:gd name="T115" fmla="*/ 428 h 78"/>
                <a:gd name="T116" fmla="*/ 84 w 108"/>
                <a:gd name="T117" fmla="*/ 434 h 78"/>
                <a:gd name="T118" fmla="*/ 61 w 108"/>
                <a:gd name="T119" fmla="*/ 434 h 78"/>
                <a:gd name="T120" fmla="*/ 34 w 108"/>
                <a:gd name="T121" fmla="*/ 428 h 78"/>
                <a:gd name="T122" fmla="*/ 11 w 108"/>
                <a:gd name="T123" fmla="*/ 417 h 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"/>
                <a:gd name="T187" fmla="*/ 0 h 78"/>
                <a:gd name="T188" fmla="*/ 108 w 108"/>
                <a:gd name="T189" fmla="*/ 78 h 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" h="78">
                  <a:moveTo>
                    <a:pt x="0" y="72"/>
                  </a:moveTo>
                  <a:lnTo>
                    <a:pt x="0" y="72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9" y="50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8" y="20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6" y="11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6" y="1"/>
                  </a:lnTo>
                  <a:lnTo>
                    <a:pt x="107" y="2"/>
                  </a:lnTo>
                  <a:lnTo>
                    <a:pt x="108" y="3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9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6" y="12"/>
                  </a:lnTo>
                  <a:lnTo>
                    <a:pt x="106" y="13"/>
                  </a:lnTo>
                  <a:lnTo>
                    <a:pt x="106" y="14"/>
                  </a:lnTo>
                  <a:lnTo>
                    <a:pt x="105" y="15"/>
                  </a:lnTo>
                  <a:lnTo>
                    <a:pt x="104" y="16"/>
                  </a:lnTo>
                  <a:lnTo>
                    <a:pt x="104" y="17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2" y="20"/>
                  </a:lnTo>
                  <a:lnTo>
                    <a:pt x="101" y="21"/>
                  </a:lnTo>
                  <a:lnTo>
                    <a:pt x="100" y="23"/>
                  </a:lnTo>
                  <a:lnTo>
                    <a:pt x="99" y="24"/>
                  </a:lnTo>
                  <a:lnTo>
                    <a:pt x="98" y="26"/>
                  </a:lnTo>
                  <a:lnTo>
                    <a:pt x="97" y="27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1" y="33"/>
                  </a:lnTo>
                  <a:lnTo>
                    <a:pt x="91" y="34"/>
                  </a:lnTo>
                  <a:lnTo>
                    <a:pt x="90" y="35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7" y="39"/>
                  </a:lnTo>
                  <a:lnTo>
                    <a:pt x="86" y="40"/>
                  </a:lnTo>
                  <a:lnTo>
                    <a:pt x="85" y="41"/>
                  </a:lnTo>
                  <a:lnTo>
                    <a:pt x="84" y="42"/>
                  </a:lnTo>
                  <a:lnTo>
                    <a:pt x="83" y="43"/>
                  </a:lnTo>
                  <a:lnTo>
                    <a:pt x="82" y="43"/>
                  </a:lnTo>
                  <a:lnTo>
                    <a:pt x="81" y="44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2"/>
                  </a:lnTo>
                  <a:lnTo>
                    <a:pt x="71" y="53"/>
                  </a:lnTo>
                  <a:lnTo>
                    <a:pt x="69" y="54"/>
                  </a:lnTo>
                  <a:lnTo>
                    <a:pt x="68" y="55"/>
                  </a:lnTo>
                  <a:lnTo>
                    <a:pt x="66" y="56"/>
                  </a:lnTo>
                  <a:lnTo>
                    <a:pt x="66" y="57"/>
                  </a:lnTo>
                  <a:lnTo>
                    <a:pt x="65" y="58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59" y="61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3" y="65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3" y="70"/>
                  </a:lnTo>
                  <a:lnTo>
                    <a:pt x="42" y="70"/>
                  </a:lnTo>
                  <a:lnTo>
                    <a:pt x="41" y="70"/>
                  </a:lnTo>
                  <a:lnTo>
                    <a:pt x="40" y="71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7" y="72"/>
                  </a:lnTo>
                  <a:lnTo>
                    <a:pt x="35" y="73"/>
                  </a:lnTo>
                  <a:lnTo>
                    <a:pt x="34" y="73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5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1" y="78"/>
                  </a:lnTo>
                  <a:lnTo>
                    <a:pt x="9" y="78"/>
                  </a:lnTo>
                  <a:lnTo>
                    <a:pt x="8" y="77"/>
                  </a:lnTo>
                  <a:lnTo>
                    <a:pt x="6" y="77"/>
                  </a:lnTo>
                  <a:lnTo>
                    <a:pt x="5" y="77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72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2" name="Line 47"/>
            <p:cNvSpPr>
              <a:spLocks noChangeShapeType="1"/>
            </p:cNvSpPr>
            <p:nvPr/>
          </p:nvSpPr>
          <p:spPr bwMode="auto">
            <a:xfrm>
              <a:off x="2871" y="3553"/>
              <a:ext cx="161" cy="1"/>
            </a:xfrm>
            <a:prstGeom prst="line">
              <a:avLst/>
            </a:prstGeom>
            <a:noFill/>
            <a:ln w="6" cap="rnd">
              <a:solidFill>
                <a:srgbClr val="D3D3D3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3" name="Line 48"/>
            <p:cNvSpPr>
              <a:spLocks noChangeShapeType="1"/>
            </p:cNvSpPr>
            <p:nvPr/>
          </p:nvSpPr>
          <p:spPr bwMode="auto">
            <a:xfrm>
              <a:off x="2871" y="3659"/>
              <a:ext cx="161" cy="1"/>
            </a:xfrm>
            <a:prstGeom prst="line">
              <a:avLst/>
            </a:prstGeom>
            <a:noFill/>
            <a:ln w="11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4" name="Line 49"/>
            <p:cNvSpPr>
              <a:spLocks noChangeShapeType="1"/>
            </p:cNvSpPr>
            <p:nvPr/>
          </p:nvSpPr>
          <p:spPr bwMode="auto">
            <a:xfrm>
              <a:off x="2871" y="3764"/>
              <a:ext cx="161" cy="1"/>
            </a:xfrm>
            <a:prstGeom prst="line">
              <a:avLst/>
            </a:prstGeom>
            <a:noFill/>
            <a:ln w="11" cap="rnd">
              <a:solidFill>
                <a:srgbClr val="FFA5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5" name="Rectangle 50"/>
            <p:cNvSpPr>
              <a:spLocks noChangeArrowheads="1"/>
            </p:cNvSpPr>
            <p:nvPr/>
          </p:nvSpPr>
          <p:spPr bwMode="auto">
            <a:xfrm>
              <a:off x="3116" y="3514"/>
              <a:ext cx="120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Pred. regions: 50-95-99.8%</a:t>
              </a:r>
              <a:endParaRPr lang="sv-SE"/>
            </a:p>
          </p:txBody>
        </p:sp>
        <p:sp>
          <p:nvSpPr>
            <p:cNvPr id="22576" name="Rectangle 51"/>
            <p:cNvSpPr>
              <a:spLocks noChangeArrowheads="1"/>
            </p:cNvSpPr>
            <p:nvPr/>
          </p:nvSpPr>
          <p:spPr bwMode="auto">
            <a:xfrm>
              <a:off x="3116" y="3620"/>
              <a:ext cx="80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lower(5%) bounds</a:t>
              </a:r>
              <a:endParaRPr lang="sv-SE"/>
            </a:p>
          </p:txBody>
        </p:sp>
        <p:sp>
          <p:nvSpPr>
            <p:cNvPr id="22577" name="Rectangle 52"/>
            <p:cNvSpPr>
              <a:spLocks noChangeArrowheads="1"/>
            </p:cNvSpPr>
            <p:nvPr/>
          </p:nvSpPr>
          <p:spPr bwMode="auto">
            <a:xfrm>
              <a:off x="3116" y="3731"/>
              <a:ext cx="88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upper(95%) bounds</a:t>
              </a:r>
              <a:endParaRPr lang="sv-SE"/>
            </a:p>
          </p:txBody>
        </p:sp>
        <p:sp>
          <p:nvSpPr>
            <p:cNvPr id="22578" name="Freeform 53"/>
            <p:cNvSpPr>
              <a:spLocks noEditPoints="1"/>
            </p:cNvSpPr>
            <p:nvPr/>
          </p:nvSpPr>
          <p:spPr bwMode="auto">
            <a:xfrm>
              <a:off x="1906" y="2005"/>
              <a:ext cx="2041" cy="1414"/>
            </a:xfrm>
            <a:custGeom>
              <a:avLst/>
              <a:gdLst>
                <a:gd name="T0" fmla="*/ 0 w 366"/>
                <a:gd name="T1" fmla="*/ 1369 h 254"/>
                <a:gd name="T2" fmla="*/ 6 w 366"/>
                <a:gd name="T3" fmla="*/ 1325 h 254"/>
                <a:gd name="T4" fmla="*/ 17 w 366"/>
                <a:gd name="T5" fmla="*/ 1264 h 254"/>
                <a:gd name="T6" fmla="*/ 33 w 366"/>
                <a:gd name="T7" fmla="*/ 1219 h 254"/>
                <a:gd name="T8" fmla="*/ 50 w 366"/>
                <a:gd name="T9" fmla="*/ 1175 h 254"/>
                <a:gd name="T10" fmla="*/ 72 w 366"/>
                <a:gd name="T11" fmla="*/ 1125 h 254"/>
                <a:gd name="T12" fmla="*/ 95 w 366"/>
                <a:gd name="T13" fmla="*/ 1074 h 254"/>
                <a:gd name="T14" fmla="*/ 117 w 366"/>
                <a:gd name="T15" fmla="*/ 1035 h 254"/>
                <a:gd name="T16" fmla="*/ 145 w 366"/>
                <a:gd name="T17" fmla="*/ 980 h 254"/>
                <a:gd name="T18" fmla="*/ 173 w 366"/>
                <a:gd name="T19" fmla="*/ 941 h 254"/>
                <a:gd name="T20" fmla="*/ 195 w 366"/>
                <a:gd name="T21" fmla="*/ 907 h 254"/>
                <a:gd name="T22" fmla="*/ 234 w 366"/>
                <a:gd name="T23" fmla="*/ 852 h 254"/>
                <a:gd name="T24" fmla="*/ 268 w 366"/>
                <a:gd name="T25" fmla="*/ 813 h 254"/>
                <a:gd name="T26" fmla="*/ 290 w 366"/>
                <a:gd name="T27" fmla="*/ 785 h 254"/>
                <a:gd name="T28" fmla="*/ 335 w 366"/>
                <a:gd name="T29" fmla="*/ 746 h 254"/>
                <a:gd name="T30" fmla="*/ 374 w 366"/>
                <a:gd name="T31" fmla="*/ 713 h 254"/>
                <a:gd name="T32" fmla="*/ 407 w 366"/>
                <a:gd name="T33" fmla="*/ 685 h 254"/>
                <a:gd name="T34" fmla="*/ 457 w 366"/>
                <a:gd name="T35" fmla="*/ 651 h 254"/>
                <a:gd name="T36" fmla="*/ 502 w 366"/>
                <a:gd name="T37" fmla="*/ 618 h 254"/>
                <a:gd name="T38" fmla="*/ 535 w 366"/>
                <a:gd name="T39" fmla="*/ 601 h 254"/>
                <a:gd name="T40" fmla="*/ 591 w 366"/>
                <a:gd name="T41" fmla="*/ 573 h 254"/>
                <a:gd name="T42" fmla="*/ 636 w 366"/>
                <a:gd name="T43" fmla="*/ 551 h 254"/>
                <a:gd name="T44" fmla="*/ 691 w 366"/>
                <a:gd name="T45" fmla="*/ 523 h 254"/>
                <a:gd name="T46" fmla="*/ 742 w 366"/>
                <a:gd name="T47" fmla="*/ 501 h 254"/>
                <a:gd name="T48" fmla="*/ 775 w 366"/>
                <a:gd name="T49" fmla="*/ 490 h 254"/>
                <a:gd name="T50" fmla="*/ 831 w 366"/>
                <a:gd name="T51" fmla="*/ 468 h 254"/>
                <a:gd name="T52" fmla="*/ 876 w 366"/>
                <a:gd name="T53" fmla="*/ 445 h 254"/>
                <a:gd name="T54" fmla="*/ 920 w 366"/>
                <a:gd name="T55" fmla="*/ 429 h 254"/>
                <a:gd name="T56" fmla="*/ 959 w 366"/>
                <a:gd name="T57" fmla="*/ 412 h 254"/>
                <a:gd name="T58" fmla="*/ 1009 w 366"/>
                <a:gd name="T59" fmla="*/ 395 h 254"/>
                <a:gd name="T60" fmla="*/ 1054 w 366"/>
                <a:gd name="T61" fmla="*/ 373 h 254"/>
                <a:gd name="T62" fmla="*/ 1099 w 366"/>
                <a:gd name="T63" fmla="*/ 356 h 254"/>
                <a:gd name="T64" fmla="*/ 1154 w 366"/>
                <a:gd name="T65" fmla="*/ 334 h 254"/>
                <a:gd name="T66" fmla="*/ 1205 w 366"/>
                <a:gd name="T67" fmla="*/ 312 h 254"/>
                <a:gd name="T68" fmla="*/ 1260 w 366"/>
                <a:gd name="T69" fmla="*/ 289 h 254"/>
                <a:gd name="T70" fmla="*/ 1310 w 366"/>
                <a:gd name="T71" fmla="*/ 273 h 254"/>
                <a:gd name="T72" fmla="*/ 1344 w 366"/>
                <a:gd name="T73" fmla="*/ 256 h 254"/>
                <a:gd name="T74" fmla="*/ 1400 w 366"/>
                <a:gd name="T75" fmla="*/ 234 h 254"/>
                <a:gd name="T76" fmla="*/ 1450 w 366"/>
                <a:gd name="T77" fmla="*/ 212 h 254"/>
                <a:gd name="T78" fmla="*/ 1489 w 366"/>
                <a:gd name="T79" fmla="*/ 195 h 254"/>
                <a:gd name="T80" fmla="*/ 1539 w 366"/>
                <a:gd name="T81" fmla="*/ 173 h 254"/>
                <a:gd name="T82" fmla="*/ 1584 w 366"/>
                <a:gd name="T83" fmla="*/ 150 h 254"/>
                <a:gd name="T84" fmla="*/ 1634 w 366"/>
                <a:gd name="T85" fmla="*/ 128 h 254"/>
                <a:gd name="T86" fmla="*/ 1684 w 366"/>
                <a:gd name="T87" fmla="*/ 106 h 254"/>
                <a:gd name="T88" fmla="*/ 1734 w 366"/>
                <a:gd name="T89" fmla="*/ 84 h 254"/>
                <a:gd name="T90" fmla="*/ 1773 w 366"/>
                <a:gd name="T91" fmla="*/ 67 h 254"/>
                <a:gd name="T92" fmla="*/ 1824 w 366"/>
                <a:gd name="T93" fmla="*/ 45 h 254"/>
                <a:gd name="T94" fmla="*/ 1874 w 366"/>
                <a:gd name="T95" fmla="*/ 28 h 254"/>
                <a:gd name="T96" fmla="*/ 1918 w 366"/>
                <a:gd name="T97" fmla="*/ 11 h 254"/>
                <a:gd name="T98" fmla="*/ 1969 w 366"/>
                <a:gd name="T99" fmla="*/ 0 h 254"/>
                <a:gd name="T100" fmla="*/ 2019 w 366"/>
                <a:gd name="T101" fmla="*/ 28 h 254"/>
                <a:gd name="T102" fmla="*/ 2035 w 366"/>
                <a:gd name="T103" fmla="*/ 78 h 254"/>
                <a:gd name="T104" fmla="*/ 2024 w 366"/>
                <a:gd name="T105" fmla="*/ 128 h 254"/>
                <a:gd name="T106" fmla="*/ 2013 w 366"/>
                <a:gd name="T107" fmla="*/ 173 h 254"/>
                <a:gd name="T108" fmla="*/ 1980 w 366"/>
                <a:gd name="T109" fmla="*/ 234 h 254"/>
                <a:gd name="T110" fmla="*/ 1952 w 366"/>
                <a:gd name="T111" fmla="*/ 267 h 254"/>
                <a:gd name="T112" fmla="*/ 1924 w 366"/>
                <a:gd name="T113" fmla="*/ 301 h 254"/>
                <a:gd name="T114" fmla="*/ 1890 w 366"/>
                <a:gd name="T115" fmla="*/ 345 h 2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6"/>
                <a:gd name="T175" fmla="*/ 0 h 254"/>
                <a:gd name="T176" fmla="*/ 366 w 366"/>
                <a:gd name="T177" fmla="*/ 254 h 2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6" h="254">
                  <a:moveTo>
                    <a:pt x="0" y="249"/>
                  </a:moveTo>
                  <a:lnTo>
                    <a:pt x="0" y="248"/>
                  </a:lnTo>
                  <a:lnTo>
                    <a:pt x="0" y="246"/>
                  </a:lnTo>
                  <a:lnTo>
                    <a:pt x="0" y="245"/>
                  </a:lnTo>
                  <a:moveTo>
                    <a:pt x="1" y="242"/>
                  </a:moveTo>
                  <a:lnTo>
                    <a:pt x="1" y="240"/>
                  </a:lnTo>
                  <a:lnTo>
                    <a:pt x="1" y="239"/>
                  </a:lnTo>
                  <a:lnTo>
                    <a:pt x="1" y="238"/>
                  </a:lnTo>
                  <a:moveTo>
                    <a:pt x="2" y="234"/>
                  </a:moveTo>
                  <a:lnTo>
                    <a:pt x="2" y="233"/>
                  </a:lnTo>
                  <a:lnTo>
                    <a:pt x="3" y="231"/>
                  </a:lnTo>
                  <a:moveTo>
                    <a:pt x="3" y="227"/>
                  </a:moveTo>
                  <a:lnTo>
                    <a:pt x="4" y="226"/>
                  </a:lnTo>
                  <a:lnTo>
                    <a:pt x="5" y="225"/>
                  </a:lnTo>
                  <a:lnTo>
                    <a:pt x="5" y="224"/>
                  </a:lnTo>
                  <a:moveTo>
                    <a:pt x="6" y="221"/>
                  </a:moveTo>
                  <a:lnTo>
                    <a:pt x="6" y="220"/>
                  </a:lnTo>
                  <a:lnTo>
                    <a:pt x="6" y="219"/>
                  </a:lnTo>
                  <a:lnTo>
                    <a:pt x="7" y="217"/>
                  </a:lnTo>
                  <a:moveTo>
                    <a:pt x="8" y="214"/>
                  </a:moveTo>
                  <a:lnTo>
                    <a:pt x="8" y="213"/>
                  </a:lnTo>
                  <a:lnTo>
                    <a:pt x="9" y="213"/>
                  </a:lnTo>
                  <a:lnTo>
                    <a:pt x="9" y="211"/>
                  </a:lnTo>
                  <a:moveTo>
                    <a:pt x="10" y="208"/>
                  </a:moveTo>
                  <a:lnTo>
                    <a:pt x="11" y="206"/>
                  </a:lnTo>
                  <a:lnTo>
                    <a:pt x="12" y="205"/>
                  </a:lnTo>
                  <a:moveTo>
                    <a:pt x="13" y="202"/>
                  </a:moveTo>
                  <a:lnTo>
                    <a:pt x="14" y="200"/>
                  </a:lnTo>
                  <a:lnTo>
                    <a:pt x="14" y="199"/>
                  </a:lnTo>
                  <a:moveTo>
                    <a:pt x="16" y="196"/>
                  </a:moveTo>
                  <a:lnTo>
                    <a:pt x="16" y="194"/>
                  </a:lnTo>
                  <a:lnTo>
                    <a:pt x="17" y="193"/>
                  </a:lnTo>
                  <a:moveTo>
                    <a:pt x="19" y="190"/>
                  </a:moveTo>
                  <a:lnTo>
                    <a:pt x="19" y="189"/>
                  </a:lnTo>
                  <a:lnTo>
                    <a:pt x="20" y="188"/>
                  </a:lnTo>
                  <a:lnTo>
                    <a:pt x="21" y="186"/>
                  </a:lnTo>
                  <a:moveTo>
                    <a:pt x="22" y="183"/>
                  </a:moveTo>
                  <a:lnTo>
                    <a:pt x="23" y="182"/>
                  </a:lnTo>
                  <a:lnTo>
                    <a:pt x="24" y="180"/>
                  </a:lnTo>
                  <a:moveTo>
                    <a:pt x="26" y="177"/>
                  </a:moveTo>
                  <a:lnTo>
                    <a:pt x="26" y="176"/>
                  </a:lnTo>
                  <a:lnTo>
                    <a:pt x="27" y="174"/>
                  </a:lnTo>
                  <a:moveTo>
                    <a:pt x="29" y="172"/>
                  </a:moveTo>
                  <a:lnTo>
                    <a:pt x="29" y="171"/>
                  </a:lnTo>
                  <a:lnTo>
                    <a:pt x="30" y="170"/>
                  </a:lnTo>
                  <a:lnTo>
                    <a:pt x="31" y="169"/>
                  </a:lnTo>
                  <a:moveTo>
                    <a:pt x="32" y="166"/>
                  </a:moveTo>
                  <a:lnTo>
                    <a:pt x="33" y="165"/>
                  </a:lnTo>
                  <a:lnTo>
                    <a:pt x="34" y="165"/>
                  </a:lnTo>
                  <a:lnTo>
                    <a:pt x="35" y="163"/>
                  </a:lnTo>
                  <a:moveTo>
                    <a:pt x="37" y="160"/>
                  </a:moveTo>
                  <a:lnTo>
                    <a:pt x="38" y="159"/>
                  </a:lnTo>
                  <a:lnTo>
                    <a:pt x="39" y="157"/>
                  </a:lnTo>
                  <a:moveTo>
                    <a:pt x="41" y="154"/>
                  </a:moveTo>
                  <a:lnTo>
                    <a:pt x="42" y="153"/>
                  </a:lnTo>
                  <a:lnTo>
                    <a:pt x="43" y="153"/>
                  </a:lnTo>
                  <a:lnTo>
                    <a:pt x="43" y="151"/>
                  </a:lnTo>
                  <a:moveTo>
                    <a:pt x="45" y="149"/>
                  </a:moveTo>
                  <a:lnTo>
                    <a:pt x="46" y="148"/>
                  </a:lnTo>
                  <a:lnTo>
                    <a:pt x="48" y="146"/>
                  </a:lnTo>
                  <a:moveTo>
                    <a:pt x="50" y="143"/>
                  </a:moveTo>
                  <a:lnTo>
                    <a:pt x="51" y="143"/>
                  </a:lnTo>
                  <a:lnTo>
                    <a:pt x="52" y="142"/>
                  </a:lnTo>
                  <a:lnTo>
                    <a:pt x="52" y="141"/>
                  </a:lnTo>
                  <a:moveTo>
                    <a:pt x="55" y="139"/>
                  </a:moveTo>
                  <a:lnTo>
                    <a:pt x="55" y="138"/>
                  </a:lnTo>
                  <a:lnTo>
                    <a:pt x="56" y="137"/>
                  </a:lnTo>
                  <a:lnTo>
                    <a:pt x="57" y="137"/>
                  </a:lnTo>
                  <a:moveTo>
                    <a:pt x="60" y="134"/>
                  </a:moveTo>
                  <a:lnTo>
                    <a:pt x="61" y="133"/>
                  </a:lnTo>
                  <a:lnTo>
                    <a:pt x="62" y="131"/>
                  </a:lnTo>
                  <a:moveTo>
                    <a:pt x="64" y="129"/>
                  </a:moveTo>
                  <a:lnTo>
                    <a:pt x="65" y="129"/>
                  </a:lnTo>
                  <a:lnTo>
                    <a:pt x="67" y="128"/>
                  </a:lnTo>
                  <a:moveTo>
                    <a:pt x="70" y="125"/>
                  </a:moveTo>
                  <a:lnTo>
                    <a:pt x="71" y="124"/>
                  </a:lnTo>
                  <a:lnTo>
                    <a:pt x="72" y="123"/>
                  </a:lnTo>
                  <a:lnTo>
                    <a:pt x="73" y="123"/>
                  </a:lnTo>
                  <a:moveTo>
                    <a:pt x="76" y="121"/>
                  </a:moveTo>
                  <a:lnTo>
                    <a:pt x="76" y="120"/>
                  </a:lnTo>
                  <a:lnTo>
                    <a:pt x="77" y="120"/>
                  </a:lnTo>
                  <a:lnTo>
                    <a:pt x="79" y="119"/>
                  </a:lnTo>
                  <a:moveTo>
                    <a:pt x="82" y="117"/>
                  </a:moveTo>
                  <a:lnTo>
                    <a:pt x="83" y="116"/>
                  </a:lnTo>
                  <a:lnTo>
                    <a:pt x="84" y="115"/>
                  </a:lnTo>
                  <a:lnTo>
                    <a:pt x="85" y="115"/>
                  </a:lnTo>
                  <a:moveTo>
                    <a:pt x="88" y="113"/>
                  </a:moveTo>
                  <a:lnTo>
                    <a:pt x="89" y="112"/>
                  </a:lnTo>
                  <a:lnTo>
                    <a:pt x="90" y="111"/>
                  </a:lnTo>
                  <a:lnTo>
                    <a:pt x="91" y="111"/>
                  </a:lnTo>
                  <a:moveTo>
                    <a:pt x="93" y="109"/>
                  </a:moveTo>
                  <a:lnTo>
                    <a:pt x="95" y="109"/>
                  </a:lnTo>
                  <a:lnTo>
                    <a:pt x="96" y="108"/>
                  </a:lnTo>
                  <a:moveTo>
                    <a:pt x="99" y="106"/>
                  </a:moveTo>
                  <a:lnTo>
                    <a:pt x="100" y="106"/>
                  </a:lnTo>
                  <a:lnTo>
                    <a:pt x="102" y="105"/>
                  </a:lnTo>
                  <a:moveTo>
                    <a:pt x="105" y="103"/>
                  </a:moveTo>
                  <a:lnTo>
                    <a:pt x="106" y="103"/>
                  </a:lnTo>
                  <a:lnTo>
                    <a:pt x="108" y="102"/>
                  </a:lnTo>
                  <a:moveTo>
                    <a:pt x="111" y="100"/>
                  </a:moveTo>
                  <a:lnTo>
                    <a:pt x="112" y="100"/>
                  </a:lnTo>
                  <a:lnTo>
                    <a:pt x="114" y="99"/>
                  </a:lnTo>
                  <a:moveTo>
                    <a:pt x="117" y="97"/>
                  </a:moveTo>
                  <a:lnTo>
                    <a:pt x="118" y="97"/>
                  </a:lnTo>
                  <a:lnTo>
                    <a:pt x="119" y="96"/>
                  </a:lnTo>
                  <a:lnTo>
                    <a:pt x="121" y="96"/>
                  </a:lnTo>
                  <a:moveTo>
                    <a:pt x="124" y="94"/>
                  </a:moveTo>
                  <a:lnTo>
                    <a:pt x="125" y="94"/>
                  </a:lnTo>
                  <a:lnTo>
                    <a:pt x="127" y="93"/>
                  </a:lnTo>
                  <a:moveTo>
                    <a:pt x="130" y="92"/>
                  </a:moveTo>
                  <a:lnTo>
                    <a:pt x="131" y="91"/>
                  </a:lnTo>
                  <a:lnTo>
                    <a:pt x="133" y="90"/>
                  </a:lnTo>
                  <a:moveTo>
                    <a:pt x="136" y="89"/>
                  </a:moveTo>
                  <a:lnTo>
                    <a:pt x="137" y="88"/>
                  </a:lnTo>
                  <a:lnTo>
                    <a:pt x="138" y="88"/>
                  </a:lnTo>
                  <a:lnTo>
                    <a:pt x="139" y="88"/>
                  </a:lnTo>
                  <a:moveTo>
                    <a:pt x="142" y="86"/>
                  </a:moveTo>
                  <a:lnTo>
                    <a:pt x="143" y="86"/>
                  </a:lnTo>
                  <a:lnTo>
                    <a:pt x="144" y="85"/>
                  </a:lnTo>
                  <a:lnTo>
                    <a:pt x="146" y="85"/>
                  </a:lnTo>
                  <a:moveTo>
                    <a:pt x="149" y="84"/>
                  </a:moveTo>
                  <a:lnTo>
                    <a:pt x="150" y="83"/>
                  </a:lnTo>
                  <a:lnTo>
                    <a:pt x="152" y="82"/>
                  </a:lnTo>
                  <a:moveTo>
                    <a:pt x="155" y="81"/>
                  </a:moveTo>
                  <a:lnTo>
                    <a:pt x="156" y="81"/>
                  </a:lnTo>
                  <a:lnTo>
                    <a:pt x="157" y="80"/>
                  </a:lnTo>
                  <a:lnTo>
                    <a:pt x="158" y="80"/>
                  </a:lnTo>
                  <a:moveTo>
                    <a:pt x="161" y="79"/>
                  </a:moveTo>
                  <a:lnTo>
                    <a:pt x="162" y="78"/>
                  </a:lnTo>
                  <a:lnTo>
                    <a:pt x="163" y="78"/>
                  </a:lnTo>
                  <a:lnTo>
                    <a:pt x="165" y="77"/>
                  </a:lnTo>
                  <a:moveTo>
                    <a:pt x="168" y="76"/>
                  </a:moveTo>
                  <a:lnTo>
                    <a:pt x="169" y="76"/>
                  </a:lnTo>
                  <a:lnTo>
                    <a:pt x="170" y="75"/>
                  </a:lnTo>
                  <a:lnTo>
                    <a:pt x="172" y="74"/>
                  </a:lnTo>
                  <a:moveTo>
                    <a:pt x="175" y="73"/>
                  </a:moveTo>
                  <a:lnTo>
                    <a:pt x="176" y="73"/>
                  </a:lnTo>
                  <a:lnTo>
                    <a:pt x="177" y="73"/>
                  </a:lnTo>
                  <a:lnTo>
                    <a:pt x="178" y="72"/>
                  </a:lnTo>
                  <a:moveTo>
                    <a:pt x="181" y="71"/>
                  </a:moveTo>
                  <a:lnTo>
                    <a:pt x="182" y="70"/>
                  </a:lnTo>
                  <a:lnTo>
                    <a:pt x="184" y="70"/>
                  </a:lnTo>
                  <a:moveTo>
                    <a:pt x="187" y="68"/>
                  </a:moveTo>
                  <a:lnTo>
                    <a:pt x="188" y="68"/>
                  </a:lnTo>
                  <a:lnTo>
                    <a:pt x="189" y="67"/>
                  </a:lnTo>
                  <a:lnTo>
                    <a:pt x="191" y="66"/>
                  </a:lnTo>
                  <a:moveTo>
                    <a:pt x="194" y="65"/>
                  </a:moveTo>
                  <a:lnTo>
                    <a:pt x="195" y="65"/>
                  </a:lnTo>
                  <a:lnTo>
                    <a:pt x="197" y="64"/>
                  </a:lnTo>
                  <a:moveTo>
                    <a:pt x="200" y="63"/>
                  </a:moveTo>
                  <a:lnTo>
                    <a:pt x="201" y="62"/>
                  </a:lnTo>
                  <a:lnTo>
                    <a:pt x="203" y="62"/>
                  </a:lnTo>
                  <a:moveTo>
                    <a:pt x="206" y="61"/>
                  </a:moveTo>
                  <a:lnTo>
                    <a:pt x="207" y="60"/>
                  </a:lnTo>
                  <a:lnTo>
                    <a:pt x="208" y="59"/>
                  </a:lnTo>
                  <a:lnTo>
                    <a:pt x="209" y="59"/>
                  </a:lnTo>
                  <a:moveTo>
                    <a:pt x="212" y="58"/>
                  </a:moveTo>
                  <a:lnTo>
                    <a:pt x="213" y="58"/>
                  </a:lnTo>
                  <a:lnTo>
                    <a:pt x="214" y="57"/>
                  </a:lnTo>
                  <a:lnTo>
                    <a:pt x="216" y="56"/>
                  </a:lnTo>
                  <a:moveTo>
                    <a:pt x="220" y="55"/>
                  </a:moveTo>
                  <a:lnTo>
                    <a:pt x="222" y="54"/>
                  </a:lnTo>
                  <a:lnTo>
                    <a:pt x="223" y="53"/>
                  </a:lnTo>
                  <a:moveTo>
                    <a:pt x="226" y="52"/>
                  </a:moveTo>
                  <a:lnTo>
                    <a:pt x="227" y="52"/>
                  </a:lnTo>
                  <a:lnTo>
                    <a:pt x="229" y="51"/>
                  </a:lnTo>
                  <a:moveTo>
                    <a:pt x="232" y="50"/>
                  </a:moveTo>
                  <a:lnTo>
                    <a:pt x="233" y="49"/>
                  </a:lnTo>
                  <a:lnTo>
                    <a:pt x="235" y="49"/>
                  </a:lnTo>
                  <a:moveTo>
                    <a:pt x="238" y="47"/>
                  </a:moveTo>
                  <a:lnTo>
                    <a:pt x="239" y="47"/>
                  </a:lnTo>
                  <a:lnTo>
                    <a:pt x="240" y="46"/>
                  </a:lnTo>
                  <a:lnTo>
                    <a:pt x="241" y="46"/>
                  </a:lnTo>
                  <a:moveTo>
                    <a:pt x="244" y="45"/>
                  </a:moveTo>
                  <a:lnTo>
                    <a:pt x="245" y="44"/>
                  </a:lnTo>
                  <a:lnTo>
                    <a:pt x="246" y="44"/>
                  </a:lnTo>
                  <a:lnTo>
                    <a:pt x="247" y="43"/>
                  </a:lnTo>
                  <a:moveTo>
                    <a:pt x="251" y="42"/>
                  </a:moveTo>
                  <a:lnTo>
                    <a:pt x="252" y="41"/>
                  </a:lnTo>
                  <a:lnTo>
                    <a:pt x="254" y="40"/>
                  </a:lnTo>
                  <a:moveTo>
                    <a:pt x="257" y="39"/>
                  </a:moveTo>
                  <a:lnTo>
                    <a:pt x="258" y="39"/>
                  </a:lnTo>
                  <a:lnTo>
                    <a:pt x="260" y="38"/>
                  </a:lnTo>
                  <a:moveTo>
                    <a:pt x="264" y="36"/>
                  </a:moveTo>
                  <a:lnTo>
                    <a:pt x="265" y="36"/>
                  </a:lnTo>
                  <a:lnTo>
                    <a:pt x="265" y="35"/>
                  </a:lnTo>
                  <a:lnTo>
                    <a:pt x="267" y="35"/>
                  </a:lnTo>
                  <a:moveTo>
                    <a:pt x="270" y="33"/>
                  </a:moveTo>
                  <a:lnTo>
                    <a:pt x="271" y="33"/>
                  </a:lnTo>
                  <a:lnTo>
                    <a:pt x="272" y="33"/>
                  </a:lnTo>
                  <a:lnTo>
                    <a:pt x="273" y="32"/>
                  </a:lnTo>
                  <a:moveTo>
                    <a:pt x="276" y="31"/>
                  </a:moveTo>
                  <a:lnTo>
                    <a:pt x="277" y="30"/>
                  </a:lnTo>
                  <a:lnTo>
                    <a:pt x="279" y="30"/>
                  </a:lnTo>
                  <a:moveTo>
                    <a:pt x="281" y="28"/>
                  </a:moveTo>
                  <a:lnTo>
                    <a:pt x="283" y="28"/>
                  </a:lnTo>
                  <a:lnTo>
                    <a:pt x="284" y="27"/>
                  </a:lnTo>
                  <a:moveTo>
                    <a:pt x="287" y="26"/>
                  </a:moveTo>
                  <a:lnTo>
                    <a:pt x="289" y="25"/>
                  </a:lnTo>
                  <a:lnTo>
                    <a:pt x="290" y="24"/>
                  </a:lnTo>
                  <a:moveTo>
                    <a:pt x="293" y="23"/>
                  </a:moveTo>
                  <a:lnTo>
                    <a:pt x="295" y="22"/>
                  </a:lnTo>
                  <a:lnTo>
                    <a:pt x="296" y="22"/>
                  </a:lnTo>
                  <a:moveTo>
                    <a:pt x="299" y="21"/>
                  </a:moveTo>
                  <a:lnTo>
                    <a:pt x="300" y="20"/>
                  </a:lnTo>
                  <a:lnTo>
                    <a:pt x="302" y="19"/>
                  </a:lnTo>
                  <a:moveTo>
                    <a:pt x="305" y="18"/>
                  </a:moveTo>
                  <a:lnTo>
                    <a:pt x="306" y="17"/>
                  </a:lnTo>
                  <a:lnTo>
                    <a:pt x="308" y="16"/>
                  </a:lnTo>
                  <a:moveTo>
                    <a:pt x="311" y="15"/>
                  </a:moveTo>
                  <a:lnTo>
                    <a:pt x="312" y="14"/>
                  </a:lnTo>
                  <a:lnTo>
                    <a:pt x="313" y="14"/>
                  </a:lnTo>
                  <a:lnTo>
                    <a:pt x="314" y="14"/>
                  </a:lnTo>
                  <a:moveTo>
                    <a:pt x="317" y="13"/>
                  </a:moveTo>
                  <a:lnTo>
                    <a:pt x="318" y="12"/>
                  </a:lnTo>
                  <a:lnTo>
                    <a:pt x="319" y="11"/>
                  </a:lnTo>
                  <a:lnTo>
                    <a:pt x="320" y="11"/>
                  </a:lnTo>
                  <a:moveTo>
                    <a:pt x="324" y="9"/>
                  </a:moveTo>
                  <a:lnTo>
                    <a:pt x="325" y="9"/>
                  </a:lnTo>
                  <a:lnTo>
                    <a:pt x="327" y="8"/>
                  </a:lnTo>
                  <a:moveTo>
                    <a:pt x="330" y="7"/>
                  </a:moveTo>
                  <a:lnTo>
                    <a:pt x="331" y="6"/>
                  </a:lnTo>
                  <a:lnTo>
                    <a:pt x="333" y="6"/>
                  </a:lnTo>
                  <a:moveTo>
                    <a:pt x="336" y="5"/>
                  </a:moveTo>
                  <a:lnTo>
                    <a:pt x="337" y="4"/>
                  </a:lnTo>
                  <a:lnTo>
                    <a:pt x="338" y="4"/>
                  </a:lnTo>
                  <a:lnTo>
                    <a:pt x="340" y="3"/>
                  </a:lnTo>
                  <a:moveTo>
                    <a:pt x="343" y="2"/>
                  </a:moveTo>
                  <a:lnTo>
                    <a:pt x="344" y="2"/>
                  </a:lnTo>
                  <a:lnTo>
                    <a:pt x="346" y="1"/>
                  </a:lnTo>
                  <a:moveTo>
                    <a:pt x="350" y="1"/>
                  </a:moveTo>
                  <a:lnTo>
                    <a:pt x="351" y="0"/>
                  </a:lnTo>
                  <a:lnTo>
                    <a:pt x="353" y="0"/>
                  </a:lnTo>
                  <a:moveTo>
                    <a:pt x="357" y="1"/>
                  </a:moveTo>
                  <a:lnTo>
                    <a:pt x="358" y="2"/>
                  </a:lnTo>
                  <a:lnTo>
                    <a:pt x="359" y="2"/>
                  </a:lnTo>
                  <a:lnTo>
                    <a:pt x="360" y="3"/>
                  </a:lnTo>
                  <a:moveTo>
                    <a:pt x="362" y="5"/>
                  </a:moveTo>
                  <a:lnTo>
                    <a:pt x="363" y="6"/>
                  </a:lnTo>
                  <a:lnTo>
                    <a:pt x="364" y="8"/>
                  </a:lnTo>
                  <a:moveTo>
                    <a:pt x="365" y="11"/>
                  </a:moveTo>
                  <a:lnTo>
                    <a:pt x="366" y="13"/>
                  </a:lnTo>
                  <a:lnTo>
                    <a:pt x="365" y="14"/>
                  </a:lnTo>
                  <a:moveTo>
                    <a:pt x="364" y="17"/>
                  </a:moveTo>
                  <a:lnTo>
                    <a:pt x="364" y="19"/>
                  </a:lnTo>
                  <a:lnTo>
                    <a:pt x="364" y="20"/>
                  </a:lnTo>
                  <a:lnTo>
                    <a:pt x="364" y="21"/>
                  </a:lnTo>
                  <a:moveTo>
                    <a:pt x="363" y="23"/>
                  </a:moveTo>
                  <a:lnTo>
                    <a:pt x="364" y="25"/>
                  </a:lnTo>
                  <a:lnTo>
                    <a:pt x="363" y="26"/>
                  </a:lnTo>
                  <a:moveTo>
                    <a:pt x="362" y="29"/>
                  </a:moveTo>
                  <a:lnTo>
                    <a:pt x="361" y="29"/>
                  </a:lnTo>
                  <a:lnTo>
                    <a:pt x="361" y="31"/>
                  </a:lnTo>
                  <a:lnTo>
                    <a:pt x="361" y="32"/>
                  </a:lnTo>
                  <a:moveTo>
                    <a:pt x="359" y="35"/>
                  </a:moveTo>
                  <a:lnTo>
                    <a:pt x="358" y="36"/>
                  </a:lnTo>
                  <a:lnTo>
                    <a:pt x="357" y="37"/>
                  </a:lnTo>
                  <a:lnTo>
                    <a:pt x="357" y="38"/>
                  </a:lnTo>
                  <a:moveTo>
                    <a:pt x="355" y="42"/>
                  </a:moveTo>
                  <a:lnTo>
                    <a:pt x="354" y="42"/>
                  </a:lnTo>
                  <a:lnTo>
                    <a:pt x="353" y="43"/>
                  </a:lnTo>
                  <a:lnTo>
                    <a:pt x="353" y="44"/>
                  </a:lnTo>
                  <a:moveTo>
                    <a:pt x="351" y="47"/>
                  </a:moveTo>
                  <a:lnTo>
                    <a:pt x="350" y="48"/>
                  </a:lnTo>
                  <a:lnTo>
                    <a:pt x="349" y="49"/>
                  </a:lnTo>
                  <a:lnTo>
                    <a:pt x="349" y="50"/>
                  </a:lnTo>
                  <a:moveTo>
                    <a:pt x="347" y="53"/>
                  </a:moveTo>
                  <a:lnTo>
                    <a:pt x="346" y="54"/>
                  </a:lnTo>
                  <a:lnTo>
                    <a:pt x="345" y="54"/>
                  </a:lnTo>
                  <a:lnTo>
                    <a:pt x="344" y="56"/>
                  </a:lnTo>
                  <a:moveTo>
                    <a:pt x="342" y="59"/>
                  </a:moveTo>
                  <a:lnTo>
                    <a:pt x="341" y="60"/>
                  </a:lnTo>
                  <a:lnTo>
                    <a:pt x="340" y="61"/>
                  </a:lnTo>
                  <a:lnTo>
                    <a:pt x="339" y="62"/>
                  </a:lnTo>
                  <a:moveTo>
                    <a:pt x="338" y="65"/>
                  </a:moveTo>
                  <a:lnTo>
                    <a:pt x="337" y="66"/>
                  </a:lnTo>
                  <a:lnTo>
                    <a:pt x="336" y="66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79" name="Freeform 54"/>
            <p:cNvSpPr>
              <a:spLocks noEditPoints="1"/>
            </p:cNvSpPr>
            <p:nvPr/>
          </p:nvSpPr>
          <p:spPr bwMode="auto">
            <a:xfrm>
              <a:off x="1911" y="2378"/>
              <a:ext cx="1863" cy="1153"/>
            </a:xfrm>
            <a:custGeom>
              <a:avLst/>
              <a:gdLst>
                <a:gd name="T0" fmla="*/ 1841 w 334"/>
                <a:gd name="T1" fmla="*/ 33 h 207"/>
                <a:gd name="T2" fmla="*/ 1807 w 334"/>
                <a:gd name="T3" fmla="*/ 84 h 207"/>
                <a:gd name="T4" fmla="*/ 1774 w 334"/>
                <a:gd name="T5" fmla="*/ 123 h 207"/>
                <a:gd name="T6" fmla="*/ 1757 w 334"/>
                <a:gd name="T7" fmla="*/ 150 h 207"/>
                <a:gd name="T8" fmla="*/ 1735 w 334"/>
                <a:gd name="T9" fmla="*/ 178 h 207"/>
                <a:gd name="T10" fmla="*/ 1712 w 334"/>
                <a:gd name="T11" fmla="*/ 212 h 207"/>
                <a:gd name="T12" fmla="*/ 1690 w 334"/>
                <a:gd name="T13" fmla="*/ 245 h 207"/>
                <a:gd name="T14" fmla="*/ 1662 w 334"/>
                <a:gd name="T15" fmla="*/ 279 h 207"/>
                <a:gd name="T16" fmla="*/ 1640 w 334"/>
                <a:gd name="T17" fmla="*/ 312 h 207"/>
                <a:gd name="T18" fmla="*/ 1618 w 334"/>
                <a:gd name="T19" fmla="*/ 345 h 207"/>
                <a:gd name="T20" fmla="*/ 1595 w 334"/>
                <a:gd name="T21" fmla="*/ 379 h 207"/>
                <a:gd name="T22" fmla="*/ 1562 w 334"/>
                <a:gd name="T23" fmla="*/ 429 h 207"/>
                <a:gd name="T24" fmla="*/ 1534 w 334"/>
                <a:gd name="T25" fmla="*/ 468 h 207"/>
                <a:gd name="T26" fmla="*/ 1500 w 334"/>
                <a:gd name="T27" fmla="*/ 512 h 207"/>
                <a:gd name="T28" fmla="*/ 1473 w 334"/>
                <a:gd name="T29" fmla="*/ 546 h 207"/>
                <a:gd name="T30" fmla="*/ 1439 w 334"/>
                <a:gd name="T31" fmla="*/ 596 h 207"/>
                <a:gd name="T32" fmla="*/ 1417 w 334"/>
                <a:gd name="T33" fmla="*/ 624 h 207"/>
                <a:gd name="T34" fmla="*/ 1394 w 334"/>
                <a:gd name="T35" fmla="*/ 657 h 207"/>
                <a:gd name="T36" fmla="*/ 1367 w 334"/>
                <a:gd name="T37" fmla="*/ 691 h 207"/>
                <a:gd name="T38" fmla="*/ 1339 w 334"/>
                <a:gd name="T39" fmla="*/ 719 h 207"/>
                <a:gd name="T40" fmla="*/ 1311 w 334"/>
                <a:gd name="T41" fmla="*/ 746 h 207"/>
                <a:gd name="T42" fmla="*/ 1288 w 334"/>
                <a:gd name="T43" fmla="*/ 774 h 207"/>
                <a:gd name="T44" fmla="*/ 1255 w 334"/>
                <a:gd name="T45" fmla="*/ 802 h 207"/>
                <a:gd name="T46" fmla="*/ 1222 w 334"/>
                <a:gd name="T47" fmla="*/ 830 h 207"/>
                <a:gd name="T48" fmla="*/ 1188 w 334"/>
                <a:gd name="T49" fmla="*/ 858 h 207"/>
                <a:gd name="T50" fmla="*/ 1149 w 334"/>
                <a:gd name="T51" fmla="*/ 886 h 207"/>
                <a:gd name="T52" fmla="*/ 1116 w 334"/>
                <a:gd name="T53" fmla="*/ 902 h 207"/>
                <a:gd name="T54" fmla="*/ 1082 w 334"/>
                <a:gd name="T55" fmla="*/ 925 h 207"/>
                <a:gd name="T56" fmla="*/ 1049 w 334"/>
                <a:gd name="T57" fmla="*/ 941 h 207"/>
                <a:gd name="T58" fmla="*/ 1015 w 334"/>
                <a:gd name="T59" fmla="*/ 958 h 207"/>
                <a:gd name="T60" fmla="*/ 971 w 334"/>
                <a:gd name="T61" fmla="*/ 980 h 207"/>
                <a:gd name="T62" fmla="*/ 937 w 334"/>
                <a:gd name="T63" fmla="*/ 991 h 207"/>
                <a:gd name="T64" fmla="*/ 904 w 334"/>
                <a:gd name="T65" fmla="*/ 1008 h 207"/>
                <a:gd name="T66" fmla="*/ 865 w 334"/>
                <a:gd name="T67" fmla="*/ 1025 h 207"/>
                <a:gd name="T68" fmla="*/ 826 w 334"/>
                <a:gd name="T69" fmla="*/ 1036 h 207"/>
                <a:gd name="T70" fmla="*/ 781 w 334"/>
                <a:gd name="T71" fmla="*/ 1047 h 207"/>
                <a:gd name="T72" fmla="*/ 747 w 334"/>
                <a:gd name="T73" fmla="*/ 1058 h 207"/>
                <a:gd name="T74" fmla="*/ 703 w 334"/>
                <a:gd name="T75" fmla="*/ 1075 h 207"/>
                <a:gd name="T76" fmla="*/ 658 w 334"/>
                <a:gd name="T77" fmla="*/ 1086 h 207"/>
                <a:gd name="T78" fmla="*/ 614 w 334"/>
                <a:gd name="T79" fmla="*/ 1092 h 207"/>
                <a:gd name="T80" fmla="*/ 580 w 334"/>
                <a:gd name="T81" fmla="*/ 1103 h 207"/>
                <a:gd name="T82" fmla="*/ 541 w 334"/>
                <a:gd name="T83" fmla="*/ 1108 h 207"/>
                <a:gd name="T84" fmla="*/ 485 w 334"/>
                <a:gd name="T85" fmla="*/ 1120 h 207"/>
                <a:gd name="T86" fmla="*/ 441 w 334"/>
                <a:gd name="T87" fmla="*/ 1131 h 207"/>
                <a:gd name="T88" fmla="*/ 390 w 334"/>
                <a:gd name="T89" fmla="*/ 1136 h 207"/>
                <a:gd name="T90" fmla="*/ 351 w 334"/>
                <a:gd name="T91" fmla="*/ 1142 h 207"/>
                <a:gd name="T92" fmla="*/ 301 w 334"/>
                <a:gd name="T93" fmla="*/ 1147 h 207"/>
                <a:gd name="T94" fmla="*/ 262 w 334"/>
                <a:gd name="T95" fmla="*/ 1153 h 207"/>
                <a:gd name="T96" fmla="*/ 212 w 334"/>
                <a:gd name="T97" fmla="*/ 1153 h 207"/>
                <a:gd name="T98" fmla="*/ 173 w 334"/>
                <a:gd name="T99" fmla="*/ 1153 h 207"/>
                <a:gd name="T100" fmla="*/ 123 w 334"/>
                <a:gd name="T101" fmla="*/ 1147 h 207"/>
                <a:gd name="T102" fmla="*/ 84 w 334"/>
                <a:gd name="T103" fmla="*/ 1136 h 207"/>
                <a:gd name="T104" fmla="*/ 50 w 334"/>
                <a:gd name="T105" fmla="*/ 1120 h 207"/>
                <a:gd name="T106" fmla="*/ 17 w 334"/>
                <a:gd name="T107" fmla="*/ 1092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4"/>
                <a:gd name="T163" fmla="*/ 0 h 207"/>
                <a:gd name="T164" fmla="*/ 334 w 334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4" h="207">
                  <a:moveTo>
                    <a:pt x="332" y="4"/>
                  </a:moveTo>
                  <a:lnTo>
                    <a:pt x="331" y="6"/>
                  </a:lnTo>
                  <a:lnTo>
                    <a:pt x="330" y="6"/>
                  </a:lnTo>
                  <a:moveTo>
                    <a:pt x="328" y="9"/>
                  </a:moveTo>
                  <a:lnTo>
                    <a:pt x="327" y="10"/>
                  </a:lnTo>
                  <a:lnTo>
                    <a:pt x="326" y="12"/>
                  </a:lnTo>
                  <a:moveTo>
                    <a:pt x="324" y="15"/>
                  </a:moveTo>
                  <a:lnTo>
                    <a:pt x="323" y="16"/>
                  </a:lnTo>
                  <a:lnTo>
                    <a:pt x="321" y="18"/>
                  </a:lnTo>
                  <a:moveTo>
                    <a:pt x="319" y="21"/>
                  </a:moveTo>
                  <a:lnTo>
                    <a:pt x="318" y="22"/>
                  </a:lnTo>
                  <a:lnTo>
                    <a:pt x="318" y="23"/>
                  </a:lnTo>
                  <a:lnTo>
                    <a:pt x="317" y="24"/>
                  </a:lnTo>
                  <a:moveTo>
                    <a:pt x="315" y="26"/>
                  </a:moveTo>
                  <a:lnTo>
                    <a:pt x="315" y="27"/>
                  </a:lnTo>
                  <a:lnTo>
                    <a:pt x="314" y="28"/>
                  </a:lnTo>
                  <a:lnTo>
                    <a:pt x="314" y="29"/>
                  </a:lnTo>
                  <a:moveTo>
                    <a:pt x="312" y="32"/>
                  </a:moveTo>
                  <a:lnTo>
                    <a:pt x="311" y="32"/>
                  </a:lnTo>
                  <a:lnTo>
                    <a:pt x="310" y="33"/>
                  </a:lnTo>
                  <a:lnTo>
                    <a:pt x="310" y="34"/>
                  </a:lnTo>
                  <a:moveTo>
                    <a:pt x="308" y="37"/>
                  </a:moveTo>
                  <a:lnTo>
                    <a:pt x="307" y="38"/>
                  </a:lnTo>
                  <a:lnTo>
                    <a:pt x="306" y="39"/>
                  </a:lnTo>
                  <a:lnTo>
                    <a:pt x="305" y="40"/>
                  </a:lnTo>
                  <a:moveTo>
                    <a:pt x="303" y="42"/>
                  </a:moveTo>
                  <a:lnTo>
                    <a:pt x="303" y="44"/>
                  </a:lnTo>
                  <a:lnTo>
                    <a:pt x="302" y="44"/>
                  </a:lnTo>
                  <a:lnTo>
                    <a:pt x="302" y="45"/>
                  </a:lnTo>
                  <a:moveTo>
                    <a:pt x="299" y="48"/>
                  </a:moveTo>
                  <a:lnTo>
                    <a:pt x="299" y="49"/>
                  </a:lnTo>
                  <a:lnTo>
                    <a:pt x="298" y="50"/>
                  </a:lnTo>
                  <a:lnTo>
                    <a:pt x="298" y="51"/>
                  </a:lnTo>
                  <a:moveTo>
                    <a:pt x="296" y="53"/>
                  </a:moveTo>
                  <a:lnTo>
                    <a:pt x="295" y="55"/>
                  </a:lnTo>
                  <a:lnTo>
                    <a:pt x="294" y="56"/>
                  </a:lnTo>
                  <a:moveTo>
                    <a:pt x="292" y="59"/>
                  </a:moveTo>
                  <a:lnTo>
                    <a:pt x="291" y="59"/>
                  </a:lnTo>
                  <a:lnTo>
                    <a:pt x="291" y="61"/>
                  </a:lnTo>
                  <a:lnTo>
                    <a:pt x="290" y="62"/>
                  </a:lnTo>
                  <a:moveTo>
                    <a:pt x="288" y="65"/>
                  </a:moveTo>
                  <a:lnTo>
                    <a:pt x="287" y="66"/>
                  </a:lnTo>
                  <a:lnTo>
                    <a:pt x="286" y="67"/>
                  </a:lnTo>
                  <a:lnTo>
                    <a:pt x="286" y="68"/>
                  </a:lnTo>
                  <a:moveTo>
                    <a:pt x="284" y="71"/>
                  </a:moveTo>
                  <a:lnTo>
                    <a:pt x="283" y="72"/>
                  </a:lnTo>
                  <a:lnTo>
                    <a:pt x="282" y="73"/>
                  </a:lnTo>
                  <a:lnTo>
                    <a:pt x="282" y="74"/>
                  </a:lnTo>
                  <a:moveTo>
                    <a:pt x="280" y="77"/>
                  </a:moveTo>
                  <a:lnTo>
                    <a:pt x="279" y="78"/>
                  </a:lnTo>
                  <a:lnTo>
                    <a:pt x="278" y="79"/>
                  </a:lnTo>
                  <a:lnTo>
                    <a:pt x="278" y="80"/>
                  </a:lnTo>
                  <a:moveTo>
                    <a:pt x="276" y="83"/>
                  </a:moveTo>
                  <a:lnTo>
                    <a:pt x="275" y="84"/>
                  </a:lnTo>
                  <a:lnTo>
                    <a:pt x="273" y="86"/>
                  </a:lnTo>
                  <a:moveTo>
                    <a:pt x="271" y="89"/>
                  </a:moveTo>
                  <a:lnTo>
                    <a:pt x="270" y="90"/>
                  </a:lnTo>
                  <a:lnTo>
                    <a:pt x="269" y="92"/>
                  </a:lnTo>
                  <a:moveTo>
                    <a:pt x="267" y="95"/>
                  </a:moveTo>
                  <a:lnTo>
                    <a:pt x="266" y="96"/>
                  </a:lnTo>
                  <a:lnTo>
                    <a:pt x="264" y="98"/>
                  </a:lnTo>
                  <a:moveTo>
                    <a:pt x="263" y="101"/>
                  </a:moveTo>
                  <a:lnTo>
                    <a:pt x="261" y="102"/>
                  </a:lnTo>
                  <a:lnTo>
                    <a:pt x="260" y="104"/>
                  </a:lnTo>
                  <a:moveTo>
                    <a:pt x="258" y="107"/>
                  </a:moveTo>
                  <a:lnTo>
                    <a:pt x="257" y="108"/>
                  </a:lnTo>
                  <a:lnTo>
                    <a:pt x="257" y="109"/>
                  </a:lnTo>
                  <a:lnTo>
                    <a:pt x="256" y="110"/>
                  </a:lnTo>
                  <a:moveTo>
                    <a:pt x="254" y="112"/>
                  </a:moveTo>
                  <a:lnTo>
                    <a:pt x="253" y="113"/>
                  </a:lnTo>
                  <a:lnTo>
                    <a:pt x="253" y="114"/>
                  </a:lnTo>
                  <a:lnTo>
                    <a:pt x="252" y="115"/>
                  </a:lnTo>
                  <a:moveTo>
                    <a:pt x="250" y="118"/>
                  </a:moveTo>
                  <a:lnTo>
                    <a:pt x="248" y="119"/>
                  </a:lnTo>
                  <a:lnTo>
                    <a:pt x="248" y="120"/>
                  </a:lnTo>
                  <a:moveTo>
                    <a:pt x="245" y="123"/>
                  </a:moveTo>
                  <a:lnTo>
                    <a:pt x="245" y="124"/>
                  </a:lnTo>
                  <a:lnTo>
                    <a:pt x="244" y="125"/>
                  </a:lnTo>
                  <a:lnTo>
                    <a:pt x="243" y="126"/>
                  </a:lnTo>
                  <a:moveTo>
                    <a:pt x="241" y="128"/>
                  </a:moveTo>
                  <a:lnTo>
                    <a:pt x="240" y="129"/>
                  </a:lnTo>
                  <a:lnTo>
                    <a:pt x="239" y="130"/>
                  </a:lnTo>
                  <a:lnTo>
                    <a:pt x="238" y="131"/>
                  </a:lnTo>
                  <a:moveTo>
                    <a:pt x="236" y="133"/>
                  </a:moveTo>
                  <a:lnTo>
                    <a:pt x="235" y="134"/>
                  </a:lnTo>
                  <a:lnTo>
                    <a:pt x="235" y="135"/>
                  </a:lnTo>
                  <a:lnTo>
                    <a:pt x="234" y="136"/>
                  </a:lnTo>
                  <a:moveTo>
                    <a:pt x="232" y="138"/>
                  </a:moveTo>
                  <a:lnTo>
                    <a:pt x="231" y="139"/>
                  </a:lnTo>
                  <a:lnTo>
                    <a:pt x="230" y="139"/>
                  </a:lnTo>
                  <a:lnTo>
                    <a:pt x="229" y="140"/>
                  </a:lnTo>
                  <a:moveTo>
                    <a:pt x="226" y="143"/>
                  </a:moveTo>
                  <a:lnTo>
                    <a:pt x="225" y="144"/>
                  </a:lnTo>
                  <a:lnTo>
                    <a:pt x="224" y="146"/>
                  </a:lnTo>
                  <a:moveTo>
                    <a:pt x="221" y="148"/>
                  </a:moveTo>
                  <a:lnTo>
                    <a:pt x="220" y="149"/>
                  </a:lnTo>
                  <a:lnTo>
                    <a:pt x="219" y="149"/>
                  </a:lnTo>
                  <a:lnTo>
                    <a:pt x="218" y="150"/>
                  </a:lnTo>
                  <a:moveTo>
                    <a:pt x="215" y="152"/>
                  </a:moveTo>
                  <a:lnTo>
                    <a:pt x="214" y="153"/>
                  </a:lnTo>
                  <a:lnTo>
                    <a:pt x="213" y="154"/>
                  </a:lnTo>
                  <a:lnTo>
                    <a:pt x="212" y="155"/>
                  </a:lnTo>
                  <a:moveTo>
                    <a:pt x="209" y="157"/>
                  </a:moveTo>
                  <a:lnTo>
                    <a:pt x="207" y="158"/>
                  </a:lnTo>
                  <a:lnTo>
                    <a:pt x="206" y="159"/>
                  </a:lnTo>
                  <a:moveTo>
                    <a:pt x="203" y="161"/>
                  </a:moveTo>
                  <a:lnTo>
                    <a:pt x="202" y="162"/>
                  </a:lnTo>
                  <a:lnTo>
                    <a:pt x="200" y="162"/>
                  </a:lnTo>
                  <a:moveTo>
                    <a:pt x="197" y="165"/>
                  </a:moveTo>
                  <a:lnTo>
                    <a:pt x="196" y="165"/>
                  </a:lnTo>
                  <a:lnTo>
                    <a:pt x="195" y="166"/>
                  </a:lnTo>
                  <a:lnTo>
                    <a:pt x="194" y="166"/>
                  </a:lnTo>
                  <a:moveTo>
                    <a:pt x="191" y="168"/>
                  </a:moveTo>
                  <a:lnTo>
                    <a:pt x="190" y="168"/>
                  </a:lnTo>
                  <a:lnTo>
                    <a:pt x="189" y="169"/>
                  </a:lnTo>
                  <a:lnTo>
                    <a:pt x="188" y="169"/>
                  </a:lnTo>
                  <a:moveTo>
                    <a:pt x="185" y="171"/>
                  </a:moveTo>
                  <a:lnTo>
                    <a:pt x="184" y="171"/>
                  </a:lnTo>
                  <a:lnTo>
                    <a:pt x="184" y="172"/>
                  </a:lnTo>
                  <a:lnTo>
                    <a:pt x="183" y="172"/>
                  </a:lnTo>
                  <a:lnTo>
                    <a:pt x="182" y="172"/>
                  </a:lnTo>
                  <a:moveTo>
                    <a:pt x="180" y="174"/>
                  </a:moveTo>
                  <a:lnTo>
                    <a:pt x="178" y="174"/>
                  </a:lnTo>
                  <a:lnTo>
                    <a:pt x="177" y="175"/>
                  </a:lnTo>
                  <a:moveTo>
                    <a:pt x="174" y="176"/>
                  </a:moveTo>
                  <a:lnTo>
                    <a:pt x="173" y="176"/>
                  </a:lnTo>
                  <a:lnTo>
                    <a:pt x="172" y="177"/>
                  </a:lnTo>
                  <a:lnTo>
                    <a:pt x="171" y="177"/>
                  </a:lnTo>
                  <a:moveTo>
                    <a:pt x="168" y="178"/>
                  </a:moveTo>
                  <a:lnTo>
                    <a:pt x="167" y="179"/>
                  </a:lnTo>
                  <a:lnTo>
                    <a:pt x="166" y="179"/>
                  </a:lnTo>
                  <a:lnTo>
                    <a:pt x="165" y="180"/>
                  </a:lnTo>
                  <a:moveTo>
                    <a:pt x="162" y="181"/>
                  </a:moveTo>
                  <a:lnTo>
                    <a:pt x="161" y="182"/>
                  </a:lnTo>
                  <a:lnTo>
                    <a:pt x="159" y="182"/>
                  </a:lnTo>
                  <a:moveTo>
                    <a:pt x="156" y="183"/>
                  </a:moveTo>
                  <a:lnTo>
                    <a:pt x="155" y="184"/>
                  </a:lnTo>
                  <a:lnTo>
                    <a:pt x="154" y="184"/>
                  </a:lnTo>
                  <a:lnTo>
                    <a:pt x="153" y="184"/>
                  </a:lnTo>
                  <a:moveTo>
                    <a:pt x="149" y="186"/>
                  </a:moveTo>
                  <a:lnTo>
                    <a:pt x="148" y="186"/>
                  </a:lnTo>
                  <a:lnTo>
                    <a:pt x="146" y="187"/>
                  </a:lnTo>
                  <a:moveTo>
                    <a:pt x="143" y="188"/>
                  </a:moveTo>
                  <a:lnTo>
                    <a:pt x="142" y="188"/>
                  </a:lnTo>
                  <a:lnTo>
                    <a:pt x="140" y="188"/>
                  </a:lnTo>
                  <a:lnTo>
                    <a:pt x="139" y="189"/>
                  </a:lnTo>
                  <a:moveTo>
                    <a:pt x="136" y="190"/>
                  </a:moveTo>
                  <a:lnTo>
                    <a:pt x="135" y="190"/>
                  </a:lnTo>
                  <a:lnTo>
                    <a:pt x="134" y="190"/>
                  </a:lnTo>
                  <a:lnTo>
                    <a:pt x="133" y="191"/>
                  </a:lnTo>
                  <a:moveTo>
                    <a:pt x="129" y="192"/>
                  </a:moveTo>
                  <a:lnTo>
                    <a:pt x="127" y="192"/>
                  </a:lnTo>
                  <a:lnTo>
                    <a:pt x="126" y="193"/>
                  </a:lnTo>
                  <a:moveTo>
                    <a:pt x="122" y="193"/>
                  </a:moveTo>
                  <a:lnTo>
                    <a:pt x="121" y="194"/>
                  </a:lnTo>
                  <a:lnTo>
                    <a:pt x="120" y="194"/>
                  </a:lnTo>
                  <a:lnTo>
                    <a:pt x="118" y="195"/>
                  </a:lnTo>
                  <a:moveTo>
                    <a:pt x="114" y="196"/>
                  </a:moveTo>
                  <a:lnTo>
                    <a:pt x="113" y="196"/>
                  </a:lnTo>
                  <a:lnTo>
                    <a:pt x="111" y="196"/>
                  </a:lnTo>
                  <a:lnTo>
                    <a:pt x="110" y="196"/>
                  </a:lnTo>
                  <a:moveTo>
                    <a:pt x="107" y="197"/>
                  </a:moveTo>
                  <a:lnTo>
                    <a:pt x="105" y="198"/>
                  </a:lnTo>
                  <a:lnTo>
                    <a:pt x="104" y="198"/>
                  </a:lnTo>
                  <a:moveTo>
                    <a:pt x="101" y="199"/>
                  </a:moveTo>
                  <a:lnTo>
                    <a:pt x="99" y="199"/>
                  </a:lnTo>
                  <a:lnTo>
                    <a:pt x="98" y="199"/>
                  </a:lnTo>
                  <a:lnTo>
                    <a:pt x="97" y="199"/>
                  </a:lnTo>
                  <a:moveTo>
                    <a:pt x="94" y="200"/>
                  </a:moveTo>
                  <a:lnTo>
                    <a:pt x="92" y="201"/>
                  </a:lnTo>
                  <a:lnTo>
                    <a:pt x="91" y="201"/>
                  </a:lnTo>
                  <a:moveTo>
                    <a:pt x="87" y="201"/>
                  </a:moveTo>
                  <a:lnTo>
                    <a:pt x="86" y="202"/>
                  </a:lnTo>
                  <a:lnTo>
                    <a:pt x="85" y="202"/>
                  </a:lnTo>
                  <a:lnTo>
                    <a:pt x="83" y="202"/>
                  </a:lnTo>
                  <a:moveTo>
                    <a:pt x="79" y="203"/>
                  </a:moveTo>
                  <a:lnTo>
                    <a:pt x="78" y="203"/>
                  </a:lnTo>
                  <a:lnTo>
                    <a:pt x="76" y="204"/>
                  </a:lnTo>
                  <a:moveTo>
                    <a:pt x="72" y="204"/>
                  </a:moveTo>
                  <a:lnTo>
                    <a:pt x="70" y="204"/>
                  </a:lnTo>
                  <a:lnTo>
                    <a:pt x="69" y="205"/>
                  </a:lnTo>
                  <a:moveTo>
                    <a:pt x="65" y="205"/>
                  </a:moveTo>
                  <a:lnTo>
                    <a:pt x="64" y="205"/>
                  </a:lnTo>
                  <a:lnTo>
                    <a:pt x="63" y="205"/>
                  </a:lnTo>
                  <a:lnTo>
                    <a:pt x="61" y="205"/>
                  </a:lnTo>
                  <a:moveTo>
                    <a:pt x="57" y="206"/>
                  </a:moveTo>
                  <a:lnTo>
                    <a:pt x="56" y="206"/>
                  </a:lnTo>
                  <a:lnTo>
                    <a:pt x="54" y="206"/>
                  </a:lnTo>
                  <a:lnTo>
                    <a:pt x="53" y="206"/>
                  </a:lnTo>
                  <a:moveTo>
                    <a:pt x="50" y="207"/>
                  </a:moveTo>
                  <a:lnTo>
                    <a:pt x="48" y="207"/>
                  </a:lnTo>
                  <a:lnTo>
                    <a:pt x="47" y="207"/>
                  </a:lnTo>
                  <a:lnTo>
                    <a:pt x="46" y="207"/>
                  </a:lnTo>
                  <a:moveTo>
                    <a:pt x="42" y="207"/>
                  </a:moveTo>
                  <a:lnTo>
                    <a:pt x="41" y="207"/>
                  </a:lnTo>
                  <a:lnTo>
                    <a:pt x="40" y="207"/>
                  </a:lnTo>
                  <a:lnTo>
                    <a:pt x="38" y="207"/>
                  </a:lnTo>
                  <a:moveTo>
                    <a:pt x="34" y="207"/>
                  </a:moveTo>
                  <a:lnTo>
                    <a:pt x="33" y="207"/>
                  </a:lnTo>
                  <a:lnTo>
                    <a:pt x="32" y="207"/>
                  </a:lnTo>
                  <a:lnTo>
                    <a:pt x="31" y="207"/>
                  </a:lnTo>
                  <a:lnTo>
                    <a:pt x="30" y="207"/>
                  </a:lnTo>
                  <a:moveTo>
                    <a:pt x="26" y="207"/>
                  </a:moveTo>
                  <a:lnTo>
                    <a:pt x="25" y="207"/>
                  </a:lnTo>
                  <a:lnTo>
                    <a:pt x="24" y="206"/>
                  </a:lnTo>
                  <a:lnTo>
                    <a:pt x="22" y="206"/>
                  </a:lnTo>
                  <a:moveTo>
                    <a:pt x="19" y="205"/>
                  </a:moveTo>
                  <a:lnTo>
                    <a:pt x="18" y="205"/>
                  </a:lnTo>
                  <a:lnTo>
                    <a:pt x="16" y="205"/>
                  </a:lnTo>
                  <a:lnTo>
                    <a:pt x="15" y="204"/>
                  </a:lnTo>
                  <a:moveTo>
                    <a:pt x="12" y="203"/>
                  </a:moveTo>
                  <a:lnTo>
                    <a:pt x="11" y="202"/>
                  </a:lnTo>
                  <a:lnTo>
                    <a:pt x="10" y="202"/>
                  </a:lnTo>
                  <a:lnTo>
                    <a:pt x="9" y="201"/>
                  </a:lnTo>
                  <a:moveTo>
                    <a:pt x="6" y="199"/>
                  </a:moveTo>
                  <a:lnTo>
                    <a:pt x="5" y="198"/>
                  </a:lnTo>
                  <a:lnTo>
                    <a:pt x="3" y="196"/>
                  </a:lnTo>
                  <a:moveTo>
                    <a:pt x="1" y="193"/>
                  </a:moveTo>
                  <a:lnTo>
                    <a:pt x="1" y="192"/>
                  </a:lnTo>
                  <a:lnTo>
                    <a:pt x="0" y="190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0" name="Freeform 55"/>
            <p:cNvSpPr>
              <a:spLocks noEditPoints="1"/>
            </p:cNvSpPr>
            <p:nvPr/>
          </p:nvSpPr>
          <p:spPr bwMode="auto">
            <a:xfrm>
              <a:off x="1956" y="2161"/>
              <a:ext cx="1830" cy="1258"/>
            </a:xfrm>
            <a:custGeom>
              <a:avLst/>
              <a:gdLst>
                <a:gd name="T0" fmla="*/ 0 w 328"/>
                <a:gd name="T1" fmla="*/ 1213 h 226"/>
                <a:gd name="T2" fmla="*/ 6 w 328"/>
                <a:gd name="T3" fmla="*/ 1163 h 226"/>
                <a:gd name="T4" fmla="*/ 17 w 328"/>
                <a:gd name="T5" fmla="*/ 1102 h 226"/>
                <a:gd name="T6" fmla="*/ 33 w 328"/>
                <a:gd name="T7" fmla="*/ 1046 h 226"/>
                <a:gd name="T8" fmla="*/ 45 w 328"/>
                <a:gd name="T9" fmla="*/ 1008 h 226"/>
                <a:gd name="T10" fmla="*/ 67 w 328"/>
                <a:gd name="T11" fmla="*/ 952 h 226"/>
                <a:gd name="T12" fmla="*/ 89 w 328"/>
                <a:gd name="T13" fmla="*/ 907 h 226"/>
                <a:gd name="T14" fmla="*/ 112 w 328"/>
                <a:gd name="T15" fmla="*/ 863 h 226"/>
                <a:gd name="T16" fmla="*/ 134 w 328"/>
                <a:gd name="T17" fmla="*/ 813 h 226"/>
                <a:gd name="T18" fmla="*/ 167 w 328"/>
                <a:gd name="T19" fmla="*/ 768 h 226"/>
                <a:gd name="T20" fmla="*/ 190 w 328"/>
                <a:gd name="T21" fmla="*/ 729 h 226"/>
                <a:gd name="T22" fmla="*/ 218 w 328"/>
                <a:gd name="T23" fmla="*/ 701 h 226"/>
                <a:gd name="T24" fmla="*/ 251 w 328"/>
                <a:gd name="T25" fmla="*/ 657 h 226"/>
                <a:gd name="T26" fmla="*/ 285 w 328"/>
                <a:gd name="T27" fmla="*/ 629 h 226"/>
                <a:gd name="T28" fmla="*/ 324 w 328"/>
                <a:gd name="T29" fmla="*/ 596 h 226"/>
                <a:gd name="T30" fmla="*/ 363 w 328"/>
                <a:gd name="T31" fmla="*/ 562 h 226"/>
                <a:gd name="T32" fmla="*/ 402 w 328"/>
                <a:gd name="T33" fmla="*/ 534 h 226"/>
                <a:gd name="T34" fmla="*/ 446 w 328"/>
                <a:gd name="T35" fmla="*/ 512 h 226"/>
                <a:gd name="T36" fmla="*/ 497 w 328"/>
                <a:gd name="T37" fmla="*/ 484 h 226"/>
                <a:gd name="T38" fmla="*/ 552 w 328"/>
                <a:gd name="T39" fmla="*/ 456 h 226"/>
                <a:gd name="T40" fmla="*/ 608 w 328"/>
                <a:gd name="T41" fmla="*/ 429 h 226"/>
                <a:gd name="T42" fmla="*/ 653 w 328"/>
                <a:gd name="T43" fmla="*/ 412 h 226"/>
                <a:gd name="T44" fmla="*/ 692 w 328"/>
                <a:gd name="T45" fmla="*/ 395 h 226"/>
                <a:gd name="T46" fmla="*/ 753 w 328"/>
                <a:gd name="T47" fmla="*/ 373 h 226"/>
                <a:gd name="T48" fmla="*/ 798 w 328"/>
                <a:gd name="T49" fmla="*/ 356 h 226"/>
                <a:gd name="T50" fmla="*/ 837 w 328"/>
                <a:gd name="T51" fmla="*/ 340 h 226"/>
                <a:gd name="T52" fmla="*/ 893 w 328"/>
                <a:gd name="T53" fmla="*/ 323 h 226"/>
                <a:gd name="T54" fmla="*/ 943 w 328"/>
                <a:gd name="T55" fmla="*/ 306 h 226"/>
                <a:gd name="T56" fmla="*/ 976 w 328"/>
                <a:gd name="T57" fmla="*/ 289 h 226"/>
                <a:gd name="T58" fmla="*/ 1032 w 328"/>
                <a:gd name="T59" fmla="*/ 273 h 226"/>
                <a:gd name="T60" fmla="*/ 1077 w 328"/>
                <a:gd name="T61" fmla="*/ 256 h 226"/>
                <a:gd name="T62" fmla="*/ 1121 w 328"/>
                <a:gd name="T63" fmla="*/ 245 h 226"/>
                <a:gd name="T64" fmla="*/ 1155 w 328"/>
                <a:gd name="T65" fmla="*/ 228 h 226"/>
                <a:gd name="T66" fmla="*/ 1216 w 328"/>
                <a:gd name="T67" fmla="*/ 206 h 226"/>
                <a:gd name="T68" fmla="*/ 1261 w 328"/>
                <a:gd name="T69" fmla="*/ 195 h 226"/>
                <a:gd name="T70" fmla="*/ 1317 w 328"/>
                <a:gd name="T71" fmla="*/ 173 h 226"/>
                <a:gd name="T72" fmla="*/ 1367 w 328"/>
                <a:gd name="T73" fmla="*/ 156 h 226"/>
                <a:gd name="T74" fmla="*/ 1400 w 328"/>
                <a:gd name="T75" fmla="*/ 145 h 226"/>
                <a:gd name="T76" fmla="*/ 1456 w 328"/>
                <a:gd name="T77" fmla="*/ 122 h 226"/>
                <a:gd name="T78" fmla="*/ 1506 w 328"/>
                <a:gd name="T79" fmla="*/ 106 h 226"/>
                <a:gd name="T80" fmla="*/ 1562 w 328"/>
                <a:gd name="T81" fmla="*/ 83 h 226"/>
                <a:gd name="T82" fmla="*/ 1607 w 328"/>
                <a:gd name="T83" fmla="*/ 67 h 226"/>
                <a:gd name="T84" fmla="*/ 1651 w 328"/>
                <a:gd name="T85" fmla="*/ 56 h 226"/>
                <a:gd name="T86" fmla="*/ 1707 w 328"/>
                <a:gd name="T87" fmla="*/ 33 h 226"/>
                <a:gd name="T88" fmla="*/ 1746 w 328"/>
                <a:gd name="T89" fmla="*/ 22 h 226"/>
                <a:gd name="T90" fmla="*/ 1791 w 328"/>
                <a:gd name="T91" fmla="*/ 6 h 226"/>
                <a:gd name="T92" fmla="*/ 1830 w 328"/>
                <a:gd name="T93" fmla="*/ 6 h 226"/>
                <a:gd name="T94" fmla="*/ 1808 w 328"/>
                <a:gd name="T95" fmla="*/ 61 h 226"/>
                <a:gd name="T96" fmla="*/ 1780 w 328"/>
                <a:gd name="T97" fmla="*/ 100 h 226"/>
                <a:gd name="T98" fmla="*/ 1763 w 328"/>
                <a:gd name="T99" fmla="*/ 139 h 226"/>
                <a:gd name="T100" fmla="*/ 1735 w 328"/>
                <a:gd name="T101" fmla="*/ 178 h 226"/>
                <a:gd name="T102" fmla="*/ 1707 w 328"/>
                <a:gd name="T103" fmla="*/ 228 h 226"/>
                <a:gd name="T104" fmla="*/ 1679 w 328"/>
                <a:gd name="T105" fmla="*/ 273 h 226"/>
                <a:gd name="T106" fmla="*/ 1657 w 328"/>
                <a:gd name="T107" fmla="*/ 306 h 226"/>
                <a:gd name="T108" fmla="*/ 1635 w 328"/>
                <a:gd name="T109" fmla="*/ 351 h 226"/>
                <a:gd name="T110" fmla="*/ 1607 w 328"/>
                <a:gd name="T111" fmla="*/ 384 h 226"/>
                <a:gd name="T112" fmla="*/ 1585 w 328"/>
                <a:gd name="T113" fmla="*/ 429 h 226"/>
                <a:gd name="T114" fmla="*/ 1545 w 328"/>
                <a:gd name="T115" fmla="*/ 490 h 226"/>
                <a:gd name="T116" fmla="*/ 1523 w 328"/>
                <a:gd name="T117" fmla="*/ 523 h 2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226"/>
                <a:gd name="T179" fmla="*/ 328 w 328"/>
                <a:gd name="T180" fmla="*/ 226 h 2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226">
                  <a:moveTo>
                    <a:pt x="0" y="221"/>
                  </a:moveTo>
                  <a:lnTo>
                    <a:pt x="0" y="220"/>
                  </a:lnTo>
                  <a:lnTo>
                    <a:pt x="0" y="218"/>
                  </a:lnTo>
                  <a:lnTo>
                    <a:pt x="0" y="217"/>
                  </a:lnTo>
                  <a:moveTo>
                    <a:pt x="0" y="213"/>
                  </a:moveTo>
                  <a:lnTo>
                    <a:pt x="0" y="212"/>
                  </a:lnTo>
                  <a:lnTo>
                    <a:pt x="0" y="211"/>
                  </a:lnTo>
                  <a:lnTo>
                    <a:pt x="1" y="209"/>
                  </a:lnTo>
                  <a:moveTo>
                    <a:pt x="2" y="205"/>
                  </a:moveTo>
                  <a:lnTo>
                    <a:pt x="2" y="203"/>
                  </a:lnTo>
                  <a:lnTo>
                    <a:pt x="2" y="201"/>
                  </a:lnTo>
                  <a:moveTo>
                    <a:pt x="3" y="198"/>
                  </a:moveTo>
                  <a:lnTo>
                    <a:pt x="3" y="197"/>
                  </a:lnTo>
                  <a:lnTo>
                    <a:pt x="4" y="195"/>
                  </a:lnTo>
                  <a:moveTo>
                    <a:pt x="5" y="191"/>
                  </a:moveTo>
                  <a:lnTo>
                    <a:pt x="5" y="189"/>
                  </a:lnTo>
                  <a:lnTo>
                    <a:pt x="6" y="188"/>
                  </a:lnTo>
                  <a:moveTo>
                    <a:pt x="7" y="185"/>
                  </a:moveTo>
                  <a:lnTo>
                    <a:pt x="7" y="184"/>
                  </a:lnTo>
                  <a:lnTo>
                    <a:pt x="8" y="183"/>
                  </a:lnTo>
                  <a:lnTo>
                    <a:pt x="8" y="181"/>
                  </a:lnTo>
                  <a:moveTo>
                    <a:pt x="9" y="178"/>
                  </a:moveTo>
                  <a:lnTo>
                    <a:pt x="10" y="177"/>
                  </a:lnTo>
                  <a:lnTo>
                    <a:pt x="11" y="175"/>
                  </a:lnTo>
                  <a:moveTo>
                    <a:pt x="12" y="172"/>
                  </a:moveTo>
                  <a:lnTo>
                    <a:pt x="12" y="171"/>
                  </a:lnTo>
                  <a:lnTo>
                    <a:pt x="13" y="170"/>
                  </a:lnTo>
                  <a:lnTo>
                    <a:pt x="13" y="169"/>
                  </a:lnTo>
                  <a:moveTo>
                    <a:pt x="14" y="166"/>
                  </a:moveTo>
                  <a:lnTo>
                    <a:pt x="15" y="165"/>
                  </a:lnTo>
                  <a:lnTo>
                    <a:pt x="16" y="163"/>
                  </a:lnTo>
                  <a:moveTo>
                    <a:pt x="17" y="160"/>
                  </a:moveTo>
                  <a:lnTo>
                    <a:pt x="18" y="158"/>
                  </a:lnTo>
                  <a:lnTo>
                    <a:pt x="18" y="157"/>
                  </a:lnTo>
                  <a:moveTo>
                    <a:pt x="20" y="155"/>
                  </a:moveTo>
                  <a:lnTo>
                    <a:pt x="20" y="154"/>
                  </a:lnTo>
                  <a:lnTo>
                    <a:pt x="21" y="152"/>
                  </a:lnTo>
                  <a:moveTo>
                    <a:pt x="23" y="149"/>
                  </a:moveTo>
                  <a:lnTo>
                    <a:pt x="24" y="148"/>
                  </a:lnTo>
                  <a:lnTo>
                    <a:pt x="24" y="146"/>
                  </a:lnTo>
                  <a:moveTo>
                    <a:pt x="26" y="144"/>
                  </a:moveTo>
                  <a:lnTo>
                    <a:pt x="27" y="143"/>
                  </a:lnTo>
                  <a:lnTo>
                    <a:pt x="27" y="141"/>
                  </a:lnTo>
                  <a:moveTo>
                    <a:pt x="30" y="138"/>
                  </a:moveTo>
                  <a:lnTo>
                    <a:pt x="30" y="137"/>
                  </a:lnTo>
                  <a:lnTo>
                    <a:pt x="31" y="135"/>
                  </a:lnTo>
                  <a:moveTo>
                    <a:pt x="33" y="133"/>
                  </a:moveTo>
                  <a:lnTo>
                    <a:pt x="34" y="132"/>
                  </a:lnTo>
                  <a:lnTo>
                    <a:pt x="34" y="131"/>
                  </a:lnTo>
                  <a:lnTo>
                    <a:pt x="35" y="131"/>
                  </a:lnTo>
                  <a:moveTo>
                    <a:pt x="37" y="128"/>
                  </a:moveTo>
                  <a:lnTo>
                    <a:pt x="37" y="127"/>
                  </a:lnTo>
                  <a:lnTo>
                    <a:pt x="39" y="126"/>
                  </a:lnTo>
                  <a:moveTo>
                    <a:pt x="41" y="123"/>
                  </a:moveTo>
                  <a:lnTo>
                    <a:pt x="42" y="122"/>
                  </a:lnTo>
                  <a:lnTo>
                    <a:pt x="42" y="121"/>
                  </a:lnTo>
                  <a:lnTo>
                    <a:pt x="43" y="121"/>
                  </a:lnTo>
                  <a:moveTo>
                    <a:pt x="45" y="118"/>
                  </a:moveTo>
                  <a:lnTo>
                    <a:pt x="46" y="118"/>
                  </a:lnTo>
                  <a:lnTo>
                    <a:pt x="47" y="117"/>
                  </a:lnTo>
                  <a:lnTo>
                    <a:pt x="48" y="116"/>
                  </a:lnTo>
                  <a:moveTo>
                    <a:pt x="50" y="114"/>
                  </a:moveTo>
                  <a:lnTo>
                    <a:pt x="51" y="113"/>
                  </a:lnTo>
                  <a:lnTo>
                    <a:pt x="51" y="112"/>
                  </a:lnTo>
                  <a:lnTo>
                    <a:pt x="52" y="112"/>
                  </a:lnTo>
                  <a:moveTo>
                    <a:pt x="55" y="109"/>
                  </a:moveTo>
                  <a:lnTo>
                    <a:pt x="56" y="108"/>
                  </a:lnTo>
                  <a:lnTo>
                    <a:pt x="58" y="107"/>
                  </a:lnTo>
                  <a:moveTo>
                    <a:pt x="60" y="105"/>
                  </a:moveTo>
                  <a:lnTo>
                    <a:pt x="61" y="104"/>
                  </a:lnTo>
                  <a:lnTo>
                    <a:pt x="62" y="103"/>
                  </a:lnTo>
                  <a:lnTo>
                    <a:pt x="63" y="103"/>
                  </a:lnTo>
                  <a:moveTo>
                    <a:pt x="65" y="101"/>
                  </a:moveTo>
                  <a:lnTo>
                    <a:pt x="66" y="100"/>
                  </a:lnTo>
                  <a:lnTo>
                    <a:pt x="67" y="100"/>
                  </a:lnTo>
                  <a:lnTo>
                    <a:pt x="68" y="99"/>
                  </a:lnTo>
                  <a:moveTo>
                    <a:pt x="71" y="97"/>
                  </a:moveTo>
                  <a:lnTo>
                    <a:pt x="72" y="96"/>
                  </a:lnTo>
                  <a:lnTo>
                    <a:pt x="73" y="95"/>
                  </a:lnTo>
                  <a:lnTo>
                    <a:pt x="74" y="95"/>
                  </a:lnTo>
                  <a:moveTo>
                    <a:pt x="77" y="93"/>
                  </a:moveTo>
                  <a:lnTo>
                    <a:pt x="78" y="92"/>
                  </a:lnTo>
                  <a:lnTo>
                    <a:pt x="80" y="92"/>
                  </a:lnTo>
                  <a:moveTo>
                    <a:pt x="83" y="90"/>
                  </a:moveTo>
                  <a:lnTo>
                    <a:pt x="84" y="89"/>
                  </a:lnTo>
                  <a:lnTo>
                    <a:pt x="86" y="88"/>
                  </a:lnTo>
                  <a:moveTo>
                    <a:pt x="89" y="87"/>
                  </a:moveTo>
                  <a:lnTo>
                    <a:pt x="90" y="86"/>
                  </a:lnTo>
                  <a:lnTo>
                    <a:pt x="91" y="85"/>
                  </a:lnTo>
                  <a:lnTo>
                    <a:pt x="92" y="85"/>
                  </a:lnTo>
                  <a:moveTo>
                    <a:pt x="96" y="83"/>
                  </a:moveTo>
                  <a:lnTo>
                    <a:pt x="97" y="82"/>
                  </a:lnTo>
                  <a:lnTo>
                    <a:pt x="99" y="82"/>
                  </a:lnTo>
                  <a:moveTo>
                    <a:pt x="102" y="80"/>
                  </a:moveTo>
                  <a:lnTo>
                    <a:pt x="103" y="80"/>
                  </a:lnTo>
                  <a:lnTo>
                    <a:pt x="105" y="79"/>
                  </a:lnTo>
                  <a:moveTo>
                    <a:pt x="109" y="77"/>
                  </a:moveTo>
                  <a:lnTo>
                    <a:pt x="110" y="77"/>
                  </a:lnTo>
                  <a:lnTo>
                    <a:pt x="112" y="76"/>
                  </a:lnTo>
                  <a:moveTo>
                    <a:pt x="115" y="75"/>
                  </a:moveTo>
                  <a:lnTo>
                    <a:pt x="116" y="74"/>
                  </a:lnTo>
                  <a:lnTo>
                    <a:pt x="117" y="74"/>
                  </a:lnTo>
                  <a:lnTo>
                    <a:pt x="118" y="73"/>
                  </a:lnTo>
                  <a:moveTo>
                    <a:pt x="121" y="72"/>
                  </a:moveTo>
                  <a:lnTo>
                    <a:pt x="122" y="72"/>
                  </a:lnTo>
                  <a:lnTo>
                    <a:pt x="124" y="71"/>
                  </a:lnTo>
                  <a:moveTo>
                    <a:pt x="128" y="70"/>
                  </a:moveTo>
                  <a:lnTo>
                    <a:pt x="129" y="69"/>
                  </a:lnTo>
                  <a:lnTo>
                    <a:pt x="131" y="69"/>
                  </a:lnTo>
                  <a:moveTo>
                    <a:pt x="134" y="67"/>
                  </a:moveTo>
                  <a:lnTo>
                    <a:pt x="135" y="67"/>
                  </a:lnTo>
                  <a:lnTo>
                    <a:pt x="137" y="66"/>
                  </a:lnTo>
                  <a:moveTo>
                    <a:pt x="140" y="65"/>
                  </a:moveTo>
                  <a:lnTo>
                    <a:pt x="141" y="65"/>
                  </a:lnTo>
                  <a:lnTo>
                    <a:pt x="141" y="64"/>
                  </a:lnTo>
                  <a:lnTo>
                    <a:pt x="143" y="64"/>
                  </a:lnTo>
                  <a:moveTo>
                    <a:pt x="147" y="62"/>
                  </a:moveTo>
                  <a:lnTo>
                    <a:pt x="148" y="62"/>
                  </a:lnTo>
                  <a:lnTo>
                    <a:pt x="149" y="61"/>
                  </a:lnTo>
                  <a:lnTo>
                    <a:pt x="150" y="61"/>
                  </a:lnTo>
                  <a:moveTo>
                    <a:pt x="153" y="60"/>
                  </a:moveTo>
                  <a:lnTo>
                    <a:pt x="154" y="60"/>
                  </a:lnTo>
                  <a:lnTo>
                    <a:pt x="156" y="59"/>
                  </a:lnTo>
                  <a:moveTo>
                    <a:pt x="159" y="58"/>
                  </a:moveTo>
                  <a:lnTo>
                    <a:pt x="160" y="58"/>
                  </a:lnTo>
                  <a:lnTo>
                    <a:pt x="161" y="57"/>
                  </a:lnTo>
                  <a:lnTo>
                    <a:pt x="162" y="57"/>
                  </a:lnTo>
                  <a:moveTo>
                    <a:pt x="166" y="56"/>
                  </a:moveTo>
                  <a:lnTo>
                    <a:pt x="167" y="55"/>
                  </a:lnTo>
                  <a:lnTo>
                    <a:pt x="169" y="55"/>
                  </a:lnTo>
                  <a:moveTo>
                    <a:pt x="172" y="53"/>
                  </a:moveTo>
                  <a:lnTo>
                    <a:pt x="173" y="53"/>
                  </a:lnTo>
                  <a:lnTo>
                    <a:pt x="175" y="53"/>
                  </a:lnTo>
                  <a:lnTo>
                    <a:pt x="175" y="52"/>
                  </a:lnTo>
                  <a:moveTo>
                    <a:pt x="179" y="51"/>
                  </a:moveTo>
                  <a:lnTo>
                    <a:pt x="180" y="51"/>
                  </a:lnTo>
                  <a:lnTo>
                    <a:pt x="180" y="50"/>
                  </a:lnTo>
                  <a:lnTo>
                    <a:pt x="182" y="50"/>
                  </a:lnTo>
                  <a:moveTo>
                    <a:pt x="185" y="49"/>
                  </a:moveTo>
                  <a:lnTo>
                    <a:pt x="186" y="49"/>
                  </a:lnTo>
                  <a:lnTo>
                    <a:pt x="188" y="48"/>
                  </a:lnTo>
                  <a:moveTo>
                    <a:pt x="191" y="47"/>
                  </a:moveTo>
                  <a:lnTo>
                    <a:pt x="192" y="47"/>
                  </a:lnTo>
                  <a:lnTo>
                    <a:pt x="193" y="46"/>
                  </a:lnTo>
                  <a:lnTo>
                    <a:pt x="194" y="46"/>
                  </a:lnTo>
                  <a:moveTo>
                    <a:pt x="197" y="45"/>
                  </a:moveTo>
                  <a:lnTo>
                    <a:pt x="198" y="44"/>
                  </a:lnTo>
                  <a:lnTo>
                    <a:pt x="199" y="44"/>
                  </a:lnTo>
                  <a:lnTo>
                    <a:pt x="201" y="44"/>
                  </a:lnTo>
                  <a:moveTo>
                    <a:pt x="204" y="42"/>
                  </a:moveTo>
                  <a:lnTo>
                    <a:pt x="205" y="42"/>
                  </a:lnTo>
                  <a:lnTo>
                    <a:pt x="206" y="41"/>
                  </a:lnTo>
                  <a:lnTo>
                    <a:pt x="207" y="41"/>
                  </a:lnTo>
                  <a:moveTo>
                    <a:pt x="210" y="40"/>
                  </a:moveTo>
                  <a:lnTo>
                    <a:pt x="211" y="40"/>
                  </a:lnTo>
                  <a:lnTo>
                    <a:pt x="213" y="39"/>
                  </a:lnTo>
                  <a:moveTo>
                    <a:pt x="217" y="38"/>
                  </a:moveTo>
                  <a:lnTo>
                    <a:pt x="218" y="37"/>
                  </a:lnTo>
                  <a:lnTo>
                    <a:pt x="219" y="37"/>
                  </a:lnTo>
                  <a:lnTo>
                    <a:pt x="220" y="37"/>
                  </a:lnTo>
                  <a:moveTo>
                    <a:pt x="223" y="36"/>
                  </a:moveTo>
                  <a:lnTo>
                    <a:pt x="224" y="35"/>
                  </a:lnTo>
                  <a:lnTo>
                    <a:pt x="226" y="35"/>
                  </a:lnTo>
                  <a:moveTo>
                    <a:pt x="229" y="34"/>
                  </a:moveTo>
                  <a:lnTo>
                    <a:pt x="230" y="33"/>
                  </a:lnTo>
                  <a:lnTo>
                    <a:pt x="232" y="32"/>
                  </a:lnTo>
                  <a:moveTo>
                    <a:pt x="236" y="31"/>
                  </a:moveTo>
                  <a:lnTo>
                    <a:pt x="237" y="30"/>
                  </a:lnTo>
                  <a:lnTo>
                    <a:pt x="239" y="30"/>
                  </a:lnTo>
                  <a:moveTo>
                    <a:pt x="242" y="29"/>
                  </a:moveTo>
                  <a:lnTo>
                    <a:pt x="243" y="28"/>
                  </a:lnTo>
                  <a:lnTo>
                    <a:pt x="245" y="28"/>
                  </a:lnTo>
                  <a:moveTo>
                    <a:pt x="248" y="27"/>
                  </a:moveTo>
                  <a:lnTo>
                    <a:pt x="249" y="26"/>
                  </a:lnTo>
                  <a:lnTo>
                    <a:pt x="250" y="26"/>
                  </a:lnTo>
                  <a:lnTo>
                    <a:pt x="251" y="26"/>
                  </a:lnTo>
                  <a:moveTo>
                    <a:pt x="254" y="25"/>
                  </a:moveTo>
                  <a:lnTo>
                    <a:pt x="255" y="24"/>
                  </a:lnTo>
                  <a:lnTo>
                    <a:pt x="256" y="24"/>
                  </a:lnTo>
                  <a:lnTo>
                    <a:pt x="258" y="23"/>
                  </a:lnTo>
                  <a:moveTo>
                    <a:pt x="261" y="22"/>
                  </a:moveTo>
                  <a:lnTo>
                    <a:pt x="262" y="21"/>
                  </a:lnTo>
                  <a:lnTo>
                    <a:pt x="264" y="21"/>
                  </a:lnTo>
                  <a:moveTo>
                    <a:pt x="267" y="20"/>
                  </a:moveTo>
                  <a:lnTo>
                    <a:pt x="268" y="20"/>
                  </a:lnTo>
                  <a:lnTo>
                    <a:pt x="270" y="19"/>
                  </a:lnTo>
                  <a:moveTo>
                    <a:pt x="274" y="17"/>
                  </a:moveTo>
                  <a:lnTo>
                    <a:pt x="275" y="17"/>
                  </a:lnTo>
                  <a:lnTo>
                    <a:pt x="277" y="16"/>
                  </a:lnTo>
                  <a:moveTo>
                    <a:pt x="280" y="15"/>
                  </a:moveTo>
                  <a:lnTo>
                    <a:pt x="281" y="15"/>
                  </a:lnTo>
                  <a:lnTo>
                    <a:pt x="283" y="14"/>
                  </a:lnTo>
                  <a:moveTo>
                    <a:pt x="286" y="13"/>
                  </a:moveTo>
                  <a:lnTo>
                    <a:pt x="287" y="13"/>
                  </a:lnTo>
                  <a:lnTo>
                    <a:pt x="288" y="12"/>
                  </a:lnTo>
                  <a:lnTo>
                    <a:pt x="290" y="12"/>
                  </a:lnTo>
                  <a:moveTo>
                    <a:pt x="293" y="11"/>
                  </a:moveTo>
                  <a:lnTo>
                    <a:pt x="294" y="10"/>
                  </a:lnTo>
                  <a:lnTo>
                    <a:pt x="296" y="10"/>
                  </a:lnTo>
                  <a:moveTo>
                    <a:pt x="299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3" y="7"/>
                  </a:lnTo>
                  <a:moveTo>
                    <a:pt x="306" y="6"/>
                  </a:moveTo>
                  <a:lnTo>
                    <a:pt x="307" y="6"/>
                  </a:lnTo>
                  <a:lnTo>
                    <a:pt x="307" y="5"/>
                  </a:lnTo>
                  <a:lnTo>
                    <a:pt x="309" y="5"/>
                  </a:lnTo>
                  <a:moveTo>
                    <a:pt x="312" y="4"/>
                  </a:moveTo>
                  <a:lnTo>
                    <a:pt x="313" y="4"/>
                  </a:lnTo>
                  <a:lnTo>
                    <a:pt x="315" y="3"/>
                  </a:lnTo>
                  <a:moveTo>
                    <a:pt x="318" y="2"/>
                  </a:moveTo>
                  <a:lnTo>
                    <a:pt x="319" y="2"/>
                  </a:lnTo>
                  <a:lnTo>
                    <a:pt x="321" y="1"/>
                  </a:lnTo>
                  <a:moveTo>
                    <a:pt x="324" y="0"/>
                  </a:move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8" y="1"/>
                  </a:lnTo>
                  <a:moveTo>
                    <a:pt x="327" y="5"/>
                  </a:moveTo>
                  <a:lnTo>
                    <a:pt x="326" y="5"/>
                  </a:lnTo>
                  <a:lnTo>
                    <a:pt x="326" y="6"/>
                  </a:lnTo>
                  <a:lnTo>
                    <a:pt x="326" y="8"/>
                  </a:lnTo>
                  <a:moveTo>
                    <a:pt x="324" y="11"/>
                  </a:moveTo>
                  <a:lnTo>
                    <a:pt x="323" y="12"/>
                  </a:lnTo>
                  <a:lnTo>
                    <a:pt x="322" y="13"/>
                  </a:lnTo>
                  <a:lnTo>
                    <a:pt x="322" y="14"/>
                  </a:lnTo>
                  <a:moveTo>
                    <a:pt x="320" y="17"/>
                  </a:moveTo>
                  <a:lnTo>
                    <a:pt x="319" y="18"/>
                  </a:lnTo>
                  <a:lnTo>
                    <a:pt x="319" y="19"/>
                  </a:lnTo>
                  <a:lnTo>
                    <a:pt x="319" y="20"/>
                  </a:lnTo>
                  <a:moveTo>
                    <a:pt x="317" y="23"/>
                  </a:moveTo>
                  <a:lnTo>
                    <a:pt x="316" y="24"/>
                  </a:lnTo>
                  <a:lnTo>
                    <a:pt x="316" y="25"/>
                  </a:lnTo>
                  <a:lnTo>
                    <a:pt x="315" y="26"/>
                  </a:lnTo>
                  <a:moveTo>
                    <a:pt x="313" y="29"/>
                  </a:moveTo>
                  <a:lnTo>
                    <a:pt x="312" y="31"/>
                  </a:lnTo>
                  <a:lnTo>
                    <a:pt x="311" y="32"/>
                  </a:lnTo>
                  <a:moveTo>
                    <a:pt x="309" y="35"/>
                  </a:moveTo>
                  <a:lnTo>
                    <a:pt x="309" y="36"/>
                  </a:lnTo>
                  <a:lnTo>
                    <a:pt x="308" y="37"/>
                  </a:lnTo>
                  <a:lnTo>
                    <a:pt x="308" y="38"/>
                  </a:lnTo>
                  <a:moveTo>
                    <a:pt x="306" y="41"/>
                  </a:moveTo>
                  <a:lnTo>
                    <a:pt x="305" y="41"/>
                  </a:lnTo>
                  <a:lnTo>
                    <a:pt x="305" y="43"/>
                  </a:lnTo>
                  <a:lnTo>
                    <a:pt x="305" y="44"/>
                  </a:lnTo>
                  <a:moveTo>
                    <a:pt x="303" y="46"/>
                  </a:moveTo>
                  <a:lnTo>
                    <a:pt x="302" y="48"/>
                  </a:lnTo>
                  <a:lnTo>
                    <a:pt x="301" y="49"/>
                  </a:lnTo>
                  <a:moveTo>
                    <a:pt x="299" y="52"/>
                  </a:moveTo>
                  <a:lnTo>
                    <a:pt x="299" y="53"/>
                  </a:lnTo>
                  <a:lnTo>
                    <a:pt x="298" y="54"/>
                  </a:lnTo>
                  <a:lnTo>
                    <a:pt x="297" y="55"/>
                  </a:lnTo>
                  <a:moveTo>
                    <a:pt x="296" y="58"/>
                  </a:moveTo>
                  <a:lnTo>
                    <a:pt x="295" y="58"/>
                  </a:lnTo>
                  <a:lnTo>
                    <a:pt x="295" y="60"/>
                  </a:lnTo>
                  <a:lnTo>
                    <a:pt x="294" y="60"/>
                  </a:lnTo>
                  <a:moveTo>
                    <a:pt x="293" y="63"/>
                  </a:moveTo>
                  <a:lnTo>
                    <a:pt x="292" y="65"/>
                  </a:lnTo>
                  <a:lnTo>
                    <a:pt x="291" y="65"/>
                  </a:lnTo>
                  <a:moveTo>
                    <a:pt x="290" y="68"/>
                  </a:moveTo>
                  <a:lnTo>
                    <a:pt x="289" y="69"/>
                  </a:lnTo>
                  <a:lnTo>
                    <a:pt x="288" y="69"/>
                  </a:lnTo>
                  <a:lnTo>
                    <a:pt x="288" y="71"/>
                  </a:lnTo>
                  <a:moveTo>
                    <a:pt x="286" y="74"/>
                  </a:moveTo>
                  <a:lnTo>
                    <a:pt x="285" y="75"/>
                  </a:lnTo>
                  <a:lnTo>
                    <a:pt x="284" y="77"/>
                  </a:lnTo>
                  <a:moveTo>
                    <a:pt x="282" y="80"/>
                  </a:moveTo>
                  <a:lnTo>
                    <a:pt x="281" y="81"/>
                  </a:lnTo>
                  <a:lnTo>
                    <a:pt x="280" y="83"/>
                  </a:lnTo>
                  <a:moveTo>
                    <a:pt x="278" y="86"/>
                  </a:moveTo>
                  <a:lnTo>
                    <a:pt x="277" y="88"/>
                  </a:lnTo>
                  <a:lnTo>
                    <a:pt x="277" y="89"/>
                  </a:lnTo>
                  <a:moveTo>
                    <a:pt x="275" y="91"/>
                  </a:moveTo>
                  <a:lnTo>
                    <a:pt x="275" y="92"/>
                  </a:lnTo>
                  <a:lnTo>
                    <a:pt x="274" y="93"/>
                  </a:lnTo>
                  <a:lnTo>
                    <a:pt x="273" y="94"/>
                  </a:lnTo>
                  <a:moveTo>
                    <a:pt x="272" y="97"/>
                  </a:moveTo>
                  <a:lnTo>
                    <a:pt x="271" y="98"/>
                  </a:lnTo>
                  <a:lnTo>
                    <a:pt x="270" y="98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1" name="Freeform 56"/>
            <p:cNvSpPr>
              <a:spLocks noEditPoints="1"/>
            </p:cNvSpPr>
            <p:nvPr/>
          </p:nvSpPr>
          <p:spPr bwMode="auto">
            <a:xfrm>
              <a:off x="1961" y="2718"/>
              <a:ext cx="1501" cy="779"/>
            </a:xfrm>
            <a:custGeom>
              <a:avLst/>
              <a:gdLst>
                <a:gd name="T0" fmla="*/ 1479 w 269"/>
                <a:gd name="T1" fmla="*/ 33 h 140"/>
                <a:gd name="T2" fmla="*/ 1462 w 269"/>
                <a:gd name="T3" fmla="*/ 61 h 140"/>
                <a:gd name="T4" fmla="*/ 1440 w 269"/>
                <a:gd name="T5" fmla="*/ 95 h 140"/>
                <a:gd name="T6" fmla="*/ 1423 w 269"/>
                <a:gd name="T7" fmla="*/ 122 h 140"/>
                <a:gd name="T8" fmla="*/ 1406 w 269"/>
                <a:gd name="T9" fmla="*/ 150 h 140"/>
                <a:gd name="T10" fmla="*/ 1384 w 269"/>
                <a:gd name="T11" fmla="*/ 178 h 140"/>
                <a:gd name="T12" fmla="*/ 1378 w 269"/>
                <a:gd name="T13" fmla="*/ 195 h 140"/>
                <a:gd name="T14" fmla="*/ 1350 w 269"/>
                <a:gd name="T15" fmla="*/ 228 h 140"/>
                <a:gd name="T16" fmla="*/ 1334 w 269"/>
                <a:gd name="T17" fmla="*/ 256 h 140"/>
                <a:gd name="T18" fmla="*/ 1311 w 269"/>
                <a:gd name="T19" fmla="*/ 289 h 140"/>
                <a:gd name="T20" fmla="*/ 1289 w 269"/>
                <a:gd name="T21" fmla="*/ 323 h 140"/>
                <a:gd name="T22" fmla="*/ 1267 w 269"/>
                <a:gd name="T23" fmla="*/ 351 h 140"/>
                <a:gd name="T24" fmla="*/ 1244 w 269"/>
                <a:gd name="T25" fmla="*/ 373 h 140"/>
                <a:gd name="T26" fmla="*/ 1228 w 269"/>
                <a:gd name="T27" fmla="*/ 395 h 140"/>
                <a:gd name="T28" fmla="*/ 1200 w 269"/>
                <a:gd name="T29" fmla="*/ 428 h 140"/>
                <a:gd name="T30" fmla="*/ 1183 w 269"/>
                <a:gd name="T31" fmla="*/ 445 h 140"/>
                <a:gd name="T32" fmla="*/ 1149 w 269"/>
                <a:gd name="T33" fmla="*/ 473 h 140"/>
                <a:gd name="T34" fmla="*/ 1116 w 269"/>
                <a:gd name="T35" fmla="*/ 501 h 140"/>
                <a:gd name="T36" fmla="*/ 1083 w 269"/>
                <a:gd name="T37" fmla="*/ 529 h 140"/>
                <a:gd name="T38" fmla="*/ 1055 w 269"/>
                <a:gd name="T39" fmla="*/ 545 h 140"/>
                <a:gd name="T40" fmla="*/ 1027 w 269"/>
                <a:gd name="T41" fmla="*/ 562 h 140"/>
                <a:gd name="T42" fmla="*/ 999 w 269"/>
                <a:gd name="T43" fmla="*/ 584 h 140"/>
                <a:gd name="T44" fmla="*/ 982 w 269"/>
                <a:gd name="T45" fmla="*/ 590 h 140"/>
                <a:gd name="T46" fmla="*/ 949 w 269"/>
                <a:gd name="T47" fmla="*/ 607 h 140"/>
                <a:gd name="T48" fmla="*/ 921 w 269"/>
                <a:gd name="T49" fmla="*/ 618 h 140"/>
                <a:gd name="T50" fmla="*/ 887 w 269"/>
                <a:gd name="T51" fmla="*/ 634 h 140"/>
                <a:gd name="T52" fmla="*/ 854 w 269"/>
                <a:gd name="T53" fmla="*/ 645 h 140"/>
                <a:gd name="T54" fmla="*/ 820 w 269"/>
                <a:gd name="T55" fmla="*/ 657 h 140"/>
                <a:gd name="T56" fmla="*/ 781 w 269"/>
                <a:gd name="T57" fmla="*/ 668 h 140"/>
                <a:gd name="T58" fmla="*/ 764 w 269"/>
                <a:gd name="T59" fmla="*/ 679 h 140"/>
                <a:gd name="T60" fmla="*/ 720 w 269"/>
                <a:gd name="T61" fmla="*/ 684 h 140"/>
                <a:gd name="T62" fmla="*/ 686 w 269"/>
                <a:gd name="T63" fmla="*/ 701 h 140"/>
                <a:gd name="T64" fmla="*/ 653 w 269"/>
                <a:gd name="T65" fmla="*/ 707 h 140"/>
                <a:gd name="T66" fmla="*/ 619 w 269"/>
                <a:gd name="T67" fmla="*/ 718 h 140"/>
                <a:gd name="T68" fmla="*/ 591 w 269"/>
                <a:gd name="T69" fmla="*/ 723 h 140"/>
                <a:gd name="T70" fmla="*/ 575 w 269"/>
                <a:gd name="T71" fmla="*/ 729 h 140"/>
                <a:gd name="T72" fmla="*/ 536 w 269"/>
                <a:gd name="T73" fmla="*/ 734 h 140"/>
                <a:gd name="T74" fmla="*/ 497 w 269"/>
                <a:gd name="T75" fmla="*/ 746 h 140"/>
                <a:gd name="T76" fmla="*/ 458 w 269"/>
                <a:gd name="T77" fmla="*/ 751 h 140"/>
                <a:gd name="T78" fmla="*/ 413 w 269"/>
                <a:gd name="T79" fmla="*/ 757 h 140"/>
                <a:gd name="T80" fmla="*/ 385 w 269"/>
                <a:gd name="T81" fmla="*/ 762 h 140"/>
                <a:gd name="T82" fmla="*/ 340 w 269"/>
                <a:gd name="T83" fmla="*/ 768 h 140"/>
                <a:gd name="T84" fmla="*/ 301 w 269"/>
                <a:gd name="T85" fmla="*/ 773 h 140"/>
                <a:gd name="T86" fmla="*/ 268 w 269"/>
                <a:gd name="T87" fmla="*/ 779 h 140"/>
                <a:gd name="T88" fmla="*/ 246 w 269"/>
                <a:gd name="T89" fmla="*/ 779 h 140"/>
                <a:gd name="T90" fmla="*/ 212 w 269"/>
                <a:gd name="T91" fmla="*/ 779 h 140"/>
                <a:gd name="T92" fmla="*/ 173 w 269"/>
                <a:gd name="T93" fmla="*/ 779 h 140"/>
                <a:gd name="T94" fmla="*/ 134 w 269"/>
                <a:gd name="T95" fmla="*/ 779 h 140"/>
                <a:gd name="T96" fmla="*/ 112 w 269"/>
                <a:gd name="T97" fmla="*/ 779 h 140"/>
                <a:gd name="T98" fmla="*/ 84 w 269"/>
                <a:gd name="T99" fmla="*/ 768 h 140"/>
                <a:gd name="T100" fmla="*/ 50 w 269"/>
                <a:gd name="T101" fmla="*/ 757 h 140"/>
                <a:gd name="T102" fmla="*/ 22 w 269"/>
                <a:gd name="T103" fmla="*/ 740 h 1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9"/>
                <a:gd name="T157" fmla="*/ 0 h 140"/>
                <a:gd name="T158" fmla="*/ 269 w 269"/>
                <a:gd name="T159" fmla="*/ 140 h 1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9" h="140">
                  <a:moveTo>
                    <a:pt x="267" y="3"/>
                  </a:moveTo>
                  <a:lnTo>
                    <a:pt x="266" y="5"/>
                  </a:lnTo>
                  <a:lnTo>
                    <a:pt x="265" y="6"/>
                  </a:lnTo>
                  <a:moveTo>
                    <a:pt x="263" y="9"/>
                  </a:moveTo>
                  <a:lnTo>
                    <a:pt x="263" y="10"/>
                  </a:lnTo>
                  <a:lnTo>
                    <a:pt x="262" y="11"/>
                  </a:lnTo>
                  <a:lnTo>
                    <a:pt x="261" y="12"/>
                  </a:lnTo>
                  <a:moveTo>
                    <a:pt x="259" y="15"/>
                  </a:moveTo>
                  <a:lnTo>
                    <a:pt x="258" y="17"/>
                  </a:lnTo>
                  <a:lnTo>
                    <a:pt x="257" y="18"/>
                  </a:lnTo>
                  <a:moveTo>
                    <a:pt x="255" y="21"/>
                  </a:moveTo>
                  <a:lnTo>
                    <a:pt x="255" y="22"/>
                  </a:lnTo>
                  <a:lnTo>
                    <a:pt x="254" y="23"/>
                  </a:lnTo>
                  <a:lnTo>
                    <a:pt x="254" y="24"/>
                  </a:lnTo>
                  <a:moveTo>
                    <a:pt x="252" y="27"/>
                  </a:moveTo>
                  <a:lnTo>
                    <a:pt x="251" y="28"/>
                  </a:lnTo>
                  <a:lnTo>
                    <a:pt x="250" y="29"/>
                  </a:lnTo>
                  <a:lnTo>
                    <a:pt x="250" y="30"/>
                  </a:lnTo>
                  <a:moveTo>
                    <a:pt x="248" y="32"/>
                  </a:moveTo>
                  <a:lnTo>
                    <a:pt x="248" y="33"/>
                  </a:lnTo>
                  <a:lnTo>
                    <a:pt x="247" y="34"/>
                  </a:lnTo>
                  <a:lnTo>
                    <a:pt x="247" y="35"/>
                  </a:lnTo>
                  <a:moveTo>
                    <a:pt x="244" y="38"/>
                  </a:moveTo>
                  <a:lnTo>
                    <a:pt x="244" y="39"/>
                  </a:lnTo>
                  <a:lnTo>
                    <a:pt x="243" y="40"/>
                  </a:lnTo>
                  <a:lnTo>
                    <a:pt x="242" y="41"/>
                  </a:lnTo>
                  <a:moveTo>
                    <a:pt x="241" y="44"/>
                  </a:moveTo>
                  <a:lnTo>
                    <a:pt x="240" y="45"/>
                  </a:lnTo>
                  <a:lnTo>
                    <a:pt x="239" y="46"/>
                  </a:lnTo>
                  <a:lnTo>
                    <a:pt x="239" y="47"/>
                  </a:lnTo>
                  <a:moveTo>
                    <a:pt x="236" y="50"/>
                  </a:moveTo>
                  <a:lnTo>
                    <a:pt x="236" y="51"/>
                  </a:lnTo>
                  <a:lnTo>
                    <a:pt x="235" y="52"/>
                  </a:lnTo>
                  <a:lnTo>
                    <a:pt x="234" y="53"/>
                  </a:lnTo>
                  <a:moveTo>
                    <a:pt x="232" y="56"/>
                  </a:moveTo>
                  <a:lnTo>
                    <a:pt x="231" y="57"/>
                  </a:lnTo>
                  <a:lnTo>
                    <a:pt x="231" y="58"/>
                  </a:lnTo>
                  <a:lnTo>
                    <a:pt x="230" y="58"/>
                  </a:lnTo>
                  <a:moveTo>
                    <a:pt x="228" y="61"/>
                  </a:moveTo>
                  <a:lnTo>
                    <a:pt x="227" y="63"/>
                  </a:lnTo>
                  <a:lnTo>
                    <a:pt x="226" y="63"/>
                  </a:lnTo>
                  <a:moveTo>
                    <a:pt x="224" y="66"/>
                  </a:moveTo>
                  <a:lnTo>
                    <a:pt x="223" y="67"/>
                  </a:lnTo>
                  <a:lnTo>
                    <a:pt x="223" y="68"/>
                  </a:lnTo>
                  <a:lnTo>
                    <a:pt x="222" y="69"/>
                  </a:lnTo>
                  <a:moveTo>
                    <a:pt x="220" y="71"/>
                  </a:moveTo>
                  <a:lnTo>
                    <a:pt x="219" y="72"/>
                  </a:lnTo>
                  <a:lnTo>
                    <a:pt x="217" y="74"/>
                  </a:lnTo>
                  <a:moveTo>
                    <a:pt x="215" y="77"/>
                  </a:moveTo>
                  <a:lnTo>
                    <a:pt x="214" y="77"/>
                  </a:lnTo>
                  <a:lnTo>
                    <a:pt x="213" y="78"/>
                  </a:lnTo>
                  <a:lnTo>
                    <a:pt x="212" y="80"/>
                  </a:lnTo>
                  <a:moveTo>
                    <a:pt x="209" y="83"/>
                  </a:moveTo>
                  <a:lnTo>
                    <a:pt x="208" y="83"/>
                  </a:lnTo>
                  <a:lnTo>
                    <a:pt x="207" y="84"/>
                  </a:lnTo>
                  <a:lnTo>
                    <a:pt x="206" y="85"/>
                  </a:lnTo>
                  <a:moveTo>
                    <a:pt x="203" y="88"/>
                  </a:moveTo>
                  <a:lnTo>
                    <a:pt x="201" y="89"/>
                  </a:lnTo>
                  <a:lnTo>
                    <a:pt x="200" y="90"/>
                  </a:lnTo>
                  <a:moveTo>
                    <a:pt x="197" y="92"/>
                  </a:moveTo>
                  <a:lnTo>
                    <a:pt x="196" y="94"/>
                  </a:lnTo>
                  <a:lnTo>
                    <a:pt x="194" y="95"/>
                  </a:lnTo>
                  <a:moveTo>
                    <a:pt x="191" y="97"/>
                  </a:moveTo>
                  <a:lnTo>
                    <a:pt x="190" y="98"/>
                  </a:lnTo>
                  <a:lnTo>
                    <a:pt x="189" y="98"/>
                  </a:lnTo>
                  <a:lnTo>
                    <a:pt x="188" y="99"/>
                  </a:lnTo>
                  <a:moveTo>
                    <a:pt x="185" y="100"/>
                  </a:moveTo>
                  <a:lnTo>
                    <a:pt x="184" y="101"/>
                  </a:lnTo>
                  <a:lnTo>
                    <a:pt x="182" y="102"/>
                  </a:lnTo>
                  <a:moveTo>
                    <a:pt x="179" y="104"/>
                  </a:moveTo>
                  <a:lnTo>
                    <a:pt x="179" y="105"/>
                  </a:lnTo>
                  <a:lnTo>
                    <a:pt x="178" y="105"/>
                  </a:lnTo>
                  <a:lnTo>
                    <a:pt x="177" y="105"/>
                  </a:lnTo>
                  <a:lnTo>
                    <a:pt x="176" y="106"/>
                  </a:lnTo>
                  <a:moveTo>
                    <a:pt x="173" y="108"/>
                  </a:moveTo>
                  <a:lnTo>
                    <a:pt x="172" y="108"/>
                  </a:lnTo>
                  <a:lnTo>
                    <a:pt x="171" y="108"/>
                  </a:lnTo>
                  <a:lnTo>
                    <a:pt x="170" y="109"/>
                  </a:lnTo>
                  <a:moveTo>
                    <a:pt x="167" y="111"/>
                  </a:moveTo>
                  <a:lnTo>
                    <a:pt x="166" y="111"/>
                  </a:lnTo>
                  <a:lnTo>
                    <a:pt x="165" y="111"/>
                  </a:lnTo>
                  <a:lnTo>
                    <a:pt x="163" y="112"/>
                  </a:lnTo>
                  <a:moveTo>
                    <a:pt x="160" y="113"/>
                  </a:moveTo>
                  <a:lnTo>
                    <a:pt x="159" y="114"/>
                  </a:lnTo>
                  <a:lnTo>
                    <a:pt x="158" y="114"/>
                  </a:lnTo>
                  <a:lnTo>
                    <a:pt x="156" y="115"/>
                  </a:lnTo>
                  <a:moveTo>
                    <a:pt x="153" y="116"/>
                  </a:moveTo>
                  <a:lnTo>
                    <a:pt x="152" y="117"/>
                  </a:lnTo>
                  <a:lnTo>
                    <a:pt x="150" y="117"/>
                  </a:lnTo>
                  <a:moveTo>
                    <a:pt x="147" y="118"/>
                  </a:moveTo>
                  <a:lnTo>
                    <a:pt x="146" y="119"/>
                  </a:lnTo>
                  <a:lnTo>
                    <a:pt x="144" y="119"/>
                  </a:lnTo>
                  <a:moveTo>
                    <a:pt x="140" y="120"/>
                  </a:moveTo>
                  <a:lnTo>
                    <a:pt x="139" y="121"/>
                  </a:lnTo>
                  <a:lnTo>
                    <a:pt x="138" y="121"/>
                  </a:lnTo>
                  <a:lnTo>
                    <a:pt x="137" y="122"/>
                  </a:lnTo>
                  <a:moveTo>
                    <a:pt x="133" y="123"/>
                  </a:moveTo>
                  <a:lnTo>
                    <a:pt x="131" y="123"/>
                  </a:lnTo>
                  <a:lnTo>
                    <a:pt x="130" y="123"/>
                  </a:lnTo>
                  <a:lnTo>
                    <a:pt x="129" y="123"/>
                  </a:lnTo>
                  <a:moveTo>
                    <a:pt x="127" y="125"/>
                  </a:moveTo>
                  <a:lnTo>
                    <a:pt x="125" y="125"/>
                  </a:lnTo>
                  <a:lnTo>
                    <a:pt x="124" y="125"/>
                  </a:lnTo>
                  <a:lnTo>
                    <a:pt x="123" y="126"/>
                  </a:lnTo>
                  <a:moveTo>
                    <a:pt x="119" y="126"/>
                  </a:moveTo>
                  <a:lnTo>
                    <a:pt x="118" y="127"/>
                  </a:lnTo>
                  <a:lnTo>
                    <a:pt x="117" y="127"/>
                  </a:lnTo>
                  <a:lnTo>
                    <a:pt x="116" y="128"/>
                  </a:lnTo>
                  <a:moveTo>
                    <a:pt x="112" y="128"/>
                  </a:moveTo>
                  <a:lnTo>
                    <a:pt x="111" y="129"/>
                  </a:lnTo>
                  <a:lnTo>
                    <a:pt x="110" y="129"/>
                  </a:lnTo>
                  <a:lnTo>
                    <a:pt x="109" y="129"/>
                  </a:lnTo>
                  <a:moveTo>
                    <a:pt x="106" y="130"/>
                  </a:moveTo>
                  <a:lnTo>
                    <a:pt x="105" y="130"/>
                  </a:lnTo>
                  <a:lnTo>
                    <a:pt x="104" y="131"/>
                  </a:lnTo>
                  <a:lnTo>
                    <a:pt x="103" y="131"/>
                  </a:lnTo>
                  <a:moveTo>
                    <a:pt x="99" y="131"/>
                  </a:moveTo>
                  <a:lnTo>
                    <a:pt x="98" y="132"/>
                  </a:lnTo>
                  <a:lnTo>
                    <a:pt x="96" y="132"/>
                  </a:lnTo>
                  <a:moveTo>
                    <a:pt x="92" y="133"/>
                  </a:moveTo>
                  <a:lnTo>
                    <a:pt x="90" y="133"/>
                  </a:lnTo>
                  <a:lnTo>
                    <a:pt x="89" y="134"/>
                  </a:lnTo>
                  <a:moveTo>
                    <a:pt x="85" y="134"/>
                  </a:moveTo>
                  <a:lnTo>
                    <a:pt x="83" y="135"/>
                  </a:lnTo>
                  <a:lnTo>
                    <a:pt x="82" y="135"/>
                  </a:lnTo>
                  <a:moveTo>
                    <a:pt x="78" y="135"/>
                  </a:moveTo>
                  <a:lnTo>
                    <a:pt x="77" y="135"/>
                  </a:lnTo>
                  <a:lnTo>
                    <a:pt x="76" y="136"/>
                  </a:lnTo>
                  <a:lnTo>
                    <a:pt x="74" y="136"/>
                  </a:lnTo>
                  <a:moveTo>
                    <a:pt x="71" y="137"/>
                  </a:moveTo>
                  <a:lnTo>
                    <a:pt x="70" y="137"/>
                  </a:lnTo>
                  <a:lnTo>
                    <a:pt x="69" y="137"/>
                  </a:lnTo>
                  <a:lnTo>
                    <a:pt x="67" y="137"/>
                  </a:lnTo>
                  <a:moveTo>
                    <a:pt x="63" y="138"/>
                  </a:moveTo>
                  <a:lnTo>
                    <a:pt x="61" y="138"/>
                  </a:lnTo>
                  <a:lnTo>
                    <a:pt x="60" y="138"/>
                  </a:lnTo>
                  <a:lnTo>
                    <a:pt x="59" y="138"/>
                  </a:lnTo>
                  <a:moveTo>
                    <a:pt x="55" y="139"/>
                  </a:moveTo>
                  <a:lnTo>
                    <a:pt x="54" y="139"/>
                  </a:lnTo>
                  <a:lnTo>
                    <a:pt x="52" y="139"/>
                  </a:lnTo>
                  <a:lnTo>
                    <a:pt x="51" y="139"/>
                  </a:lnTo>
                  <a:moveTo>
                    <a:pt x="48" y="140"/>
                  </a:moveTo>
                  <a:lnTo>
                    <a:pt x="47" y="140"/>
                  </a:lnTo>
                  <a:lnTo>
                    <a:pt x="46" y="140"/>
                  </a:lnTo>
                  <a:lnTo>
                    <a:pt x="45" y="140"/>
                  </a:lnTo>
                  <a:lnTo>
                    <a:pt x="44" y="140"/>
                  </a:lnTo>
                  <a:moveTo>
                    <a:pt x="40" y="140"/>
                  </a:moveTo>
                  <a:lnTo>
                    <a:pt x="39" y="140"/>
                  </a:lnTo>
                  <a:lnTo>
                    <a:pt x="38" y="140"/>
                  </a:lnTo>
                  <a:lnTo>
                    <a:pt x="36" y="140"/>
                  </a:lnTo>
                  <a:moveTo>
                    <a:pt x="32" y="140"/>
                  </a:moveTo>
                  <a:lnTo>
                    <a:pt x="31" y="140"/>
                  </a:lnTo>
                  <a:lnTo>
                    <a:pt x="29" y="140"/>
                  </a:lnTo>
                  <a:lnTo>
                    <a:pt x="28" y="140"/>
                  </a:lnTo>
                  <a:moveTo>
                    <a:pt x="24" y="140"/>
                  </a:moveTo>
                  <a:lnTo>
                    <a:pt x="23" y="140"/>
                  </a:lnTo>
                  <a:lnTo>
                    <a:pt x="22" y="140"/>
                  </a:lnTo>
                  <a:lnTo>
                    <a:pt x="21" y="140"/>
                  </a:lnTo>
                  <a:lnTo>
                    <a:pt x="20" y="140"/>
                  </a:lnTo>
                  <a:moveTo>
                    <a:pt x="17" y="139"/>
                  </a:moveTo>
                  <a:lnTo>
                    <a:pt x="16" y="139"/>
                  </a:lnTo>
                  <a:lnTo>
                    <a:pt x="15" y="138"/>
                  </a:lnTo>
                  <a:lnTo>
                    <a:pt x="13" y="138"/>
                  </a:lnTo>
                  <a:moveTo>
                    <a:pt x="10" y="137"/>
                  </a:moveTo>
                  <a:lnTo>
                    <a:pt x="9" y="136"/>
                  </a:lnTo>
                  <a:lnTo>
                    <a:pt x="7" y="136"/>
                  </a:lnTo>
                  <a:moveTo>
                    <a:pt x="5" y="134"/>
                  </a:moveTo>
                  <a:lnTo>
                    <a:pt x="4" y="133"/>
                  </a:lnTo>
                  <a:lnTo>
                    <a:pt x="3" y="132"/>
                  </a:lnTo>
                  <a:lnTo>
                    <a:pt x="2" y="132"/>
                  </a:lnTo>
                  <a:moveTo>
                    <a:pt x="1" y="129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2" name="Freeform 57"/>
            <p:cNvSpPr>
              <a:spLocks noEditPoints="1"/>
            </p:cNvSpPr>
            <p:nvPr/>
          </p:nvSpPr>
          <p:spPr bwMode="auto">
            <a:xfrm>
              <a:off x="2034" y="2406"/>
              <a:ext cx="1411" cy="969"/>
            </a:xfrm>
            <a:custGeom>
              <a:avLst/>
              <a:gdLst>
                <a:gd name="T0" fmla="*/ 0 w 253"/>
                <a:gd name="T1" fmla="*/ 919 h 174"/>
                <a:gd name="T2" fmla="*/ 11 w 253"/>
                <a:gd name="T3" fmla="*/ 869 h 174"/>
                <a:gd name="T4" fmla="*/ 28 w 253"/>
                <a:gd name="T5" fmla="*/ 819 h 174"/>
                <a:gd name="T6" fmla="*/ 50 w 253"/>
                <a:gd name="T7" fmla="*/ 763 h 174"/>
                <a:gd name="T8" fmla="*/ 84 w 253"/>
                <a:gd name="T9" fmla="*/ 713 h 174"/>
                <a:gd name="T10" fmla="*/ 106 w 253"/>
                <a:gd name="T11" fmla="*/ 674 h 174"/>
                <a:gd name="T12" fmla="*/ 134 w 253"/>
                <a:gd name="T13" fmla="*/ 635 h 174"/>
                <a:gd name="T14" fmla="*/ 178 w 253"/>
                <a:gd name="T15" fmla="*/ 585 h 174"/>
                <a:gd name="T16" fmla="*/ 206 w 253"/>
                <a:gd name="T17" fmla="*/ 557 h 174"/>
                <a:gd name="T18" fmla="*/ 240 w 253"/>
                <a:gd name="T19" fmla="*/ 518 h 174"/>
                <a:gd name="T20" fmla="*/ 279 w 253"/>
                <a:gd name="T21" fmla="*/ 484 h 174"/>
                <a:gd name="T22" fmla="*/ 312 w 253"/>
                <a:gd name="T23" fmla="*/ 462 h 174"/>
                <a:gd name="T24" fmla="*/ 363 w 253"/>
                <a:gd name="T25" fmla="*/ 423 h 174"/>
                <a:gd name="T26" fmla="*/ 407 w 253"/>
                <a:gd name="T27" fmla="*/ 395 h 174"/>
                <a:gd name="T28" fmla="*/ 441 w 253"/>
                <a:gd name="T29" fmla="*/ 379 h 174"/>
                <a:gd name="T30" fmla="*/ 491 w 253"/>
                <a:gd name="T31" fmla="*/ 351 h 174"/>
                <a:gd name="T32" fmla="*/ 530 w 253"/>
                <a:gd name="T33" fmla="*/ 329 h 174"/>
                <a:gd name="T34" fmla="*/ 569 w 253"/>
                <a:gd name="T35" fmla="*/ 312 h 174"/>
                <a:gd name="T36" fmla="*/ 619 w 253"/>
                <a:gd name="T37" fmla="*/ 290 h 174"/>
                <a:gd name="T38" fmla="*/ 664 w 253"/>
                <a:gd name="T39" fmla="*/ 267 h 174"/>
                <a:gd name="T40" fmla="*/ 703 w 253"/>
                <a:gd name="T41" fmla="*/ 251 h 174"/>
                <a:gd name="T42" fmla="*/ 753 w 253"/>
                <a:gd name="T43" fmla="*/ 228 h 174"/>
                <a:gd name="T44" fmla="*/ 798 w 253"/>
                <a:gd name="T45" fmla="*/ 212 h 174"/>
                <a:gd name="T46" fmla="*/ 837 w 253"/>
                <a:gd name="T47" fmla="*/ 195 h 174"/>
                <a:gd name="T48" fmla="*/ 881 w 253"/>
                <a:gd name="T49" fmla="*/ 178 h 174"/>
                <a:gd name="T50" fmla="*/ 943 w 253"/>
                <a:gd name="T51" fmla="*/ 150 h 174"/>
                <a:gd name="T52" fmla="*/ 987 w 253"/>
                <a:gd name="T53" fmla="*/ 134 h 174"/>
                <a:gd name="T54" fmla="*/ 1037 w 253"/>
                <a:gd name="T55" fmla="*/ 111 h 174"/>
                <a:gd name="T56" fmla="*/ 1082 w 253"/>
                <a:gd name="T57" fmla="*/ 95 h 174"/>
                <a:gd name="T58" fmla="*/ 1132 w 253"/>
                <a:gd name="T59" fmla="*/ 72 h 174"/>
                <a:gd name="T60" fmla="*/ 1182 w 253"/>
                <a:gd name="T61" fmla="*/ 56 h 174"/>
                <a:gd name="T62" fmla="*/ 1227 w 253"/>
                <a:gd name="T63" fmla="*/ 39 h 174"/>
                <a:gd name="T64" fmla="*/ 1272 w 253"/>
                <a:gd name="T65" fmla="*/ 22 h 174"/>
                <a:gd name="T66" fmla="*/ 1305 w 253"/>
                <a:gd name="T67" fmla="*/ 11 h 174"/>
                <a:gd name="T68" fmla="*/ 1361 w 253"/>
                <a:gd name="T69" fmla="*/ 0 h 174"/>
                <a:gd name="T70" fmla="*/ 1400 w 253"/>
                <a:gd name="T71" fmla="*/ 17 h 174"/>
                <a:gd name="T72" fmla="*/ 1411 w 253"/>
                <a:gd name="T73" fmla="*/ 61 h 174"/>
                <a:gd name="T74" fmla="*/ 1394 w 253"/>
                <a:gd name="T75" fmla="*/ 106 h 174"/>
                <a:gd name="T76" fmla="*/ 1361 w 253"/>
                <a:gd name="T77" fmla="*/ 167 h 174"/>
                <a:gd name="T78" fmla="*/ 1333 w 253"/>
                <a:gd name="T79" fmla="*/ 200 h 174"/>
                <a:gd name="T80" fmla="*/ 1299 w 253"/>
                <a:gd name="T81" fmla="*/ 251 h 174"/>
                <a:gd name="T82" fmla="*/ 1272 w 253"/>
                <a:gd name="T83" fmla="*/ 295 h 174"/>
                <a:gd name="T84" fmla="*/ 1233 w 253"/>
                <a:gd name="T85" fmla="*/ 345 h 174"/>
                <a:gd name="T86" fmla="*/ 1205 w 253"/>
                <a:gd name="T87" fmla="*/ 384 h 174"/>
                <a:gd name="T88" fmla="*/ 1177 w 253"/>
                <a:gd name="T89" fmla="*/ 423 h 174"/>
                <a:gd name="T90" fmla="*/ 1143 w 253"/>
                <a:gd name="T91" fmla="*/ 468 h 174"/>
                <a:gd name="T92" fmla="*/ 1110 w 253"/>
                <a:gd name="T93" fmla="*/ 518 h 174"/>
                <a:gd name="T94" fmla="*/ 1082 w 253"/>
                <a:gd name="T95" fmla="*/ 551 h 174"/>
                <a:gd name="T96" fmla="*/ 1032 w 253"/>
                <a:gd name="T97" fmla="*/ 607 h 174"/>
                <a:gd name="T98" fmla="*/ 1004 w 253"/>
                <a:gd name="T99" fmla="*/ 646 h 174"/>
                <a:gd name="T100" fmla="*/ 976 w 253"/>
                <a:gd name="T101" fmla="*/ 674 h 174"/>
                <a:gd name="T102" fmla="*/ 937 w 253"/>
                <a:gd name="T103" fmla="*/ 713 h 174"/>
                <a:gd name="T104" fmla="*/ 903 w 253"/>
                <a:gd name="T105" fmla="*/ 741 h 174"/>
                <a:gd name="T106" fmla="*/ 870 w 253"/>
                <a:gd name="T107" fmla="*/ 774 h 174"/>
                <a:gd name="T108" fmla="*/ 820 w 253"/>
                <a:gd name="T109" fmla="*/ 808 h 174"/>
                <a:gd name="T110" fmla="*/ 775 w 253"/>
                <a:gd name="T111" fmla="*/ 841 h 174"/>
                <a:gd name="T112" fmla="*/ 736 w 253"/>
                <a:gd name="T113" fmla="*/ 863 h 174"/>
                <a:gd name="T114" fmla="*/ 686 w 253"/>
                <a:gd name="T115" fmla="*/ 891 h 174"/>
                <a:gd name="T116" fmla="*/ 636 w 253"/>
                <a:gd name="T117" fmla="*/ 919 h 1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3"/>
                <a:gd name="T178" fmla="*/ 0 h 174"/>
                <a:gd name="T179" fmla="*/ 253 w 253"/>
                <a:gd name="T180" fmla="*/ 174 h 1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3" h="174">
                  <a:moveTo>
                    <a:pt x="0" y="167"/>
                  </a:move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moveTo>
                    <a:pt x="1" y="159"/>
                  </a:moveTo>
                  <a:lnTo>
                    <a:pt x="1" y="157"/>
                  </a:lnTo>
                  <a:lnTo>
                    <a:pt x="2" y="157"/>
                  </a:lnTo>
                  <a:lnTo>
                    <a:pt x="2" y="156"/>
                  </a:lnTo>
                  <a:moveTo>
                    <a:pt x="3" y="153"/>
                  </a:moveTo>
                  <a:lnTo>
                    <a:pt x="3" y="151"/>
                  </a:lnTo>
                  <a:lnTo>
                    <a:pt x="4" y="150"/>
                  </a:lnTo>
                  <a:moveTo>
                    <a:pt x="5" y="147"/>
                  </a:moveTo>
                  <a:lnTo>
                    <a:pt x="6" y="145"/>
                  </a:lnTo>
                  <a:lnTo>
                    <a:pt x="6" y="144"/>
                  </a:lnTo>
                  <a:moveTo>
                    <a:pt x="8" y="141"/>
                  </a:moveTo>
                  <a:lnTo>
                    <a:pt x="9" y="139"/>
                  </a:lnTo>
                  <a:lnTo>
                    <a:pt x="9" y="137"/>
                  </a:lnTo>
                  <a:moveTo>
                    <a:pt x="11" y="134"/>
                  </a:moveTo>
                  <a:lnTo>
                    <a:pt x="12" y="133"/>
                  </a:lnTo>
                  <a:lnTo>
                    <a:pt x="13" y="131"/>
                  </a:lnTo>
                  <a:moveTo>
                    <a:pt x="15" y="128"/>
                  </a:moveTo>
                  <a:lnTo>
                    <a:pt x="15" y="127"/>
                  </a:lnTo>
                  <a:lnTo>
                    <a:pt x="16" y="126"/>
                  </a:lnTo>
                  <a:lnTo>
                    <a:pt x="16" y="125"/>
                  </a:lnTo>
                  <a:moveTo>
                    <a:pt x="18" y="122"/>
                  </a:moveTo>
                  <a:lnTo>
                    <a:pt x="19" y="121"/>
                  </a:lnTo>
                  <a:lnTo>
                    <a:pt x="20" y="119"/>
                  </a:lnTo>
                  <a:moveTo>
                    <a:pt x="22" y="117"/>
                  </a:moveTo>
                  <a:lnTo>
                    <a:pt x="23" y="116"/>
                  </a:lnTo>
                  <a:lnTo>
                    <a:pt x="23" y="115"/>
                  </a:lnTo>
                  <a:lnTo>
                    <a:pt x="24" y="114"/>
                  </a:lnTo>
                  <a:moveTo>
                    <a:pt x="26" y="111"/>
                  </a:moveTo>
                  <a:lnTo>
                    <a:pt x="28" y="110"/>
                  </a:lnTo>
                  <a:lnTo>
                    <a:pt x="29" y="108"/>
                  </a:lnTo>
                  <a:moveTo>
                    <a:pt x="32" y="105"/>
                  </a:moveTo>
                  <a:lnTo>
                    <a:pt x="32" y="104"/>
                  </a:lnTo>
                  <a:lnTo>
                    <a:pt x="33" y="104"/>
                  </a:lnTo>
                  <a:lnTo>
                    <a:pt x="34" y="103"/>
                  </a:lnTo>
                  <a:moveTo>
                    <a:pt x="36" y="101"/>
                  </a:moveTo>
                  <a:lnTo>
                    <a:pt x="37" y="100"/>
                  </a:lnTo>
                  <a:lnTo>
                    <a:pt x="37" y="99"/>
                  </a:lnTo>
                  <a:lnTo>
                    <a:pt x="38" y="98"/>
                  </a:lnTo>
                  <a:moveTo>
                    <a:pt x="41" y="95"/>
                  </a:moveTo>
                  <a:lnTo>
                    <a:pt x="42" y="94"/>
                  </a:lnTo>
                  <a:lnTo>
                    <a:pt x="43" y="93"/>
                  </a:lnTo>
                  <a:lnTo>
                    <a:pt x="44" y="92"/>
                  </a:lnTo>
                  <a:moveTo>
                    <a:pt x="47" y="90"/>
                  </a:moveTo>
                  <a:lnTo>
                    <a:pt x="48" y="89"/>
                  </a:lnTo>
                  <a:lnTo>
                    <a:pt x="49" y="88"/>
                  </a:lnTo>
                  <a:lnTo>
                    <a:pt x="50" y="87"/>
                  </a:lnTo>
                  <a:moveTo>
                    <a:pt x="53" y="85"/>
                  </a:moveTo>
                  <a:lnTo>
                    <a:pt x="54" y="84"/>
                  </a:lnTo>
                  <a:lnTo>
                    <a:pt x="55" y="84"/>
                  </a:lnTo>
                  <a:lnTo>
                    <a:pt x="56" y="83"/>
                  </a:lnTo>
                  <a:moveTo>
                    <a:pt x="59" y="81"/>
                  </a:moveTo>
                  <a:lnTo>
                    <a:pt x="60" y="80"/>
                  </a:lnTo>
                  <a:lnTo>
                    <a:pt x="61" y="79"/>
                  </a:lnTo>
                  <a:lnTo>
                    <a:pt x="62" y="79"/>
                  </a:lnTo>
                  <a:moveTo>
                    <a:pt x="64" y="77"/>
                  </a:moveTo>
                  <a:lnTo>
                    <a:pt x="65" y="76"/>
                  </a:lnTo>
                  <a:lnTo>
                    <a:pt x="66" y="76"/>
                  </a:lnTo>
                  <a:lnTo>
                    <a:pt x="67" y="75"/>
                  </a:lnTo>
                  <a:moveTo>
                    <a:pt x="70" y="73"/>
                  </a:moveTo>
                  <a:lnTo>
                    <a:pt x="72" y="72"/>
                  </a:lnTo>
                  <a:lnTo>
                    <a:pt x="73" y="71"/>
                  </a:lnTo>
                  <a:moveTo>
                    <a:pt x="76" y="69"/>
                  </a:moveTo>
                  <a:lnTo>
                    <a:pt x="77" y="69"/>
                  </a:lnTo>
                  <a:lnTo>
                    <a:pt x="78" y="68"/>
                  </a:lnTo>
                  <a:lnTo>
                    <a:pt x="79" y="68"/>
                  </a:lnTo>
                  <a:moveTo>
                    <a:pt x="82" y="66"/>
                  </a:moveTo>
                  <a:lnTo>
                    <a:pt x="83" y="65"/>
                  </a:lnTo>
                  <a:lnTo>
                    <a:pt x="84" y="65"/>
                  </a:lnTo>
                  <a:lnTo>
                    <a:pt x="85" y="64"/>
                  </a:lnTo>
                  <a:moveTo>
                    <a:pt x="88" y="63"/>
                  </a:moveTo>
                  <a:lnTo>
                    <a:pt x="89" y="62"/>
                  </a:lnTo>
                  <a:lnTo>
                    <a:pt x="90" y="62"/>
                  </a:lnTo>
                  <a:lnTo>
                    <a:pt x="91" y="61"/>
                  </a:lnTo>
                  <a:moveTo>
                    <a:pt x="94" y="60"/>
                  </a:moveTo>
                  <a:lnTo>
                    <a:pt x="95" y="59"/>
                  </a:lnTo>
                  <a:lnTo>
                    <a:pt x="96" y="59"/>
                  </a:lnTo>
                  <a:lnTo>
                    <a:pt x="96" y="58"/>
                  </a:lnTo>
                  <a:moveTo>
                    <a:pt x="99" y="57"/>
                  </a:moveTo>
                  <a:lnTo>
                    <a:pt x="101" y="56"/>
                  </a:lnTo>
                  <a:lnTo>
                    <a:pt x="102" y="56"/>
                  </a:lnTo>
                  <a:moveTo>
                    <a:pt x="105" y="54"/>
                  </a:moveTo>
                  <a:lnTo>
                    <a:pt x="107" y="54"/>
                  </a:lnTo>
                  <a:lnTo>
                    <a:pt x="108" y="53"/>
                  </a:lnTo>
                  <a:moveTo>
                    <a:pt x="111" y="52"/>
                  </a:moveTo>
                  <a:lnTo>
                    <a:pt x="112" y="51"/>
                  </a:lnTo>
                  <a:lnTo>
                    <a:pt x="114" y="50"/>
                  </a:lnTo>
                  <a:moveTo>
                    <a:pt x="117" y="49"/>
                  </a:moveTo>
                  <a:lnTo>
                    <a:pt x="118" y="49"/>
                  </a:lnTo>
                  <a:lnTo>
                    <a:pt x="119" y="48"/>
                  </a:lnTo>
                  <a:lnTo>
                    <a:pt x="120" y="48"/>
                  </a:lnTo>
                  <a:moveTo>
                    <a:pt x="123" y="47"/>
                  </a:moveTo>
                  <a:lnTo>
                    <a:pt x="124" y="46"/>
                  </a:lnTo>
                  <a:lnTo>
                    <a:pt x="126" y="45"/>
                  </a:lnTo>
                  <a:moveTo>
                    <a:pt x="129" y="44"/>
                  </a:moveTo>
                  <a:lnTo>
                    <a:pt x="130" y="44"/>
                  </a:lnTo>
                  <a:lnTo>
                    <a:pt x="130" y="43"/>
                  </a:lnTo>
                  <a:lnTo>
                    <a:pt x="131" y="43"/>
                  </a:lnTo>
                  <a:lnTo>
                    <a:pt x="132" y="43"/>
                  </a:lnTo>
                  <a:moveTo>
                    <a:pt x="135" y="41"/>
                  </a:moveTo>
                  <a:lnTo>
                    <a:pt x="136" y="41"/>
                  </a:lnTo>
                  <a:lnTo>
                    <a:pt x="137" y="41"/>
                  </a:lnTo>
                  <a:lnTo>
                    <a:pt x="137" y="40"/>
                  </a:lnTo>
                  <a:lnTo>
                    <a:pt x="138" y="40"/>
                  </a:lnTo>
                  <a:moveTo>
                    <a:pt x="142" y="38"/>
                  </a:moveTo>
                  <a:lnTo>
                    <a:pt x="143" y="38"/>
                  </a:lnTo>
                  <a:lnTo>
                    <a:pt x="144" y="37"/>
                  </a:lnTo>
                  <a:lnTo>
                    <a:pt x="145" y="37"/>
                  </a:lnTo>
                  <a:moveTo>
                    <a:pt x="148" y="36"/>
                  </a:moveTo>
                  <a:lnTo>
                    <a:pt x="149" y="35"/>
                  </a:lnTo>
                  <a:lnTo>
                    <a:pt x="150" y="35"/>
                  </a:lnTo>
                  <a:lnTo>
                    <a:pt x="151" y="34"/>
                  </a:lnTo>
                  <a:moveTo>
                    <a:pt x="155" y="33"/>
                  </a:moveTo>
                  <a:lnTo>
                    <a:pt x="156" y="32"/>
                  </a:lnTo>
                  <a:lnTo>
                    <a:pt x="158" y="32"/>
                  </a:lnTo>
                  <a:moveTo>
                    <a:pt x="161" y="30"/>
                  </a:moveTo>
                  <a:lnTo>
                    <a:pt x="162" y="30"/>
                  </a:lnTo>
                  <a:lnTo>
                    <a:pt x="164" y="29"/>
                  </a:lnTo>
                  <a:moveTo>
                    <a:pt x="168" y="27"/>
                  </a:moveTo>
                  <a:lnTo>
                    <a:pt x="169" y="27"/>
                  </a:lnTo>
                  <a:lnTo>
                    <a:pt x="170" y="27"/>
                  </a:lnTo>
                  <a:lnTo>
                    <a:pt x="171" y="26"/>
                  </a:lnTo>
                  <a:moveTo>
                    <a:pt x="174" y="25"/>
                  </a:moveTo>
                  <a:lnTo>
                    <a:pt x="175" y="24"/>
                  </a:lnTo>
                  <a:lnTo>
                    <a:pt x="177" y="24"/>
                  </a:lnTo>
                  <a:moveTo>
                    <a:pt x="180" y="23"/>
                  </a:moveTo>
                  <a:lnTo>
                    <a:pt x="181" y="22"/>
                  </a:lnTo>
                  <a:lnTo>
                    <a:pt x="183" y="21"/>
                  </a:lnTo>
                  <a:moveTo>
                    <a:pt x="186" y="20"/>
                  </a:moveTo>
                  <a:lnTo>
                    <a:pt x="187" y="20"/>
                  </a:lnTo>
                  <a:lnTo>
                    <a:pt x="188" y="19"/>
                  </a:lnTo>
                  <a:lnTo>
                    <a:pt x="190" y="18"/>
                  </a:lnTo>
                  <a:moveTo>
                    <a:pt x="193" y="17"/>
                  </a:moveTo>
                  <a:lnTo>
                    <a:pt x="194" y="17"/>
                  </a:lnTo>
                  <a:lnTo>
                    <a:pt x="196" y="16"/>
                  </a:lnTo>
                  <a:moveTo>
                    <a:pt x="199" y="15"/>
                  </a:moveTo>
                  <a:lnTo>
                    <a:pt x="200" y="14"/>
                  </a:lnTo>
                  <a:lnTo>
                    <a:pt x="201" y="14"/>
                  </a:lnTo>
                  <a:lnTo>
                    <a:pt x="203" y="13"/>
                  </a:lnTo>
                  <a:moveTo>
                    <a:pt x="206" y="12"/>
                  </a:moveTo>
                  <a:lnTo>
                    <a:pt x="207" y="11"/>
                  </a:lnTo>
                  <a:lnTo>
                    <a:pt x="209" y="11"/>
                  </a:lnTo>
                  <a:moveTo>
                    <a:pt x="212" y="10"/>
                  </a:moveTo>
                  <a:lnTo>
                    <a:pt x="213" y="9"/>
                  </a:lnTo>
                  <a:lnTo>
                    <a:pt x="215" y="8"/>
                  </a:lnTo>
                  <a:moveTo>
                    <a:pt x="218" y="7"/>
                  </a:moveTo>
                  <a:lnTo>
                    <a:pt x="219" y="7"/>
                  </a:lnTo>
                  <a:lnTo>
                    <a:pt x="220" y="7"/>
                  </a:lnTo>
                  <a:lnTo>
                    <a:pt x="220" y="6"/>
                  </a:lnTo>
                  <a:lnTo>
                    <a:pt x="221" y="6"/>
                  </a:lnTo>
                  <a:moveTo>
                    <a:pt x="224" y="5"/>
                  </a:moveTo>
                  <a:lnTo>
                    <a:pt x="225" y="5"/>
                  </a:lnTo>
                  <a:lnTo>
                    <a:pt x="226" y="4"/>
                  </a:lnTo>
                  <a:lnTo>
                    <a:pt x="228" y="4"/>
                  </a:lnTo>
                  <a:moveTo>
                    <a:pt x="231" y="3"/>
                  </a:moveTo>
                  <a:lnTo>
                    <a:pt x="232" y="3"/>
                  </a:lnTo>
                  <a:lnTo>
                    <a:pt x="233" y="2"/>
                  </a:lnTo>
                  <a:lnTo>
                    <a:pt x="234" y="2"/>
                  </a:lnTo>
                  <a:moveTo>
                    <a:pt x="237" y="1"/>
                  </a:moveTo>
                  <a:lnTo>
                    <a:pt x="238" y="1"/>
                  </a:lnTo>
                  <a:lnTo>
                    <a:pt x="239" y="1"/>
                  </a:lnTo>
                  <a:lnTo>
                    <a:pt x="241" y="1"/>
                  </a:lnTo>
                  <a:moveTo>
                    <a:pt x="244" y="0"/>
                  </a:moveTo>
                  <a:lnTo>
                    <a:pt x="245" y="0"/>
                  </a:lnTo>
                  <a:lnTo>
                    <a:pt x="246" y="1"/>
                  </a:lnTo>
                  <a:lnTo>
                    <a:pt x="247" y="1"/>
                  </a:lnTo>
                  <a:moveTo>
                    <a:pt x="250" y="2"/>
                  </a:moveTo>
                  <a:lnTo>
                    <a:pt x="251" y="3"/>
                  </a:lnTo>
                  <a:lnTo>
                    <a:pt x="252" y="4"/>
                  </a:lnTo>
                  <a:lnTo>
                    <a:pt x="252" y="5"/>
                  </a:lnTo>
                  <a:moveTo>
                    <a:pt x="253" y="9"/>
                  </a:moveTo>
                  <a:lnTo>
                    <a:pt x="253" y="10"/>
                  </a:lnTo>
                  <a:lnTo>
                    <a:pt x="253" y="11"/>
                  </a:lnTo>
                  <a:lnTo>
                    <a:pt x="252" y="13"/>
                  </a:lnTo>
                  <a:moveTo>
                    <a:pt x="251" y="16"/>
                  </a:moveTo>
                  <a:lnTo>
                    <a:pt x="251" y="17"/>
                  </a:lnTo>
                  <a:lnTo>
                    <a:pt x="250" y="19"/>
                  </a:lnTo>
                  <a:moveTo>
                    <a:pt x="248" y="22"/>
                  </a:moveTo>
                  <a:lnTo>
                    <a:pt x="247" y="24"/>
                  </a:lnTo>
                  <a:lnTo>
                    <a:pt x="247" y="25"/>
                  </a:lnTo>
                  <a:moveTo>
                    <a:pt x="245" y="28"/>
                  </a:moveTo>
                  <a:lnTo>
                    <a:pt x="244" y="30"/>
                  </a:lnTo>
                  <a:lnTo>
                    <a:pt x="243" y="31"/>
                  </a:lnTo>
                  <a:moveTo>
                    <a:pt x="241" y="34"/>
                  </a:moveTo>
                  <a:lnTo>
                    <a:pt x="240" y="36"/>
                  </a:lnTo>
                  <a:lnTo>
                    <a:pt x="239" y="36"/>
                  </a:lnTo>
                  <a:moveTo>
                    <a:pt x="238" y="39"/>
                  </a:moveTo>
                  <a:lnTo>
                    <a:pt x="237" y="41"/>
                  </a:lnTo>
                  <a:lnTo>
                    <a:pt x="235" y="42"/>
                  </a:lnTo>
                  <a:moveTo>
                    <a:pt x="234" y="45"/>
                  </a:moveTo>
                  <a:lnTo>
                    <a:pt x="233" y="45"/>
                  </a:lnTo>
                  <a:lnTo>
                    <a:pt x="232" y="47"/>
                  </a:lnTo>
                  <a:moveTo>
                    <a:pt x="230" y="50"/>
                  </a:moveTo>
                  <a:lnTo>
                    <a:pt x="229" y="51"/>
                  </a:lnTo>
                  <a:lnTo>
                    <a:pt x="228" y="53"/>
                  </a:lnTo>
                  <a:moveTo>
                    <a:pt x="226" y="55"/>
                  </a:moveTo>
                  <a:lnTo>
                    <a:pt x="226" y="56"/>
                  </a:lnTo>
                  <a:lnTo>
                    <a:pt x="225" y="57"/>
                  </a:lnTo>
                  <a:lnTo>
                    <a:pt x="224" y="58"/>
                  </a:lnTo>
                  <a:moveTo>
                    <a:pt x="222" y="61"/>
                  </a:moveTo>
                  <a:lnTo>
                    <a:pt x="221" y="62"/>
                  </a:lnTo>
                  <a:lnTo>
                    <a:pt x="220" y="63"/>
                  </a:lnTo>
                  <a:lnTo>
                    <a:pt x="220" y="64"/>
                  </a:lnTo>
                  <a:moveTo>
                    <a:pt x="218" y="67"/>
                  </a:moveTo>
                  <a:lnTo>
                    <a:pt x="217" y="68"/>
                  </a:lnTo>
                  <a:lnTo>
                    <a:pt x="216" y="69"/>
                  </a:lnTo>
                  <a:lnTo>
                    <a:pt x="216" y="70"/>
                  </a:lnTo>
                  <a:moveTo>
                    <a:pt x="213" y="73"/>
                  </a:moveTo>
                  <a:lnTo>
                    <a:pt x="212" y="74"/>
                  </a:lnTo>
                  <a:lnTo>
                    <a:pt x="212" y="75"/>
                  </a:lnTo>
                  <a:lnTo>
                    <a:pt x="211" y="76"/>
                  </a:lnTo>
                  <a:moveTo>
                    <a:pt x="209" y="79"/>
                  </a:moveTo>
                  <a:lnTo>
                    <a:pt x="207" y="80"/>
                  </a:lnTo>
                  <a:lnTo>
                    <a:pt x="207" y="81"/>
                  </a:lnTo>
                  <a:moveTo>
                    <a:pt x="205" y="84"/>
                  </a:moveTo>
                  <a:lnTo>
                    <a:pt x="204" y="85"/>
                  </a:lnTo>
                  <a:lnTo>
                    <a:pt x="203" y="87"/>
                  </a:lnTo>
                  <a:moveTo>
                    <a:pt x="201" y="90"/>
                  </a:moveTo>
                  <a:lnTo>
                    <a:pt x="200" y="91"/>
                  </a:lnTo>
                  <a:lnTo>
                    <a:pt x="199" y="93"/>
                  </a:lnTo>
                  <a:moveTo>
                    <a:pt x="196" y="96"/>
                  </a:moveTo>
                  <a:lnTo>
                    <a:pt x="195" y="97"/>
                  </a:lnTo>
                  <a:lnTo>
                    <a:pt x="194" y="98"/>
                  </a:lnTo>
                  <a:lnTo>
                    <a:pt x="194" y="99"/>
                  </a:lnTo>
                  <a:moveTo>
                    <a:pt x="191" y="102"/>
                  </a:moveTo>
                  <a:lnTo>
                    <a:pt x="190" y="104"/>
                  </a:lnTo>
                  <a:lnTo>
                    <a:pt x="188" y="105"/>
                  </a:lnTo>
                  <a:moveTo>
                    <a:pt x="186" y="108"/>
                  </a:moveTo>
                  <a:lnTo>
                    <a:pt x="185" y="109"/>
                  </a:lnTo>
                  <a:lnTo>
                    <a:pt x="185" y="110"/>
                  </a:lnTo>
                  <a:lnTo>
                    <a:pt x="184" y="111"/>
                  </a:lnTo>
                  <a:moveTo>
                    <a:pt x="182" y="113"/>
                  </a:moveTo>
                  <a:lnTo>
                    <a:pt x="181" y="114"/>
                  </a:lnTo>
                  <a:lnTo>
                    <a:pt x="180" y="116"/>
                  </a:lnTo>
                  <a:moveTo>
                    <a:pt x="177" y="119"/>
                  </a:moveTo>
                  <a:lnTo>
                    <a:pt x="176" y="119"/>
                  </a:lnTo>
                  <a:lnTo>
                    <a:pt x="175" y="120"/>
                  </a:lnTo>
                  <a:lnTo>
                    <a:pt x="175" y="121"/>
                  </a:lnTo>
                  <a:moveTo>
                    <a:pt x="172" y="123"/>
                  </a:moveTo>
                  <a:lnTo>
                    <a:pt x="172" y="124"/>
                  </a:lnTo>
                  <a:lnTo>
                    <a:pt x="171" y="125"/>
                  </a:lnTo>
                  <a:lnTo>
                    <a:pt x="170" y="125"/>
                  </a:lnTo>
                  <a:moveTo>
                    <a:pt x="168" y="128"/>
                  </a:moveTo>
                  <a:lnTo>
                    <a:pt x="166" y="129"/>
                  </a:lnTo>
                  <a:lnTo>
                    <a:pt x="166" y="130"/>
                  </a:lnTo>
                  <a:moveTo>
                    <a:pt x="164" y="132"/>
                  </a:moveTo>
                  <a:lnTo>
                    <a:pt x="163" y="133"/>
                  </a:lnTo>
                  <a:lnTo>
                    <a:pt x="162" y="133"/>
                  </a:lnTo>
                  <a:lnTo>
                    <a:pt x="161" y="134"/>
                  </a:lnTo>
                  <a:moveTo>
                    <a:pt x="158" y="137"/>
                  </a:moveTo>
                  <a:lnTo>
                    <a:pt x="157" y="137"/>
                  </a:lnTo>
                  <a:lnTo>
                    <a:pt x="156" y="139"/>
                  </a:lnTo>
                  <a:moveTo>
                    <a:pt x="153" y="140"/>
                  </a:moveTo>
                  <a:lnTo>
                    <a:pt x="153" y="141"/>
                  </a:lnTo>
                  <a:lnTo>
                    <a:pt x="152" y="142"/>
                  </a:lnTo>
                  <a:lnTo>
                    <a:pt x="150" y="143"/>
                  </a:lnTo>
                  <a:moveTo>
                    <a:pt x="147" y="145"/>
                  </a:moveTo>
                  <a:lnTo>
                    <a:pt x="146" y="146"/>
                  </a:lnTo>
                  <a:lnTo>
                    <a:pt x="145" y="147"/>
                  </a:lnTo>
                  <a:lnTo>
                    <a:pt x="144" y="147"/>
                  </a:lnTo>
                  <a:moveTo>
                    <a:pt x="141" y="149"/>
                  </a:moveTo>
                  <a:lnTo>
                    <a:pt x="140" y="150"/>
                  </a:lnTo>
                  <a:lnTo>
                    <a:pt x="139" y="151"/>
                  </a:lnTo>
                  <a:lnTo>
                    <a:pt x="138" y="151"/>
                  </a:lnTo>
                  <a:moveTo>
                    <a:pt x="135" y="153"/>
                  </a:moveTo>
                  <a:lnTo>
                    <a:pt x="134" y="154"/>
                  </a:lnTo>
                  <a:lnTo>
                    <a:pt x="133" y="154"/>
                  </a:lnTo>
                  <a:lnTo>
                    <a:pt x="132" y="155"/>
                  </a:lnTo>
                  <a:moveTo>
                    <a:pt x="129" y="157"/>
                  </a:moveTo>
                  <a:lnTo>
                    <a:pt x="127" y="157"/>
                  </a:lnTo>
                  <a:lnTo>
                    <a:pt x="127" y="158"/>
                  </a:lnTo>
                  <a:lnTo>
                    <a:pt x="126" y="159"/>
                  </a:lnTo>
                  <a:moveTo>
                    <a:pt x="123" y="160"/>
                  </a:moveTo>
                  <a:lnTo>
                    <a:pt x="121" y="161"/>
                  </a:lnTo>
                  <a:lnTo>
                    <a:pt x="120" y="162"/>
                  </a:lnTo>
                  <a:moveTo>
                    <a:pt x="117" y="163"/>
                  </a:moveTo>
                  <a:lnTo>
                    <a:pt x="115" y="164"/>
                  </a:lnTo>
                  <a:lnTo>
                    <a:pt x="114" y="165"/>
                  </a:lnTo>
                  <a:moveTo>
                    <a:pt x="111" y="166"/>
                  </a:move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3" name="Freeform 58"/>
            <p:cNvSpPr>
              <a:spLocks noEditPoints="1"/>
            </p:cNvSpPr>
            <p:nvPr/>
          </p:nvSpPr>
          <p:spPr bwMode="auto">
            <a:xfrm>
              <a:off x="2045" y="3336"/>
              <a:ext cx="591" cy="111"/>
            </a:xfrm>
            <a:custGeom>
              <a:avLst/>
              <a:gdLst>
                <a:gd name="T0" fmla="*/ 591 w 106"/>
                <a:gd name="T1" fmla="*/ 0 h 20"/>
                <a:gd name="T2" fmla="*/ 569 w 106"/>
                <a:gd name="T3" fmla="*/ 6 h 20"/>
                <a:gd name="T4" fmla="*/ 558 w 106"/>
                <a:gd name="T5" fmla="*/ 11 h 20"/>
                <a:gd name="T6" fmla="*/ 541 w 106"/>
                <a:gd name="T7" fmla="*/ 22 h 20"/>
                <a:gd name="T8" fmla="*/ 530 w 106"/>
                <a:gd name="T9" fmla="*/ 22 h 20"/>
                <a:gd name="T10" fmla="*/ 519 w 106"/>
                <a:gd name="T11" fmla="*/ 28 h 20"/>
                <a:gd name="T12" fmla="*/ 502 w 106"/>
                <a:gd name="T13" fmla="*/ 33 h 20"/>
                <a:gd name="T14" fmla="*/ 485 w 106"/>
                <a:gd name="T15" fmla="*/ 39 h 20"/>
                <a:gd name="T16" fmla="*/ 468 w 106"/>
                <a:gd name="T17" fmla="*/ 44 h 20"/>
                <a:gd name="T18" fmla="*/ 452 w 106"/>
                <a:gd name="T19" fmla="*/ 50 h 20"/>
                <a:gd name="T20" fmla="*/ 435 w 106"/>
                <a:gd name="T21" fmla="*/ 56 h 20"/>
                <a:gd name="T22" fmla="*/ 418 w 106"/>
                <a:gd name="T23" fmla="*/ 56 h 20"/>
                <a:gd name="T24" fmla="*/ 413 w 106"/>
                <a:gd name="T25" fmla="*/ 61 h 20"/>
                <a:gd name="T26" fmla="*/ 390 w 106"/>
                <a:gd name="T27" fmla="*/ 67 h 20"/>
                <a:gd name="T28" fmla="*/ 379 w 106"/>
                <a:gd name="T29" fmla="*/ 72 h 20"/>
                <a:gd name="T30" fmla="*/ 346 w 106"/>
                <a:gd name="T31" fmla="*/ 78 h 20"/>
                <a:gd name="T32" fmla="*/ 340 w 106"/>
                <a:gd name="T33" fmla="*/ 83 h 20"/>
                <a:gd name="T34" fmla="*/ 312 w 106"/>
                <a:gd name="T35" fmla="*/ 89 h 20"/>
                <a:gd name="T36" fmla="*/ 301 w 106"/>
                <a:gd name="T37" fmla="*/ 89 h 20"/>
                <a:gd name="T38" fmla="*/ 284 w 106"/>
                <a:gd name="T39" fmla="*/ 94 h 20"/>
                <a:gd name="T40" fmla="*/ 273 w 106"/>
                <a:gd name="T41" fmla="*/ 94 h 20"/>
                <a:gd name="T42" fmla="*/ 262 w 106"/>
                <a:gd name="T43" fmla="*/ 94 h 20"/>
                <a:gd name="T44" fmla="*/ 234 w 106"/>
                <a:gd name="T45" fmla="*/ 100 h 20"/>
                <a:gd name="T46" fmla="*/ 223 w 106"/>
                <a:gd name="T47" fmla="*/ 100 h 20"/>
                <a:gd name="T48" fmla="*/ 217 w 106"/>
                <a:gd name="T49" fmla="*/ 105 h 20"/>
                <a:gd name="T50" fmla="*/ 184 w 106"/>
                <a:gd name="T51" fmla="*/ 105 h 20"/>
                <a:gd name="T52" fmla="*/ 173 w 106"/>
                <a:gd name="T53" fmla="*/ 105 h 20"/>
                <a:gd name="T54" fmla="*/ 145 w 106"/>
                <a:gd name="T55" fmla="*/ 111 h 20"/>
                <a:gd name="T56" fmla="*/ 128 w 106"/>
                <a:gd name="T57" fmla="*/ 111 h 20"/>
                <a:gd name="T58" fmla="*/ 112 w 106"/>
                <a:gd name="T59" fmla="*/ 105 h 20"/>
                <a:gd name="T60" fmla="*/ 95 w 106"/>
                <a:gd name="T61" fmla="*/ 105 h 20"/>
                <a:gd name="T62" fmla="*/ 89 w 106"/>
                <a:gd name="T63" fmla="*/ 105 h 20"/>
                <a:gd name="T64" fmla="*/ 61 w 106"/>
                <a:gd name="T65" fmla="*/ 100 h 20"/>
                <a:gd name="T66" fmla="*/ 50 w 106"/>
                <a:gd name="T67" fmla="*/ 100 h 20"/>
                <a:gd name="T68" fmla="*/ 28 w 106"/>
                <a:gd name="T69" fmla="*/ 83 h 20"/>
                <a:gd name="T70" fmla="*/ 17 w 106"/>
                <a:gd name="T71" fmla="*/ 78 h 20"/>
                <a:gd name="T72" fmla="*/ 6 w 106"/>
                <a:gd name="T73" fmla="*/ 61 h 20"/>
                <a:gd name="T74" fmla="*/ 0 w 106"/>
                <a:gd name="T75" fmla="*/ 50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6"/>
                <a:gd name="T115" fmla="*/ 0 h 20"/>
                <a:gd name="T116" fmla="*/ 106 w 106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6" h="20">
                  <a:moveTo>
                    <a:pt x="103" y="1"/>
                  </a:moveTo>
                  <a:lnTo>
                    <a:pt x="102" y="1"/>
                  </a:lnTo>
                  <a:lnTo>
                    <a:pt x="102" y="2"/>
                  </a:lnTo>
                  <a:lnTo>
                    <a:pt x="100" y="2"/>
                  </a:lnTo>
                  <a:moveTo>
                    <a:pt x="97" y="4"/>
                  </a:moveTo>
                  <a:lnTo>
                    <a:pt x="96" y="4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3" y="5"/>
                  </a:lnTo>
                  <a:moveTo>
                    <a:pt x="90" y="6"/>
                  </a:moveTo>
                  <a:lnTo>
                    <a:pt x="89" y="7"/>
                  </a:lnTo>
                  <a:lnTo>
                    <a:pt x="87" y="7"/>
                  </a:lnTo>
                  <a:moveTo>
                    <a:pt x="84" y="8"/>
                  </a:moveTo>
                  <a:lnTo>
                    <a:pt x="83" y="9"/>
                  </a:lnTo>
                  <a:lnTo>
                    <a:pt x="81" y="9"/>
                  </a:lnTo>
                  <a:moveTo>
                    <a:pt x="78" y="10"/>
                  </a:moveTo>
                  <a:lnTo>
                    <a:pt x="77" y="10"/>
                  </a:lnTo>
                  <a:lnTo>
                    <a:pt x="75" y="10"/>
                  </a:lnTo>
                  <a:lnTo>
                    <a:pt x="74" y="11"/>
                  </a:lnTo>
                  <a:moveTo>
                    <a:pt x="71" y="12"/>
                  </a:moveTo>
                  <a:lnTo>
                    <a:pt x="70" y="12"/>
                  </a:lnTo>
                  <a:lnTo>
                    <a:pt x="68" y="13"/>
                  </a:lnTo>
                  <a:moveTo>
                    <a:pt x="64" y="14"/>
                  </a:moveTo>
                  <a:lnTo>
                    <a:pt x="62" y="14"/>
                  </a:lnTo>
                  <a:lnTo>
                    <a:pt x="61" y="15"/>
                  </a:lnTo>
                  <a:moveTo>
                    <a:pt x="57" y="15"/>
                  </a:moveTo>
                  <a:lnTo>
                    <a:pt x="56" y="16"/>
                  </a:lnTo>
                  <a:lnTo>
                    <a:pt x="55" y="16"/>
                  </a:lnTo>
                  <a:lnTo>
                    <a:pt x="54" y="16"/>
                  </a:lnTo>
                  <a:moveTo>
                    <a:pt x="51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7" y="17"/>
                  </a:lnTo>
                  <a:moveTo>
                    <a:pt x="43" y="18"/>
                  </a:moveTo>
                  <a:lnTo>
                    <a:pt x="42" y="18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9" y="19"/>
                  </a:lnTo>
                  <a:moveTo>
                    <a:pt x="35" y="19"/>
                  </a:moveTo>
                  <a:lnTo>
                    <a:pt x="33" y="19"/>
                  </a:lnTo>
                  <a:lnTo>
                    <a:pt x="32" y="19"/>
                  </a:lnTo>
                  <a:lnTo>
                    <a:pt x="31" y="19"/>
                  </a:lnTo>
                  <a:moveTo>
                    <a:pt x="27" y="20"/>
                  </a:moveTo>
                  <a:lnTo>
                    <a:pt x="26" y="20"/>
                  </a:lnTo>
                  <a:lnTo>
                    <a:pt x="24" y="20"/>
                  </a:lnTo>
                  <a:lnTo>
                    <a:pt x="23" y="20"/>
                  </a:lnTo>
                  <a:moveTo>
                    <a:pt x="20" y="19"/>
                  </a:move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moveTo>
                    <a:pt x="13" y="18"/>
                  </a:moveTo>
                  <a:lnTo>
                    <a:pt x="11" y="18"/>
                  </a:lnTo>
                  <a:lnTo>
                    <a:pt x="10" y="18"/>
                  </a:lnTo>
                  <a:lnTo>
                    <a:pt x="9" y="18"/>
                  </a:lnTo>
                  <a:moveTo>
                    <a:pt x="6" y="16"/>
                  </a:moveTo>
                  <a:lnTo>
                    <a:pt x="5" y="15"/>
                  </a:lnTo>
                  <a:lnTo>
                    <a:pt x="4" y="14"/>
                  </a:lnTo>
                  <a:lnTo>
                    <a:pt x="3" y="14"/>
                  </a:lnTo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4" name="Freeform 59"/>
            <p:cNvSpPr>
              <a:spLocks noEditPoints="1"/>
            </p:cNvSpPr>
            <p:nvPr/>
          </p:nvSpPr>
          <p:spPr bwMode="auto">
            <a:xfrm>
              <a:off x="2067" y="2484"/>
              <a:ext cx="1300" cy="913"/>
            </a:xfrm>
            <a:custGeom>
              <a:avLst/>
              <a:gdLst>
                <a:gd name="T0" fmla="*/ 0 w 233"/>
                <a:gd name="T1" fmla="*/ 813 h 164"/>
                <a:gd name="T2" fmla="*/ 11 w 233"/>
                <a:gd name="T3" fmla="*/ 763 h 164"/>
                <a:gd name="T4" fmla="*/ 28 w 233"/>
                <a:gd name="T5" fmla="*/ 729 h 164"/>
                <a:gd name="T6" fmla="*/ 56 w 233"/>
                <a:gd name="T7" fmla="*/ 668 h 164"/>
                <a:gd name="T8" fmla="*/ 73 w 233"/>
                <a:gd name="T9" fmla="*/ 635 h 164"/>
                <a:gd name="T10" fmla="*/ 106 w 233"/>
                <a:gd name="T11" fmla="*/ 585 h 164"/>
                <a:gd name="T12" fmla="*/ 139 w 233"/>
                <a:gd name="T13" fmla="*/ 546 h 164"/>
                <a:gd name="T14" fmla="*/ 167 w 233"/>
                <a:gd name="T15" fmla="*/ 507 h 164"/>
                <a:gd name="T16" fmla="*/ 212 w 233"/>
                <a:gd name="T17" fmla="*/ 468 h 164"/>
                <a:gd name="T18" fmla="*/ 245 w 233"/>
                <a:gd name="T19" fmla="*/ 440 h 164"/>
                <a:gd name="T20" fmla="*/ 285 w 233"/>
                <a:gd name="T21" fmla="*/ 406 h 164"/>
                <a:gd name="T22" fmla="*/ 318 w 233"/>
                <a:gd name="T23" fmla="*/ 384 h 164"/>
                <a:gd name="T24" fmla="*/ 368 w 233"/>
                <a:gd name="T25" fmla="*/ 351 h 164"/>
                <a:gd name="T26" fmla="*/ 413 w 233"/>
                <a:gd name="T27" fmla="*/ 323 h 164"/>
                <a:gd name="T28" fmla="*/ 458 w 233"/>
                <a:gd name="T29" fmla="*/ 301 h 164"/>
                <a:gd name="T30" fmla="*/ 508 w 233"/>
                <a:gd name="T31" fmla="*/ 278 h 164"/>
                <a:gd name="T32" fmla="*/ 552 w 233"/>
                <a:gd name="T33" fmla="*/ 256 h 164"/>
                <a:gd name="T34" fmla="*/ 603 w 233"/>
                <a:gd name="T35" fmla="*/ 234 h 164"/>
                <a:gd name="T36" fmla="*/ 653 w 233"/>
                <a:gd name="T37" fmla="*/ 217 h 164"/>
                <a:gd name="T38" fmla="*/ 692 w 233"/>
                <a:gd name="T39" fmla="*/ 200 h 164"/>
                <a:gd name="T40" fmla="*/ 742 w 233"/>
                <a:gd name="T41" fmla="*/ 178 h 164"/>
                <a:gd name="T42" fmla="*/ 776 w 233"/>
                <a:gd name="T43" fmla="*/ 167 h 164"/>
                <a:gd name="T44" fmla="*/ 837 w 233"/>
                <a:gd name="T45" fmla="*/ 139 h 164"/>
                <a:gd name="T46" fmla="*/ 887 w 233"/>
                <a:gd name="T47" fmla="*/ 122 h 164"/>
                <a:gd name="T48" fmla="*/ 937 w 233"/>
                <a:gd name="T49" fmla="*/ 106 h 164"/>
                <a:gd name="T50" fmla="*/ 988 w 233"/>
                <a:gd name="T51" fmla="*/ 84 h 164"/>
                <a:gd name="T52" fmla="*/ 1027 w 233"/>
                <a:gd name="T53" fmla="*/ 67 h 164"/>
                <a:gd name="T54" fmla="*/ 1082 w 233"/>
                <a:gd name="T55" fmla="*/ 50 h 164"/>
                <a:gd name="T56" fmla="*/ 1121 w 233"/>
                <a:gd name="T57" fmla="*/ 39 h 164"/>
                <a:gd name="T58" fmla="*/ 1166 w 233"/>
                <a:gd name="T59" fmla="*/ 22 h 164"/>
                <a:gd name="T60" fmla="*/ 1205 w 233"/>
                <a:gd name="T61" fmla="*/ 11 h 164"/>
                <a:gd name="T62" fmla="*/ 1272 w 233"/>
                <a:gd name="T63" fmla="*/ 0 h 164"/>
                <a:gd name="T64" fmla="*/ 1300 w 233"/>
                <a:gd name="T65" fmla="*/ 33 h 164"/>
                <a:gd name="T66" fmla="*/ 1272 w 233"/>
                <a:gd name="T67" fmla="*/ 95 h 164"/>
                <a:gd name="T68" fmla="*/ 1244 w 233"/>
                <a:gd name="T69" fmla="*/ 139 h 164"/>
                <a:gd name="T70" fmla="*/ 1222 w 233"/>
                <a:gd name="T71" fmla="*/ 173 h 164"/>
                <a:gd name="T72" fmla="*/ 1183 w 233"/>
                <a:gd name="T73" fmla="*/ 234 h 164"/>
                <a:gd name="T74" fmla="*/ 1155 w 233"/>
                <a:gd name="T75" fmla="*/ 278 h 164"/>
                <a:gd name="T76" fmla="*/ 1133 w 233"/>
                <a:gd name="T77" fmla="*/ 306 h 164"/>
                <a:gd name="T78" fmla="*/ 1094 w 233"/>
                <a:gd name="T79" fmla="*/ 362 h 164"/>
                <a:gd name="T80" fmla="*/ 1066 w 233"/>
                <a:gd name="T81" fmla="*/ 401 h 164"/>
                <a:gd name="T82" fmla="*/ 1032 w 233"/>
                <a:gd name="T83" fmla="*/ 440 h 164"/>
                <a:gd name="T84" fmla="*/ 1004 w 233"/>
                <a:gd name="T85" fmla="*/ 484 h 164"/>
                <a:gd name="T86" fmla="*/ 976 w 233"/>
                <a:gd name="T87" fmla="*/ 518 h 164"/>
                <a:gd name="T88" fmla="*/ 948 w 233"/>
                <a:gd name="T89" fmla="*/ 551 h 164"/>
                <a:gd name="T90" fmla="*/ 909 w 233"/>
                <a:gd name="T91" fmla="*/ 596 h 164"/>
                <a:gd name="T92" fmla="*/ 870 w 233"/>
                <a:gd name="T93" fmla="*/ 635 h 164"/>
                <a:gd name="T94" fmla="*/ 831 w 233"/>
                <a:gd name="T95" fmla="*/ 668 h 164"/>
                <a:gd name="T96" fmla="*/ 792 w 233"/>
                <a:gd name="T97" fmla="*/ 707 h 164"/>
                <a:gd name="T98" fmla="*/ 748 w 233"/>
                <a:gd name="T99" fmla="*/ 735 h 164"/>
                <a:gd name="T100" fmla="*/ 714 w 233"/>
                <a:gd name="T101" fmla="*/ 757 h 164"/>
                <a:gd name="T102" fmla="*/ 681 w 233"/>
                <a:gd name="T103" fmla="*/ 779 h 164"/>
                <a:gd name="T104" fmla="*/ 630 w 233"/>
                <a:gd name="T105" fmla="*/ 807 h 164"/>
                <a:gd name="T106" fmla="*/ 591 w 233"/>
                <a:gd name="T107" fmla="*/ 824 h 164"/>
                <a:gd name="T108" fmla="*/ 547 w 233"/>
                <a:gd name="T109" fmla="*/ 841 h 164"/>
                <a:gd name="T110" fmla="*/ 502 w 233"/>
                <a:gd name="T111" fmla="*/ 857 h 164"/>
                <a:gd name="T112" fmla="*/ 446 w 233"/>
                <a:gd name="T113" fmla="*/ 880 h 164"/>
                <a:gd name="T114" fmla="*/ 396 w 233"/>
                <a:gd name="T115" fmla="*/ 891 h 164"/>
                <a:gd name="T116" fmla="*/ 352 w 233"/>
                <a:gd name="T117" fmla="*/ 907 h 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"/>
                <a:gd name="T178" fmla="*/ 0 h 164"/>
                <a:gd name="T179" fmla="*/ 233 w 233"/>
                <a:gd name="T180" fmla="*/ 164 h 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" h="164">
                  <a:moveTo>
                    <a:pt x="0" y="148"/>
                  </a:moveTo>
                  <a:lnTo>
                    <a:pt x="0" y="147"/>
                  </a:lnTo>
                  <a:lnTo>
                    <a:pt x="0" y="146"/>
                  </a:lnTo>
                  <a:lnTo>
                    <a:pt x="1" y="145"/>
                  </a:lnTo>
                  <a:moveTo>
                    <a:pt x="1" y="141"/>
                  </a:moveTo>
                  <a:lnTo>
                    <a:pt x="1" y="140"/>
                  </a:lnTo>
                  <a:lnTo>
                    <a:pt x="2" y="139"/>
                  </a:lnTo>
                  <a:lnTo>
                    <a:pt x="2" y="137"/>
                  </a:lnTo>
                  <a:moveTo>
                    <a:pt x="4" y="134"/>
                  </a:moveTo>
                  <a:lnTo>
                    <a:pt x="4" y="133"/>
                  </a:lnTo>
                  <a:lnTo>
                    <a:pt x="4" y="132"/>
                  </a:lnTo>
                  <a:lnTo>
                    <a:pt x="5" y="131"/>
                  </a:lnTo>
                  <a:moveTo>
                    <a:pt x="6" y="128"/>
                  </a:moveTo>
                  <a:lnTo>
                    <a:pt x="7" y="127"/>
                  </a:lnTo>
                  <a:lnTo>
                    <a:pt x="7" y="125"/>
                  </a:lnTo>
                  <a:moveTo>
                    <a:pt x="9" y="122"/>
                  </a:moveTo>
                  <a:lnTo>
                    <a:pt x="10" y="120"/>
                  </a:lnTo>
                  <a:lnTo>
                    <a:pt x="10" y="119"/>
                  </a:lnTo>
                  <a:moveTo>
                    <a:pt x="12" y="117"/>
                  </a:moveTo>
                  <a:lnTo>
                    <a:pt x="12" y="116"/>
                  </a:lnTo>
                  <a:lnTo>
                    <a:pt x="13" y="115"/>
                  </a:lnTo>
                  <a:lnTo>
                    <a:pt x="13" y="114"/>
                  </a:lnTo>
                  <a:moveTo>
                    <a:pt x="15" y="111"/>
                  </a:moveTo>
                  <a:lnTo>
                    <a:pt x="16" y="110"/>
                  </a:lnTo>
                  <a:lnTo>
                    <a:pt x="17" y="108"/>
                  </a:lnTo>
                  <a:moveTo>
                    <a:pt x="19" y="105"/>
                  </a:moveTo>
                  <a:lnTo>
                    <a:pt x="20" y="104"/>
                  </a:lnTo>
                  <a:lnTo>
                    <a:pt x="20" y="103"/>
                  </a:lnTo>
                  <a:lnTo>
                    <a:pt x="22" y="102"/>
                  </a:lnTo>
                  <a:moveTo>
                    <a:pt x="24" y="99"/>
                  </a:moveTo>
                  <a:lnTo>
                    <a:pt x="25" y="98"/>
                  </a:lnTo>
                  <a:lnTo>
                    <a:pt x="25" y="97"/>
                  </a:lnTo>
                  <a:lnTo>
                    <a:pt x="26" y="96"/>
                  </a:lnTo>
                  <a:moveTo>
                    <a:pt x="28" y="94"/>
                  </a:moveTo>
                  <a:lnTo>
                    <a:pt x="29" y="93"/>
                  </a:lnTo>
                  <a:lnTo>
                    <a:pt x="30" y="91"/>
                  </a:lnTo>
                  <a:moveTo>
                    <a:pt x="33" y="88"/>
                  </a:moveTo>
                  <a:lnTo>
                    <a:pt x="35" y="87"/>
                  </a:lnTo>
                  <a:lnTo>
                    <a:pt x="35" y="86"/>
                  </a:lnTo>
                  <a:moveTo>
                    <a:pt x="38" y="84"/>
                  </a:moveTo>
                  <a:lnTo>
                    <a:pt x="38" y="83"/>
                  </a:lnTo>
                  <a:lnTo>
                    <a:pt x="39" y="83"/>
                  </a:lnTo>
                  <a:lnTo>
                    <a:pt x="40" y="82"/>
                  </a:lnTo>
                  <a:moveTo>
                    <a:pt x="43" y="79"/>
                  </a:moveTo>
                  <a:lnTo>
                    <a:pt x="44" y="79"/>
                  </a:lnTo>
                  <a:lnTo>
                    <a:pt x="45" y="77"/>
                  </a:lnTo>
                  <a:moveTo>
                    <a:pt x="48" y="75"/>
                  </a:moveTo>
                  <a:lnTo>
                    <a:pt x="49" y="74"/>
                  </a:lnTo>
                  <a:lnTo>
                    <a:pt x="50" y="74"/>
                  </a:lnTo>
                  <a:lnTo>
                    <a:pt x="51" y="73"/>
                  </a:lnTo>
                  <a:moveTo>
                    <a:pt x="54" y="71"/>
                  </a:moveTo>
                  <a:lnTo>
                    <a:pt x="55" y="70"/>
                  </a:lnTo>
                  <a:lnTo>
                    <a:pt x="56" y="70"/>
                  </a:lnTo>
                  <a:lnTo>
                    <a:pt x="57" y="69"/>
                  </a:lnTo>
                  <a:moveTo>
                    <a:pt x="60" y="67"/>
                  </a:moveTo>
                  <a:lnTo>
                    <a:pt x="61" y="67"/>
                  </a:lnTo>
                  <a:lnTo>
                    <a:pt x="61" y="66"/>
                  </a:lnTo>
                  <a:lnTo>
                    <a:pt x="63" y="65"/>
                  </a:lnTo>
                  <a:moveTo>
                    <a:pt x="66" y="63"/>
                  </a:moveTo>
                  <a:lnTo>
                    <a:pt x="67" y="63"/>
                  </a:lnTo>
                  <a:lnTo>
                    <a:pt x="68" y="62"/>
                  </a:lnTo>
                  <a:lnTo>
                    <a:pt x="70" y="61"/>
                  </a:lnTo>
                  <a:moveTo>
                    <a:pt x="73" y="59"/>
                  </a:moveTo>
                  <a:lnTo>
                    <a:pt x="74" y="58"/>
                  </a:lnTo>
                  <a:lnTo>
                    <a:pt x="76" y="58"/>
                  </a:lnTo>
                  <a:moveTo>
                    <a:pt x="79" y="56"/>
                  </a:moveTo>
                  <a:lnTo>
                    <a:pt x="80" y="55"/>
                  </a:lnTo>
                  <a:lnTo>
                    <a:pt x="82" y="54"/>
                  </a:lnTo>
                  <a:moveTo>
                    <a:pt x="85" y="53"/>
                  </a:moveTo>
                  <a:lnTo>
                    <a:pt x="86" y="52"/>
                  </a:lnTo>
                  <a:lnTo>
                    <a:pt x="87" y="52"/>
                  </a:lnTo>
                  <a:lnTo>
                    <a:pt x="88" y="51"/>
                  </a:lnTo>
                  <a:moveTo>
                    <a:pt x="91" y="50"/>
                  </a:moveTo>
                  <a:lnTo>
                    <a:pt x="92" y="49"/>
                  </a:lnTo>
                  <a:lnTo>
                    <a:pt x="93" y="49"/>
                  </a:lnTo>
                  <a:lnTo>
                    <a:pt x="95" y="48"/>
                  </a:lnTo>
                  <a:moveTo>
                    <a:pt x="98" y="47"/>
                  </a:moveTo>
                  <a:lnTo>
                    <a:pt x="99" y="46"/>
                  </a:lnTo>
                  <a:lnTo>
                    <a:pt x="101" y="46"/>
                  </a:lnTo>
                  <a:moveTo>
                    <a:pt x="104" y="44"/>
                  </a:moveTo>
                  <a:lnTo>
                    <a:pt x="105" y="43"/>
                  </a:lnTo>
                  <a:lnTo>
                    <a:pt x="106" y="43"/>
                  </a:lnTo>
                  <a:lnTo>
                    <a:pt x="108" y="42"/>
                  </a:lnTo>
                  <a:moveTo>
                    <a:pt x="111" y="41"/>
                  </a:moveTo>
                  <a:lnTo>
                    <a:pt x="112" y="40"/>
                  </a:lnTo>
                  <a:lnTo>
                    <a:pt x="114" y="40"/>
                  </a:lnTo>
                  <a:moveTo>
                    <a:pt x="117" y="39"/>
                  </a:moveTo>
                  <a:lnTo>
                    <a:pt x="118" y="38"/>
                  </a:lnTo>
                  <a:lnTo>
                    <a:pt x="119" y="37"/>
                  </a:lnTo>
                  <a:lnTo>
                    <a:pt x="120" y="37"/>
                  </a:lnTo>
                  <a:moveTo>
                    <a:pt x="123" y="36"/>
                  </a:moveTo>
                  <a:lnTo>
                    <a:pt x="124" y="36"/>
                  </a:lnTo>
                  <a:lnTo>
                    <a:pt x="125" y="35"/>
                  </a:lnTo>
                  <a:lnTo>
                    <a:pt x="127" y="34"/>
                  </a:lnTo>
                  <a:moveTo>
                    <a:pt x="130" y="33"/>
                  </a:moveTo>
                  <a:lnTo>
                    <a:pt x="131" y="33"/>
                  </a:lnTo>
                  <a:lnTo>
                    <a:pt x="133" y="32"/>
                  </a:lnTo>
                  <a:moveTo>
                    <a:pt x="136" y="31"/>
                  </a:moveTo>
                  <a:lnTo>
                    <a:pt x="137" y="31"/>
                  </a:lnTo>
                  <a:lnTo>
                    <a:pt x="138" y="30"/>
                  </a:lnTo>
                  <a:lnTo>
                    <a:pt x="139" y="30"/>
                  </a:lnTo>
                  <a:moveTo>
                    <a:pt x="143" y="28"/>
                  </a:moveTo>
                  <a:lnTo>
                    <a:pt x="144" y="28"/>
                  </a:lnTo>
                  <a:lnTo>
                    <a:pt x="146" y="27"/>
                  </a:lnTo>
                  <a:moveTo>
                    <a:pt x="149" y="26"/>
                  </a:moveTo>
                  <a:lnTo>
                    <a:pt x="150" y="25"/>
                  </a:lnTo>
                  <a:lnTo>
                    <a:pt x="152" y="25"/>
                  </a:lnTo>
                  <a:moveTo>
                    <a:pt x="155" y="23"/>
                  </a:move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moveTo>
                    <a:pt x="162" y="21"/>
                  </a:moveTo>
                  <a:lnTo>
                    <a:pt x="163" y="20"/>
                  </a:lnTo>
                  <a:lnTo>
                    <a:pt x="165" y="20"/>
                  </a:lnTo>
                  <a:moveTo>
                    <a:pt x="168" y="19"/>
                  </a:moveTo>
                  <a:lnTo>
                    <a:pt x="169" y="18"/>
                  </a:lnTo>
                  <a:lnTo>
                    <a:pt x="170" y="17"/>
                  </a:lnTo>
                  <a:lnTo>
                    <a:pt x="171" y="17"/>
                  </a:lnTo>
                  <a:moveTo>
                    <a:pt x="175" y="16"/>
                  </a:moveTo>
                  <a:lnTo>
                    <a:pt x="177" y="15"/>
                  </a:lnTo>
                  <a:lnTo>
                    <a:pt x="178" y="15"/>
                  </a:lnTo>
                  <a:moveTo>
                    <a:pt x="181" y="14"/>
                  </a:moveTo>
                  <a:lnTo>
                    <a:pt x="182" y="13"/>
                  </a:lnTo>
                  <a:lnTo>
                    <a:pt x="183" y="13"/>
                  </a:lnTo>
                  <a:lnTo>
                    <a:pt x="184" y="12"/>
                  </a:lnTo>
                  <a:moveTo>
                    <a:pt x="188" y="11"/>
                  </a:moveTo>
                  <a:lnTo>
                    <a:pt x="190" y="11"/>
                  </a:lnTo>
                  <a:lnTo>
                    <a:pt x="191" y="10"/>
                  </a:lnTo>
                  <a:moveTo>
                    <a:pt x="194" y="9"/>
                  </a:moveTo>
                  <a:lnTo>
                    <a:pt x="195" y="9"/>
                  </a:lnTo>
                  <a:lnTo>
                    <a:pt x="196" y="8"/>
                  </a:lnTo>
                  <a:lnTo>
                    <a:pt x="197" y="8"/>
                  </a:lnTo>
                  <a:moveTo>
                    <a:pt x="200" y="7"/>
                  </a:moveTo>
                  <a:lnTo>
                    <a:pt x="201" y="7"/>
                  </a:lnTo>
                  <a:lnTo>
                    <a:pt x="201" y="6"/>
                  </a:lnTo>
                  <a:lnTo>
                    <a:pt x="203" y="6"/>
                  </a:lnTo>
                  <a:moveTo>
                    <a:pt x="206" y="5"/>
                  </a:moveTo>
                  <a:lnTo>
                    <a:pt x="207" y="5"/>
                  </a:lnTo>
                  <a:lnTo>
                    <a:pt x="209" y="4"/>
                  </a:lnTo>
                  <a:moveTo>
                    <a:pt x="212" y="3"/>
                  </a:moveTo>
                  <a:lnTo>
                    <a:pt x="213" y="3"/>
                  </a:lnTo>
                  <a:lnTo>
                    <a:pt x="214" y="2"/>
                  </a:lnTo>
                  <a:lnTo>
                    <a:pt x="216" y="2"/>
                  </a:lnTo>
                  <a:moveTo>
                    <a:pt x="219" y="1"/>
                  </a:moveTo>
                  <a:lnTo>
                    <a:pt x="220" y="1"/>
                  </a:lnTo>
                  <a:lnTo>
                    <a:pt x="222" y="0"/>
                  </a:lnTo>
                  <a:moveTo>
                    <a:pt x="226" y="0"/>
                  </a:move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moveTo>
                    <a:pt x="233" y="2"/>
                  </a:moveTo>
                  <a:lnTo>
                    <a:pt x="233" y="3"/>
                  </a:lnTo>
                  <a:lnTo>
                    <a:pt x="233" y="5"/>
                  </a:lnTo>
                  <a:lnTo>
                    <a:pt x="233" y="6"/>
                  </a:lnTo>
                  <a:moveTo>
                    <a:pt x="231" y="10"/>
                  </a:moveTo>
                  <a:lnTo>
                    <a:pt x="231" y="11"/>
                  </a:lnTo>
                  <a:lnTo>
                    <a:pt x="230" y="13"/>
                  </a:lnTo>
                  <a:moveTo>
                    <a:pt x="228" y="16"/>
                  </a:moveTo>
                  <a:lnTo>
                    <a:pt x="228" y="17"/>
                  </a:lnTo>
                  <a:lnTo>
                    <a:pt x="226" y="19"/>
                  </a:lnTo>
                  <a:moveTo>
                    <a:pt x="225" y="22"/>
                  </a:moveTo>
                  <a:lnTo>
                    <a:pt x="224" y="23"/>
                  </a:lnTo>
                  <a:lnTo>
                    <a:pt x="223" y="24"/>
                  </a:lnTo>
                  <a:lnTo>
                    <a:pt x="223" y="25"/>
                  </a:lnTo>
                  <a:moveTo>
                    <a:pt x="221" y="28"/>
                  </a:moveTo>
                  <a:lnTo>
                    <a:pt x="220" y="29"/>
                  </a:lnTo>
                  <a:lnTo>
                    <a:pt x="220" y="30"/>
                  </a:lnTo>
                  <a:lnTo>
                    <a:pt x="219" y="31"/>
                  </a:lnTo>
                  <a:moveTo>
                    <a:pt x="217" y="34"/>
                  </a:moveTo>
                  <a:lnTo>
                    <a:pt x="216" y="36"/>
                  </a:lnTo>
                  <a:lnTo>
                    <a:pt x="215" y="37"/>
                  </a:lnTo>
                  <a:moveTo>
                    <a:pt x="213" y="40"/>
                  </a:moveTo>
                  <a:lnTo>
                    <a:pt x="212" y="42"/>
                  </a:lnTo>
                  <a:lnTo>
                    <a:pt x="211" y="43"/>
                  </a:lnTo>
                  <a:moveTo>
                    <a:pt x="209" y="47"/>
                  </a:moveTo>
                  <a:lnTo>
                    <a:pt x="208" y="48"/>
                  </a:lnTo>
                  <a:lnTo>
                    <a:pt x="207" y="49"/>
                  </a:lnTo>
                  <a:lnTo>
                    <a:pt x="207" y="50"/>
                  </a:lnTo>
                  <a:moveTo>
                    <a:pt x="205" y="53"/>
                  </a:moveTo>
                  <a:lnTo>
                    <a:pt x="204" y="53"/>
                  </a:lnTo>
                  <a:lnTo>
                    <a:pt x="203" y="54"/>
                  </a:lnTo>
                  <a:lnTo>
                    <a:pt x="203" y="55"/>
                  </a:lnTo>
                  <a:moveTo>
                    <a:pt x="201" y="58"/>
                  </a:moveTo>
                  <a:lnTo>
                    <a:pt x="200" y="59"/>
                  </a:lnTo>
                  <a:lnTo>
                    <a:pt x="199" y="60"/>
                  </a:lnTo>
                  <a:lnTo>
                    <a:pt x="199" y="61"/>
                  </a:lnTo>
                  <a:moveTo>
                    <a:pt x="197" y="64"/>
                  </a:moveTo>
                  <a:lnTo>
                    <a:pt x="196" y="65"/>
                  </a:lnTo>
                  <a:lnTo>
                    <a:pt x="195" y="66"/>
                  </a:lnTo>
                  <a:lnTo>
                    <a:pt x="195" y="67"/>
                  </a:lnTo>
                  <a:moveTo>
                    <a:pt x="193" y="70"/>
                  </a:moveTo>
                  <a:lnTo>
                    <a:pt x="191" y="71"/>
                  </a:lnTo>
                  <a:lnTo>
                    <a:pt x="191" y="72"/>
                  </a:lnTo>
                  <a:moveTo>
                    <a:pt x="189" y="74"/>
                  </a:moveTo>
                  <a:lnTo>
                    <a:pt x="188" y="76"/>
                  </a:lnTo>
                  <a:lnTo>
                    <a:pt x="187" y="77"/>
                  </a:lnTo>
                  <a:moveTo>
                    <a:pt x="185" y="79"/>
                  </a:moveTo>
                  <a:lnTo>
                    <a:pt x="184" y="80"/>
                  </a:lnTo>
                  <a:lnTo>
                    <a:pt x="184" y="81"/>
                  </a:lnTo>
                  <a:lnTo>
                    <a:pt x="183" y="82"/>
                  </a:lnTo>
                  <a:moveTo>
                    <a:pt x="181" y="85"/>
                  </a:moveTo>
                  <a:lnTo>
                    <a:pt x="180" y="87"/>
                  </a:lnTo>
                  <a:lnTo>
                    <a:pt x="179" y="87"/>
                  </a:lnTo>
                  <a:moveTo>
                    <a:pt x="177" y="90"/>
                  </a:moveTo>
                  <a:lnTo>
                    <a:pt x="177" y="91"/>
                  </a:lnTo>
                  <a:lnTo>
                    <a:pt x="176" y="91"/>
                  </a:lnTo>
                  <a:lnTo>
                    <a:pt x="175" y="93"/>
                  </a:lnTo>
                  <a:moveTo>
                    <a:pt x="172" y="96"/>
                  </a:moveTo>
                  <a:lnTo>
                    <a:pt x="171" y="97"/>
                  </a:lnTo>
                  <a:lnTo>
                    <a:pt x="171" y="98"/>
                  </a:lnTo>
                  <a:lnTo>
                    <a:pt x="170" y="99"/>
                  </a:lnTo>
                  <a:moveTo>
                    <a:pt x="168" y="101"/>
                  </a:moveTo>
                  <a:lnTo>
                    <a:pt x="167" y="102"/>
                  </a:lnTo>
                  <a:lnTo>
                    <a:pt x="166" y="103"/>
                  </a:lnTo>
                  <a:lnTo>
                    <a:pt x="166" y="104"/>
                  </a:lnTo>
                  <a:moveTo>
                    <a:pt x="163" y="106"/>
                  </a:moveTo>
                  <a:lnTo>
                    <a:pt x="163" y="107"/>
                  </a:lnTo>
                  <a:lnTo>
                    <a:pt x="162" y="108"/>
                  </a:lnTo>
                  <a:lnTo>
                    <a:pt x="160" y="109"/>
                  </a:lnTo>
                  <a:moveTo>
                    <a:pt x="158" y="112"/>
                  </a:moveTo>
                  <a:lnTo>
                    <a:pt x="157" y="113"/>
                  </a:lnTo>
                  <a:lnTo>
                    <a:pt x="156" y="114"/>
                  </a:lnTo>
                  <a:lnTo>
                    <a:pt x="155" y="115"/>
                  </a:lnTo>
                  <a:moveTo>
                    <a:pt x="152" y="118"/>
                  </a:moveTo>
                  <a:lnTo>
                    <a:pt x="151" y="119"/>
                  </a:lnTo>
                  <a:lnTo>
                    <a:pt x="150" y="119"/>
                  </a:lnTo>
                  <a:lnTo>
                    <a:pt x="149" y="120"/>
                  </a:lnTo>
                  <a:moveTo>
                    <a:pt x="147" y="122"/>
                  </a:moveTo>
                  <a:lnTo>
                    <a:pt x="146" y="123"/>
                  </a:lnTo>
                  <a:lnTo>
                    <a:pt x="144" y="124"/>
                  </a:lnTo>
                  <a:moveTo>
                    <a:pt x="142" y="127"/>
                  </a:moveTo>
                  <a:lnTo>
                    <a:pt x="141" y="127"/>
                  </a:lnTo>
                  <a:lnTo>
                    <a:pt x="140" y="128"/>
                  </a:lnTo>
                  <a:lnTo>
                    <a:pt x="139" y="129"/>
                  </a:lnTo>
                  <a:moveTo>
                    <a:pt x="136" y="131"/>
                  </a:moveTo>
                  <a:lnTo>
                    <a:pt x="134" y="132"/>
                  </a:lnTo>
                  <a:lnTo>
                    <a:pt x="134" y="133"/>
                  </a:lnTo>
                  <a:moveTo>
                    <a:pt x="131" y="134"/>
                  </a:moveTo>
                  <a:lnTo>
                    <a:pt x="130" y="135"/>
                  </a:lnTo>
                  <a:lnTo>
                    <a:pt x="129" y="136"/>
                  </a:lnTo>
                  <a:lnTo>
                    <a:pt x="128" y="136"/>
                  </a:lnTo>
                  <a:moveTo>
                    <a:pt x="125" y="138"/>
                  </a:moveTo>
                  <a:lnTo>
                    <a:pt x="124" y="139"/>
                  </a:lnTo>
                  <a:lnTo>
                    <a:pt x="123" y="139"/>
                  </a:lnTo>
                  <a:lnTo>
                    <a:pt x="122" y="140"/>
                  </a:lnTo>
                  <a:moveTo>
                    <a:pt x="119" y="142"/>
                  </a:moveTo>
                  <a:lnTo>
                    <a:pt x="118" y="142"/>
                  </a:lnTo>
                  <a:lnTo>
                    <a:pt x="117" y="143"/>
                  </a:lnTo>
                  <a:lnTo>
                    <a:pt x="116" y="143"/>
                  </a:lnTo>
                  <a:moveTo>
                    <a:pt x="113" y="145"/>
                  </a:moveTo>
                  <a:lnTo>
                    <a:pt x="112" y="145"/>
                  </a:lnTo>
                  <a:lnTo>
                    <a:pt x="111" y="146"/>
                  </a:lnTo>
                  <a:lnTo>
                    <a:pt x="110" y="147"/>
                  </a:lnTo>
                  <a:moveTo>
                    <a:pt x="107" y="148"/>
                  </a:moveTo>
                  <a:lnTo>
                    <a:pt x="106" y="148"/>
                  </a:lnTo>
                  <a:lnTo>
                    <a:pt x="105" y="148"/>
                  </a:lnTo>
                  <a:lnTo>
                    <a:pt x="104" y="150"/>
                  </a:lnTo>
                  <a:moveTo>
                    <a:pt x="100" y="150"/>
                  </a:moveTo>
                  <a:lnTo>
                    <a:pt x="99" y="151"/>
                  </a:lnTo>
                  <a:lnTo>
                    <a:pt x="98" y="151"/>
                  </a:lnTo>
                  <a:lnTo>
                    <a:pt x="96" y="152"/>
                  </a:lnTo>
                  <a:moveTo>
                    <a:pt x="93" y="153"/>
                  </a:moveTo>
                  <a:lnTo>
                    <a:pt x="92" y="154"/>
                  </a:lnTo>
                  <a:lnTo>
                    <a:pt x="90" y="154"/>
                  </a:lnTo>
                  <a:moveTo>
                    <a:pt x="87" y="156"/>
                  </a:moveTo>
                  <a:lnTo>
                    <a:pt x="86" y="156"/>
                  </a:lnTo>
                  <a:lnTo>
                    <a:pt x="85" y="156"/>
                  </a:lnTo>
                  <a:lnTo>
                    <a:pt x="83" y="157"/>
                  </a:lnTo>
                  <a:moveTo>
                    <a:pt x="80" y="158"/>
                  </a:moveTo>
                  <a:lnTo>
                    <a:pt x="79" y="158"/>
                  </a:lnTo>
                  <a:lnTo>
                    <a:pt x="78" y="159"/>
                  </a:lnTo>
                  <a:lnTo>
                    <a:pt x="77" y="159"/>
                  </a:lnTo>
                  <a:moveTo>
                    <a:pt x="73" y="160"/>
                  </a:moveTo>
                  <a:lnTo>
                    <a:pt x="71" y="160"/>
                  </a:lnTo>
                  <a:lnTo>
                    <a:pt x="70" y="161"/>
                  </a:lnTo>
                  <a:moveTo>
                    <a:pt x="67" y="162"/>
                  </a:moveTo>
                  <a:lnTo>
                    <a:pt x="66" y="162"/>
                  </a:lnTo>
                  <a:lnTo>
                    <a:pt x="64" y="162"/>
                  </a:lnTo>
                  <a:lnTo>
                    <a:pt x="63" y="163"/>
                  </a:lnTo>
                  <a:moveTo>
                    <a:pt x="60" y="164"/>
                  </a:moveTo>
                  <a:lnTo>
                    <a:pt x="58" y="164"/>
                  </a:lnTo>
                  <a:lnTo>
                    <a:pt x="57" y="164"/>
                  </a:lnTo>
                  <a:lnTo>
                    <a:pt x="56" y="164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5" name="Freeform 60"/>
            <p:cNvSpPr>
              <a:spLocks noEditPoints="1"/>
            </p:cNvSpPr>
            <p:nvPr/>
          </p:nvSpPr>
          <p:spPr bwMode="auto">
            <a:xfrm>
              <a:off x="2067" y="3352"/>
              <a:ext cx="296" cy="67"/>
            </a:xfrm>
            <a:custGeom>
              <a:avLst/>
              <a:gdLst>
                <a:gd name="T0" fmla="*/ 296 w 53"/>
                <a:gd name="T1" fmla="*/ 50 h 12"/>
                <a:gd name="T2" fmla="*/ 290 w 53"/>
                <a:gd name="T3" fmla="*/ 50 h 12"/>
                <a:gd name="T4" fmla="*/ 285 w 53"/>
                <a:gd name="T5" fmla="*/ 50 h 12"/>
                <a:gd name="T6" fmla="*/ 279 w 53"/>
                <a:gd name="T7" fmla="*/ 50 h 12"/>
                <a:gd name="T8" fmla="*/ 274 w 53"/>
                <a:gd name="T9" fmla="*/ 50 h 12"/>
                <a:gd name="T10" fmla="*/ 251 w 53"/>
                <a:gd name="T11" fmla="*/ 56 h 12"/>
                <a:gd name="T12" fmla="*/ 251 w 53"/>
                <a:gd name="T13" fmla="*/ 61 h 12"/>
                <a:gd name="T14" fmla="*/ 246 w 53"/>
                <a:gd name="T15" fmla="*/ 61 h 12"/>
                <a:gd name="T16" fmla="*/ 235 w 53"/>
                <a:gd name="T17" fmla="*/ 61 h 12"/>
                <a:gd name="T18" fmla="*/ 235 w 53"/>
                <a:gd name="T19" fmla="*/ 61 h 12"/>
                <a:gd name="T20" fmla="*/ 212 w 53"/>
                <a:gd name="T21" fmla="*/ 61 h 12"/>
                <a:gd name="T22" fmla="*/ 201 w 53"/>
                <a:gd name="T23" fmla="*/ 61 h 12"/>
                <a:gd name="T24" fmla="*/ 195 w 53"/>
                <a:gd name="T25" fmla="*/ 67 h 12"/>
                <a:gd name="T26" fmla="*/ 195 w 53"/>
                <a:gd name="T27" fmla="*/ 67 h 12"/>
                <a:gd name="T28" fmla="*/ 173 w 53"/>
                <a:gd name="T29" fmla="*/ 67 h 12"/>
                <a:gd name="T30" fmla="*/ 162 w 53"/>
                <a:gd name="T31" fmla="*/ 67 h 12"/>
                <a:gd name="T32" fmla="*/ 156 w 53"/>
                <a:gd name="T33" fmla="*/ 67 h 12"/>
                <a:gd name="T34" fmla="*/ 151 w 53"/>
                <a:gd name="T35" fmla="*/ 67 h 12"/>
                <a:gd name="T36" fmla="*/ 128 w 53"/>
                <a:gd name="T37" fmla="*/ 67 h 12"/>
                <a:gd name="T38" fmla="*/ 123 w 53"/>
                <a:gd name="T39" fmla="*/ 67 h 12"/>
                <a:gd name="T40" fmla="*/ 112 w 53"/>
                <a:gd name="T41" fmla="*/ 67 h 12"/>
                <a:gd name="T42" fmla="*/ 106 w 53"/>
                <a:gd name="T43" fmla="*/ 67 h 12"/>
                <a:gd name="T44" fmla="*/ 106 w 53"/>
                <a:gd name="T45" fmla="*/ 67 h 12"/>
                <a:gd name="T46" fmla="*/ 84 w 53"/>
                <a:gd name="T47" fmla="*/ 67 h 12"/>
                <a:gd name="T48" fmla="*/ 78 w 53"/>
                <a:gd name="T49" fmla="*/ 61 h 12"/>
                <a:gd name="T50" fmla="*/ 73 w 53"/>
                <a:gd name="T51" fmla="*/ 61 h 12"/>
                <a:gd name="T52" fmla="*/ 67 w 53"/>
                <a:gd name="T53" fmla="*/ 61 h 12"/>
                <a:gd name="T54" fmla="*/ 67 w 53"/>
                <a:gd name="T55" fmla="*/ 61 h 12"/>
                <a:gd name="T56" fmla="*/ 50 w 53"/>
                <a:gd name="T57" fmla="*/ 56 h 12"/>
                <a:gd name="T58" fmla="*/ 39 w 53"/>
                <a:gd name="T59" fmla="*/ 50 h 12"/>
                <a:gd name="T60" fmla="*/ 34 w 53"/>
                <a:gd name="T61" fmla="*/ 45 h 12"/>
                <a:gd name="T62" fmla="*/ 34 w 53"/>
                <a:gd name="T63" fmla="*/ 45 h 12"/>
                <a:gd name="T64" fmla="*/ 17 w 53"/>
                <a:gd name="T65" fmla="*/ 34 h 12"/>
                <a:gd name="T66" fmla="*/ 17 w 53"/>
                <a:gd name="T67" fmla="*/ 28 h 12"/>
                <a:gd name="T68" fmla="*/ 11 w 53"/>
                <a:gd name="T69" fmla="*/ 22 h 12"/>
                <a:gd name="T70" fmla="*/ 6 w 53"/>
                <a:gd name="T71" fmla="*/ 17 h 12"/>
                <a:gd name="T72" fmla="*/ 6 w 53"/>
                <a:gd name="T73" fmla="*/ 17 h 12"/>
                <a:gd name="T74" fmla="*/ 0 w 53"/>
                <a:gd name="T75" fmla="*/ 0 h 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"/>
                <a:gd name="T115" fmla="*/ 0 h 12"/>
                <a:gd name="T116" fmla="*/ 53 w 53"/>
                <a:gd name="T117" fmla="*/ 12 h 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" h="12">
                  <a:moveTo>
                    <a:pt x="53" y="9"/>
                  </a:moveTo>
                  <a:lnTo>
                    <a:pt x="52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49" y="9"/>
                  </a:lnTo>
                  <a:moveTo>
                    <a:pt x="45" y="10"/>
                  </a:moveTo>
                  <a:lnTo>
                    <a:pt x="45" y="11"/>
                  </a:lnTo>
                  <a:lnTo>
                    <a:pt x="44" y="11"/>
                  </a:lnTo>
                  <a:lnTo>
                    <a:pt x="42" y="11"/>
                  </a:lnTo>
                  <a:moveTo>
                    <a:pt x="38" y="11"/>
                  </a:moveTo>
                  <a:lnTo>
                    <a:pt x="36" y="11"/>
                  </a:lnTo>
                  <a:lnTo>
                    <a:pt x="35" y="12"/>
                  </a:lnTo>
                  <a:moveTo>
                    <a:pt x="31" y="12"/>
                  </a:moveTo>
                  <a:lnTo>
                    <a:pt x="29" y="12"/>
                  </a:lnTo>
                  <a:lnTo>
                    <a:pt x="28" y="12"/>
                  </a:lnTo>
                  <a:lnTo>
                    <a:pt x="27" y="12"/>
                  </a:lnTo>
                  <a:moveTo>
                    <a:pt x="23" y="12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9" y="12"/>
                  </a:lnTo>
                  <a:moveTo>
                    <a:pt x="15" y="12"/>
                  </a:move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moveTo>
                    <a:pt x="9" y="10"/>
                  </a:moveTo>
                  <a:lnTo>
                    <a:pt x="7" y="9"/>
                  </a:lnTo>
                  <a:lnTo>
                    <a:pt x="6" y="8"/>
                  </a:lnTo>
                  <a:moveTo>
                    <a:pt x="3" y="6"/>
                  </a:move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moveTo>
                    <a:pt x="0" y="0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6" name="Freeform 61"/>
            <p:cNvSpPr>
              <a:spLocks noEditPoints="1"/>
            </p:cNvSpPr>
            <p:nvPr/>
          </p:nvSpPr>
          <p:spPr bwMode="auto">
            <a:xfrm>
              <a:off x="2224" y="2824"/>
              <a:ext cx="675" cy="490"/>
            </a:xfrm>
            <a:custGeom>
              <a:avLst/>
              <a:gdLst>
                <a:gd name="T0" fmla="*/ 6 w 121"/>
                <a:gd name="T1" fmla="*/ 418 h 88"/>
                <a:gd name="T2" fmla="*/ 6 w 121"/>
                <a:gd name="T3" fmla="*/ 395 h 88"/>
                <a:gd name="T4" fmla="*/ 22 w 121"/>
                <a:gd name="T5" fmla="*/ 368 h 88"/>
                <a:gd name="T6" fmla="*/ 45 w 121"/>
                <a:gd name="T7" fmla="*/ 329 h 88"/>
                <a:gd name="T8" fmla="*/ 73 w 121"/>
                <a:gd name="T9" fmla="*/ 301 h 88"/>
                <a:gd name="T10" fmla="*/ 95 w 121"/>
                <a:gd name="T11" fmla="*/ 273 h 88"/>
                <a:gd name="T12" fmla="*/ 123 w 121"/>
                <a:gd name="T13" fmla="*/ 251 h 88"/>
                <a:gd name="T14" fmla="*/ 151 w 121"/>
                <a:gd name="T15" fmla="*/ 223 h 88"/>
                <a:gd name="T16" fmla="*/ 179 w 121"/>
                <a:gd name="T17" fmla="*/ 200 h 88"/>
                <a:gd name="T18" fmla="*/ 195 w 121"/>
                <a:gd name="T19" fmla="*/ 189 h 88"/>
                <a:gd name="T20" fmla="*/ 223 w 121"/>
                <a:gd name="T21" fmla="*/ 167 h 88"/>
                <a:gd name="T22" fmla="*/ 251 w 121"/>
                <a:gd name="T23" fmla="*/ 150 h 88"/>
                <a:gd name="T24" fmla="*/ 285 w 121"/>
                <a:gd name="T25" fmla="*/ 134 h 88"/>
                <a:gd name="T26" fmla="*/ 307 w 121"/>
                <a:gd name="T27" fmla="*/ 117 h 88"/>
                <a:gd name="T28" fmla="*/ 340 w 121"/>
                <a:gd name="T29" fmla="*/ 100 h 88"/>
                <a:gd name="T30" fmla="*/ 368 w 121"/>
                <a:gd name="T31" fmla="*/ 89 h 88"/>
                <a:gd name="T32" fmla="*/ 385 w 121"/>
                <a:gd name="T33" fmla="*/ 84 h 88"/>
                <a:gd name="T34" fmla="*/ 424 w 121"/>
                <a:gd name="T35" fmla="*/ 67 h 88"/>
                <a:gd name="T36" fmla="*/ 463 w 121"/>
                <a:gd name="T37" fmla="*/ 50 h 88"/>
                <a:gd name="T38" fmla="*/ 491 w 121"/>
                <a:gd name="T39" fmla="*/ 39 h 88"/>
                <a:gd name="T40" fmla="*/ 530 w 121"/>
                <a:gd name="T41" fmla="*/ 22 h 88"/>
                <a:gd name="T42" fmla="*/ 558 w 121"/>
                <a:gd name="T43" fmla="*/ 17 h 88"/>
                <a:gd name="T44" fmla="*/ 586 w 121"/>
                <a:gd name="T45" fmla="*/ 6 h 88"/>
                <a:gd name="T46" fmla="*/ 608 w 121"/>
                <a:gd name="T47" fmla="*/ 0 h 88"/>
                <a:gd name="T48" fmla="*/ 647 w 121"/>
                <a:gd name="T49" fmla="*/ 0 h 88"/>
                <a:gd name="T50" fmla="*/ 675 w 121"/>
                <a:gd name="T51" fmla="*/ 17 h 88"/>
                <a:gd name="T52" fmla="*/ 675 w 121"/>
                <a:gd name="T53" fmla="*/ 50 h 88"/>
                <a:gd name="T54" fmla="*/ 658 w 121"/>
                <a:gd name="T55" fmla="*/ 84 h 88"/>
                <a:gd name="T56" fmla="*/ 642 w 121"/>
                <a:gd name="T57" fmla="*/ 117 h 88"/>
                <a:gd name="T58" fmla="*/ 630 w 121"/>
                <a:gd name="T59" fmla="*/ 134 h 88"/>
                <a:gd name="T60" fmla="*/ 608 w 121"/>
                <a:gd name="T61" fmla="*/ 161 h 88"/>
                <a:gd name="T62" fmla="*/ 580 w 121"/>
                <a:gd name="T63" fmla="*/ 195 h 88"/>
                <a:gd name="T64" fmla="*/ 552 w 121"/>
                <a:gd name="T65" fmla="*/ 228 h 88"/>
                <a:gd name="T66" fmla="*/ 524 w 121"/>
                <a:gd name="T67" fmla="*/ 256 h 88"/>
                <a:gd name="T68" fmla="*/ 496 w 121"/>
                <a:gd name="T69" fmla="*/ 284 h 88"/>
                <a:gd name="T70" fmla="*/ 469 w 121"/>
                <a:gd name="T71" fmla="*/ 306 h 88"/>
                <a:gd name="T72" fmla="*/ 435 w 121"/>
                <a:gd name="T73" fmla="*/ 334 h 88"/>
                <a:gd name="T74" fmla="*/ 418 w 121"/>
                <a:gd name="T75" fmla="*/ 345 h 88"/>
                <a:gd name="T76" fmla="*/ 396 w 121"/>
                <a:gd name="T77" fmla="*/ 368 h 88"/>
                <a:gd name="T78" fmla="*/ 363 w 121"/>
                <a:gd name="T79" fmla="*/ 384 h 88"/>
                <a:gd name="T80" fmla="*/ 329 w 121"/>
                <a:gd name="T81" fmla="*/ 406 h 88"/>
                <a:gd name="T82" fmla="*/ 290 w 121"/>
                <a:gd name="T83" fmla="*/ 423 h 88"/>
                <a:gd name="T84" fmla="*/ 257 w 121"/>
                <a:gd name="T85" fmla="*/ 440 h 88"/>
                <a:gd name="T86" fmla="*/ 229 w 121"/>
                <a:gd name="T87" fmla="*/ 451 h 88"/>
                <a:gd name="T88" fmla="*/ 195 w 121"/>
                <a:gd name="T89" fmla="*/ 468 h 88"/>
                <a:gd name="T90" fmla="*/ 162 w 121"/>
                <a:gd name="T91" fmla="*/ 473 h 88"/>
                <a:gd name="T92" fmla="*/ 134 w 121"/>
                <a:gd name="T93" fmla="*/ 484 h 88"/>
                <a:gd name="T94" fmla="*/ 112 w 121"/>
                <a:gd name="T95" fmla="*/ 484 h 88"/>
                <a:gd name="T96" fmla="*/ 73 w 121"/>
                <a:gd name="T97" fmla="*/ 490 h 88"/>
                <a:gd name="T98" fmla="*/ 33 w 121"/>
                <a:gd name="T99" fmla="*/ 484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1"/>
                <a:gd name="T151" fmla="*/ 0 h 88"/>
                <a:gd name="T152" fmla="*/ 121 w 121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1" h="88">
                  <a:moveTo>
                    <a:pt x="1" y="75"/>
                  </a:moveTo>
                  <a:lnTo>
                    <a:pt x="1" y="74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1"/>
                  </a:lnTo>
                  <a:moveTo>
                    <a:pt x="3" y="69"/>
                  </a:moveTo>
                  <a:lnTo>
                    <a:pt x="4" y="67"/>
                  </a:lnTo>
                  <a:lnTo>
                    <a:pt x="4" y="66"/>
                  </a:lnTo>
                  <a:moveTo>
                    <a:pt x="6" y="62"/>
                  </a:moveTo>
                  <a:lnTo>
                    <a:pt x="7" y="61"/>
                  </a:lnTo>
                  <a:lnTo>
                    <a:pt x="8" y="59"/>
                  </a:lnTo>
                  <a:moveTo>
                    <a:pt x="11" y="56"/>
                  </a:moveTo>
                  <a:lnTo>
                    <a:pt x="11" y="55"/>
                  </a:lnTo>
                  <a:lnTo>
                    <a:pt x="12" y="55"/>
                  </a:lnTo>
                  <a:lnTo>
                    <a:pt x="13" y="54"/>
                  </a:lnTo>
                  <a:moveTo>
                    <a:pt x="15" y="52"/>
                  </a:moveTo>
                  <a:lnTo>
                    <a:pt x="16" y="50"/>
                  </a:lnTo>
                  <a:lnTo>
                    <a:pt x="17" y="49"/>
                  </a:lnTo>
                  <a:moveTo>
                    <a:pt x="20" y="46"/>
                  </a:moveTo>
                  <a:lnTo>
                    <a:pt x="21" y="46"/>
                  </a:lnTo>
                  <a:lnTo>
                    <a:pt x="22" y="45"/>
                  </a:lnTo>
                  <a:lnTo>
                    <a:pt x="23" y="44"/>
                  </a:lnTo>
                  <a:moveTo>
                    <a:pt x="26" y="41"/>
                  </a:moveTo>
                  <a:lnTo>
                    <a:pt x="27" y="40"/>
                  </a:lnTo>
                  <a:lnTo>
                    <a:pt x="28" y="39"/>
                  </a:lnTo>
                  <a:lnTo>
                    <a:pt x="29" y="38"/>
                  </a:lnTo>
                  <a:moveTo>
                    <a:pt x="32" y="36"/>
                  </a:moveTo>
                  <a:lnTo>
                    <a:pt x="33" y="35"/>
                  </a:lnTo>
                  <a:lnTo>
                    <a:pt x="34" y="35"/>
                  </a:lnTo>
                  <a:lnTo>
                    <a:pt x="35" y="34"/>
                  </a:lnTo>
                  <a:moveTo>
                    <a:pt x="38" y="32"/>
                  </a:moveTo>
                  <a:lnTo>
                    <a:pt x="39" y="32"/>
                  </a:lnTo>
                  <a:lnTo>
                    <a:pt x="39" y="31"/>
                  </a:lnTo>
                  <a:lnTo>
                    <a:pt x="40" y="30"/>
                  </a:lnTo>
                  <a:moveTo>
                    <a:pt x="43" y="29"/>
                  </a:moveTo>
                  <a:lnTo>
                    <a:pt x="44" y="29"/>
                  </a:lnTo>
                  <a:lnTo>
                    <a:pt x="45" y="27"/>
                  </a:lnTo>
                  <a:moveTo>
                    <a:pt x="48" y="26"/>
                  </a:moveTo>
                  <a:lnTo>
                    <a:pt x="49" y="25"/>
                  </a:lnTo>
                  <a:lnTo>
                    <a:pt x="51" y="24"/>
                  </a:lnTo>
                  <a:moveTo>
                    <a:pt x="54" y="23"/>
                  </a:moveTo>
                  <a:lnTo>
                    <a:pt x="54" y="22"/>
                  </a:lnTo>
                  <a:lnTo>
                    <a:pt x="55" y="21"/>
                  </a:lnTo>
                  <a:lnTo>
                    <a:pt x="57" y="21"/>
                  </a:lnTo>
                  <a:moveTo>
                    <a:pt x="60" y="19"/>
                  </a:moveTo>
                  <a:lnTo>
                    <a:pt x="61" y="18"/>
                  </a:lnTo>
                  <a:lnTo>
                    <a:pt x="62" y="18"/>
                  </a:lnTo>
                  <a:lnTo>
                    <a:pt x="63" y="18"/>
                  </a:lnTo>
                  <a:moveTo>
                    <a:pt x="66" y="16"/>
                  </a:moveTo>
                  <a:lnTo>
                    <a:pt x="67" y="16"/>
                  </a:lnTo>
                  <a:lnTo>
                    <a:pt x="68" y="15"/>
                  </a:lnTo>
                  <a:lnTo>
                    <a:pt x="69" y="15"/>
                  </a:lnTo>
                  <a:moveTo>
                    <a:pt x="73" y="13"/>
                  </a:moveTo>
                  <a:lnTo>
                    <a:pt x="74" y="12"/>
                  </a:lnTo>
                  <a:lnTo>
                    <a:pt x="76" y="12"/>
                  </a:lnTo>
                  <a:moveTo>
                    <a:pt x="79" y="10"/>
                  </a:moveTo>
                  <a:lnTo>
                    <a:pt x="80" y="10"/>
                  </a:lnTo>
                  <a:lnTo>
                    <a:pt x="81" y="9"/>
                  </a:lnTo>
                  <a:lnTo>
                    <a:pt x="83" y="9"/>
                  </a:lnTo>
                  <a:moveTo>
                    <a:pt x="86" y="7"/>
                  </a:moveTo>
                  <a:lnTo>
                    <a:pt x="87" y="7"/>
                  </a:lnTo>
                  <a:lnTo>
                    <a:pt x="88" y="7"/>
                  </a:lnTo>
                  <a:lnTo>
                    <a:pt x="89" y="6"/>
                  </a:lnTo>
                  <a:moveTo>
                    <a:pt x="93" y="5"/>
                  </a:moveTo>
                  <a:lnTo>
                    <a:pt x="95" y="4"/>
                  </a:lnTo>
                  <a:lnTo>
                    <a:pt x="96" y="4"/>
                  </a:lnTo>
                  <a:moveTo>
                    <a:pt x="99" y="3"/>
                  </a:moveTo>
                  <a:lnTo>
                    <a:pt x="100" y="3"/>
                  </a:lnTo>
                  <a:lnTo>
                    <a:pt x="101" y="2"/>
                  </a:lnTo>
                  <a:lnTo>
                    <a:pt x="102" y="2"/>
                  </a:lnTo>
                  <a:moveTo>
                    <a:pt x="105" y="1"/>
                  </a:moveTo>
                  <a:lnTo>
                    <a:pt x="106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9" y="0"/>
                  </a:lnTo>
                  <a:moveTo>
                    <a:pt x="113" y="0"/>
                  </a:move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moveTo>
                    <a:pt x="120" y="1"/>
                  </a:moveTo>
                  <a:lnTo>
                    <a:pt x="121" y="2"/>
                  </a:lnTo>
                  <a:lnTo>
                    <a:pt x="121" y="3"/>
                  </a:lnTo>
                  <a:lnTo>
                    <a:pt x="121" y="4"/>
                  </a:lnTo>
                  <a:moveTo>
                    <a:pt x="121" y="8"/>
                  </a:moveTo>
                  <a:lnTo>
                    <a:pt x="121" y="9"/>
                  </a:lnTo>
                  <a:lnTo>
                    <a:pt x="121" y="10"/>
                  </a:lnTo>
                  <a:lnTo>
                    <a:pt x="120" y="12"/>
                  </a:lnTo>
                  <a:moveTo>
                    <a:pt x="118" y="15"/>
                  </a:moveTo>
                  <a:lnTo>
                    <a:pt x="118" y="16"/>
                  </a:lnTo>
                  <a:lnTo>
                    <a:pt x="116" y="18"/>
                  </a:lnTo>
                  <a:moveTo>
                    <a:pt x="115" y="21"/>
                  </a:moveTo>
                  <a:lnTo>
                    <a:pt x="114" y="22"/>
                  </a:lnTo>
                  <a:lnTo>
                    <a:pt x="113" y="23"/>
                  </a:lnTo>
                  <a:lnTo>
                    <a:pt x="113" y="24"/>
                  </a:lnTo>
                  <a:moveTo>
                    <a:pt x="111" y="27"/>
                  </a:moveTo>
                  <a:lnTo>
                    <a:pt x="110" y="27"/>
                  </a:lnTo>
                  <a:lnTo>
                    <a:pt x="109" y="29"/>
                  </a:lnTo>
                  <a:moveTo>
                    <a:pt x="107" y="32"/>
                  </a:moveTo>
                  <a:lnTo>
                    <a:pt x="106" y="33"/>
                  </a:lnTo>
                  <a:lnTo>
                    <a:pt x="105" y="34"/>
                  </a:lnTo>
                  <a:lnTo>
                    <a:pt x="104" y="35"/>
                  </a:lnTo>
                  <a:moveTo>
                    <a:pt x="102" y="38"/>
                  </a:moveTo>
                  <a:lnTo>
                    <a:pt x="100" y="39"/>
                  </a:lnTo>
                  <a:lnTo>
                    <a:pt x="99" y="41"/>
                  </a:lnTo>
                  <a:moveTo>
                    <a:pt x="96" y="44"/>
                  </a:moveTo>
                  <a:lnTo>
                    <a:pt x="95" y="45"/>
                  </a:lnTo>
                  <a:lnTo>
                    <a:pt x="94" y="46"/>
                  </a:lnTo>
                  <a:lnTo>
                    <a:pt x="93" y="47"/>
                  </a:lnTo>
                  <a:moveTo>
                    <a:pt x="90" y="50"/>
                  </a:moveTo>
                  <a:lnTo>
                    <a:pt x="89" y="51"/>
                  </a:lnTo>
                  <a:lnTo>
                    <a:pt x="88" y="52"/>
                  </a:lnTo>
                  <a:lnTo>
                    <a:pt x="87" y="53"/>
                  </a:lnTo>
                  <a:moveTo>
                    <a:pt x="84" y="55"/>
                  </a:moveTo>
                  <a:lnTo>
                    <a:pt x="83" y="56"/>
                  </a:lnTo>
                  <a:lnTo>
                    <a:pt x="81" y="58"/>
                  </a:lnTo>
                  <a:moveTo>
                    <a:pt x="78" y="60"/>
                  </a:moveTo>
                  <a:lnTo>
                    <a:pt x="77" y="61"/>
                  </a:lnTo>
                  <a:lnTo>
                    <a:pt x="76" y="62"/>
                  </a:lnTo>
                  <a:lnTo>
                    <a:pt x="75" y="62"/>
                  </a:lnTo>
                  <a:moveTo>
                    <a:pt x="73" y="64"/>
                  </a:moveTo>
                  <a:lnTo>
                    <a:pt x="71" y="65"/>
                  </a:lnTo>
                  <a:lnTo>
                    <a:pt x="71" y="66"/>
                  </a:lnTo>
                  <a:moveTo>
                    <a:pt x="68" y="67"/>
                  </a:moveTo>
                  <a:lnTo>
                    <a:pt x="67" y="68"/>
                  </a:lnTo>
                  <a:lnTo>
                    <a:pt x="66" y="69"/>
                  </a:lnTo>
                  <a:lnTo>
                    <a:pt x="65" y="69"/>
                  </a:lnTo>
                  <a:moveTo>
                    <a:pt x="62" y="71"/>
                  </a:moveTo>
                  <a:lnTo>
                    <a:pt x="61" y="72"/>
                  </a:lnTo>
                  <a:lnTo>
                    <a:pt x="59" y="73"/>
                  </a:lnTo>
                  <a:moveTo>
                    <a:pt x="55" y="75"/>
                  </a:moveTo>
                  <a:lnTo>
                    <a:pt x="54" y="76"/>
                  </a:lnTo>
                  <a:lnTo>
                    <a:pt x="52" y="76"/>
                  </a:lnTo>
                  <a:moveTo>
                    <a:pt x="49" y="78"/>
                  </a:moveTo>
                  <a:lnTo>
                    <a:pt x="48" y="79"/>
                  </a:lnTo>
                  <a:lnTo>
                    <a:pt x="46" y="79"/>
                  </a:lnTo>
                  <a:moveTo>
                    <a:pt x="43" y="81"/>
                  </a:moveTo>
                  <a:lnTo>
                    <a:pt x="42" y="81"/>
                  </a:lnTo>
                  <a:lnTo>
                    <a:pt x="41" y="81"/>
                  </a:lnTo>
                  <a:lnTo>
                    <a:pt x="40" y="82"/>
                  </a:lnTo>
                  <a:moveTo>
                    <a:pt x="36" y="83"/>
                  </a:moveTo>
                  <a:lnTo>
                    <a:pt x="35" y="84"/>
                  </a:lnTo>
                  <a:lnTo>
                    <a:pt x="33" y="84"/>
                  </a:lnTo>
                  <a:moveTo>
                    <a:pt x="30" y="85"/>
                  </a:moveTo>
                  <a:lnTo>
                    <a:pt x="29" y="85"/>
                  </a:lnTo>
                  <a:lnTo>
                    <a:pt x="27" y="85"/>
                  </a:lnTo>
                  <a:lnTo>
                    <a:pt x="27" y="86"/>
                  </a:lnTo>
                  <a:moveTo>
                    <a:pt x="24" y="87"/>
                  </a:moveTo>
                  <a:lnTo>
                    <a:pt x="23" y="87"/>
                  </a:lnTo>
                  <a:lnTo>
                    <a:pt x="22" y="87"/>
                  </a:lnTo>
                  <a:lnTo>
                    <a:pt x="20" y="87"/>
                  </a:lnTo>
                  <a:moveTo>
                    <a:pt x="16" y="87"/>
                  </a:moveTo>
                  <a:lnTo>
                    <a:pt x="14" y="88"/>
                  </a:lnTo>
                  <a:lnTo>
                    <a:pt x="13" y="88"/>
                  </a:lnTo>
                  <a:moveTo>
                    <a:pt x="10" y="87"/>
                  </a:moveTo>
                  <a:lnTo>
                    <a:pt x="8" y="87"/>
                  </a:lnTo>
                  <a:lnTo>
                    <a:pt x="7" y="87"/>
                  </a:lnTo>
                  <a:lnTo>
                    <a:pt x="6" y="87"/>
                  </a:lnTo>
                  <a:moveTo>
                    <a:pt x="3" y="84"/>
                  </a:move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7" name="Freeform 62"/>
            <p:cNvSpPr>
              <a:spLocks noEditPoints="1"/>
            </p:cNvSpPr>
            <p:nvPr/>
          </p:nvSpPr>
          <p:spPr bwMode="auto">
            <a:xfrm>
              <a:off x="2251" y="2863"/>
              <a:ext cx="597" cy="423"/>
            </a:xfrm>
            <a:custGeom>
              <a:avLst/>
              <a:gdLst>
                <a:gd name="T0" fmla="*/ 0 w 107"/>
                <a:gd name="T1" fmla="*/ 367 h 76"/>
                <a:gd name="T2" fmla="*/ 11 w 107"/>
                <a:gd name="T3" fmla="*/ 345 h 76"/>
                <a:gd name="T4" fmla="*/ 17 w 107"/>
                <a:gd name="T5" fmla="*/ 334 h 76"/>
                <a:gd name="T6" fmla="*/ 28 w 107"/>
                <a:gd name="T7" fmla="*/ 306 h 76"/>
                <a:gd name="T8" fmla="*/ 45 w 107"/>
                <a:gd name="T9" fmla="*/ 284 h 76"/>
                <a:gd name="T10" fmla="*/ 61 w 107"/>
                <a:gd name="T11" fmla="*/ 267 h 76"/>
                <a:gd name="T12" fmla="*/ 78 w 107"/>
                <a:gd name="T13" fmla="*/ 245 h 76"/>
                <a:gd name="T14" fmla="*/ 89 w 107"/>
                <a:gd name="T15" fmla="*/ 234 h 76"/>
                <a:gd name="T16" fmla="*/ 117 w 107"/>
                <a:gd name="T17" fmla="*/ 212 h 76"/>
                <a:gd name="T18" fmla="*/ 134 w 107"/>
                <a:gd name="T19" fmla="*/ 195 h 76"/>
                <a:gd name="T20" fmla="*/ 151 w 107"/>
                <a:gd name="T21" fmla="*/ 184 h 76"/>
                <a:gd name="T22" fmla="*/ 173 w 107"/>
                <a:gd name="T23" fmla="*/ 161 h 76"/>
                <a:gd name="T24" fmla="*/ 195 w 107"/>
                <a:gd name="T25" fmla="*/ 150 h 76"/>
                <a:gd name="T26" fmla="*/ 206 w 107"/>
                <a:gd name="T27" fmla="*/ 145 h 76"/>
                <a:gd name="T28" fmla="*/ 240 w 107"/>
                <a:gd name="T29" fmla="*/ 122 h 76"/>
                <a:gd name="T30" fmla="*/ 257 w 107"/>
                <a:gd name="T31" fmla="*/ 111 h 76"/>
                <a:gd name="T32" fmla="*/ 273 w 107"/>
                <a:gd name="T33" fmla="*/ 106 h 76"/>
                <a:gd name="T34" fmla="*/ 301 w 107"/>
                <a:gd name="T35" fmla="*/ 89 h 76"/>
                <a:gd name="T36" fmla="*/ 324 w 107"/>
                <a:gd name="T37" fmla="*/ 78 h 76"/>
                <a:gd name="T38" fmla="*/ 340 w 107"/>
                <a:gd name="T39" fmla="*/ 67 h 76"/>
                <a:gd name="T40" fmla="*/ 363 w 107"/>
                <a:gd name="T41" fmla="*/ 61 h 76"/>
                <a:gd name="T42" fmla="*/ 379 w 107"/>
                <a:gd name="T43" fmla="*/ 56 h 76"/>
                <a:gd name="T44" fmla="*/ 407 w 107"/>
                <a:gd name="T45" fmla="*/ 45 h 76"/>
                <a:gd name="T46" fmla="*/ 435 w 107"/>
                <a:gd name="T47" fmla="*/ 33 h 76"/>
                <a:gd name="T48" fmla="*/ 452 w 107"/>
                <a:gd name="T49" fmla="*/ 28 h 76"/>
                <a:gd name="T50" fmla="*/ 474 w 107"/>
                <a:gd name="T51" fmla="*/ 17 h 76"/>
                <a:gd name="T52" fmla="*/ 502 w 107"/>
                <a:gd name="T53" fmla="*/ 11 h 76"/>
                <a:gd name="T54" fmla="*/ 524 w 107"/>
                <a:gd name="T55" fmla="*/ 6 h 76"/>
                <a:gd name="T56" fmla="*/ 547 w 107"/>
                <a:gd name="T57" fmla="*/ 0 h 76"/>
                <a:gd name="T58" fmla="*/ 564 w 107"/>
                <a:gd name="T59" fmla="*/ 0 h 76"/>
                <a:gd name="T60" fmla="*/ 591 w 107"/>
                <a:gd name="T61" fmla="*/ 6 h 76"/>
                <a:gd name="T62" fmla="*/ 591 w 107"/>
                <a:gd name="T63" fmla="*/ 17 h 76"/>
                <a:gd name="T64" fmla="*/ 591 w 107"/>
                <a:gd name="T65" fmla="*/ 50 h 76"/>
                <a:gd name="T66" fmla="*/ 580 w 107"/>
                <a:gd name="T67" fmla="*/ 78 h 76"/>
                <a:gd name="T68" fmla="*/ 564 w 107"/>
                <a:gd name="T69" fmla="*/ 106 h 76"/>
                <a:gd name="T70" fmla="*/ 552 w 107"/>
                <a:gd name="T71" fmla="*/ 122 h 76"/>
                <a:gd name="T72" fmla="*/ 536 w 107"/>
                <a:gd name="T73" fmla="*/ 145 h 76"/>
                <a:gd name="T74" fmla="*/ 530 w 107"/>
                <a:gd name="T75" fmla="*/ 156 h 76"/>
                <a:gd name="T76" fmla="*/ 508 w 107"/>
                <a:gd name="T77" fmla="*/ 184 h 76"/>
                <a:gd name="T78" fmla="*/ 491 w 107"/>
                <a:gd name="T79" fmla="*/ 200 h 76"/>
                <a:gd name="T80" fmla="*/ 480 w 107"/>
                <a:gd name="T81" fmla="*/ 217 h 76"/>
                <a:gd name="T82" fmla="*/ 452 w 107"/>
                <a:gd name="T83" fmla="*/ 239 h 76"/>
                <a:gd name="T84" fmla="*/ 424 w 107"/>
                <a:gd name="T85" fmla="*/ 262 h 76"/>
                <a:gd name="T86" fmla="*/ 418 w 107"/>
                <a:gd name="T87" fmla="*/ 267 h 76"/>
                <a:gd name="T88" fmla="*/ 385 w 107"/>
                <a:gd name="T89" fmla="*/ 295 h 76"/>
                <a:gd name="T90" fmla="*/ 368 w 107"/>
                <a:gd name="T91" fmla="*/ 312 h 76"/>
                <a:gd name="T92" fmla="*/ 357 w 107"/>
                <a:gd name="T93" fmla="*/ 317 h 76"/>
                <a:gd name="T94" fmla="*/ 329 w 107"/>
                <a:gd name="T95" fmla="*/ 334 h 76"/>
                <a:gd name="T96" fmla="*/ 312 w 107"/>
                <a:gd name="T97" fmla="*/ 345 h 76"/>
                <a:gd name="T98" fmla="*/ 301 w 107"/>
                <a:gd name="T99" fmla="*/ 351 h 76"/>
                <a:gd name="T100" fmla="*/ 273 w 107"/>
                <a:gd name="T101" fmla="*/ 367 h 76"/>
                <a:gd name="T102" fmla="*/ 245 w 107"/>
                <a:gd name="T103" fmla="*/ 378 h 76"/>
                <a:gd name="T104" fmla="*/ 223 w 107"/>
                <a:gd name="T105" fmla="*/ 390 h 76"/>
                <a:gd name="T106" fmla="*/ 206 w 107"/>
                <a:gd name="T107" fmla="*/ 395 h 76"/>
                <a:gd name="T108" fmla="*/ 173 w 107"/>
                <a:gd name="T109" fmla="*/ 406 h 76"/>
                <a:gd name="T110" fmla="*/ 151 w 107"/>
                <a:gd name="T111" fmla="*/ 412 h 76"/>
                <a:gd name="T112" fmla="*/ 123 w 107"/>
                <a:gd name="T113" fmla="*/ 423 h 76"/>
                <a:gd name="T114" fmla="*/ 100 w 107"/>
                <a:gd name="T115" fmla="*/ 423 h 76"/>
                <a:gd name="T116" fmla="*/ 67 w 107"/>
                <a:gd name="T117" fmla="*/ 423 h 76"/>
                <a:gd name="T118" fmla="*/ 33 w 107"/>
                <a:gd name="T119" fmla="*/ 423 h 76"/>
                <a:gd name="T120" fmla="*/ 17 w 107"/>
                <a:gd name="T121" fmla="*/ 412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"/>
                <a:gd name="T184" fmla="*/ 0 h 76"/>
                <a:gd name="T185" fmla="*/ 107 w 107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" h="76">
                  <a:moveTo>
                    <a:pt x="1" y="63"/>
                  </a:moveTo>
                  <a:lnTo>
                    <a:pt x="2" y="62"/>
                  </a:lnTo>
                  <a:lnTo>
                    <a:pt x="2" y="61"/>
                  </a:lnTo>
                  <a:lnTo>
                    <a:pt x="3" y="60"/>
                  </a:lnTo>
                  <a:moveTo>
                    <a:pt x="4" y="57"/>
                  </a:moveTo>
                  <a:lnTo>
                    <a:pt x="5" y="56"/>
                  </a:lnTo>
                  <a:lnTo>
                    <a:pt x="5" y="55"/>
                  </a:lnTo>
                  <a:lnTo>
                    <a:pt x="6" y="54"/>
                  </a:lnTo>
                  <a:moveTo>
                    <a:pt x="8" y="51"/>
                  </a:moveTo>
                  <a:lnTo>
                    <a:pt x="9" y="50"/>
                  </a:lnTo>
                  <a:lnTo>
                    <a:pt x="9" y="49"/>
                  </a:lnTo>
                  <a:lnTo>
                    <a:pt x="11" y="48"/>
                  </a:lnTo>
                  <a:moveTo>
                    <a:pt x="13" y="45"/>
                  </a:moveTo>
                  <a:lnTo>
                    <a:pt x="14" y="44"/>
                  </a:lnTo>
                  <a:lnTo>
                    <a:pt x="15" y="43"/>
                  </a:lnTo>
                  <a:lnTo>
                    <a:pt x="16" y="42"/>
                  </a:lnTo>
                  <a:moveTo>
                    <a:pt x="19" y="39"/>
                  </a:moveTo>
                  <a:lnTo>
                    <a:pt x="20" y="39"/>
                  </a:lnTo>
                  <a:lnTo>
                    <a:pt x="21" y="38"/>
                  </a:lnTo>
                  <a:lnTo>
                    <a:pt x="22" y="37"/>
                  </a:lnTo>
                  <a:moveTo>
                    <a:pt x="24" y="35"/>
                  </a:moveTo>
                  <a:lnTo>
                    <a:pt x="25" y="34"/>
                  </a:lnTo>
                  <a:lnTo>
                    <a:pt x="27" y="33"/>
                  </a:lnTo>
                  <a:moveTo>
                    <a:pt x="29" y="31"/>
                  </a:moveTo>
                  <a:lnTo>
                    <a:pt x="30" y="31"/>
                  </a:lnTo>
                  <a:lnTo>
                    <a:pt x="31" y="29"/>
                  </a:lnTo>
                  <a:moveTo>
                    <a:pt x="34" y="28"/>
                  </a:moveTo>
                  <a:lnTo>
                    <a:pt x="35" y="27"/>
                  </a:lnTo>
                  <a:lnTo>
                    <a:pt x="36" y="26"/>
                  </a:lnTo>
                  <a:lnTo>
                    <a:pt x="37" y="26"/>
                  </a:lnTo>
                  <a:moveTo>
                    <a:pt x="40" y="24"/>
                  </a:moveTo>
                  <a:lnTo>
                    <a:pt x="41" y="23"/>
                  </a:lnTo>
                  <a:lnTo>
                    <a:pt x="43" y="22"/>
                  </a:lnTo>
                  <a:moveTo>
                    <a:pt x="46" y="21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19"/>
                  </a:lnTo>
                  <a:moveTo>
                    <a:pt x="52" y="17"/>
                  </a:moveTo>
                  <a:lnTo>
                    <a:pt x="53" y="17"/>
                  </a:lnTo>
                  <a:lnTo>
                    <a:pt x="54" y="16"/>
                  </a:lnTo>
                  <a:lnTo>
                    <a:pt x="55" y="15"/>
                  </a:lnTo>
                  <a:moveTo>
                    <a:pt x="58" y="14"/>
                  </a:moveTo>
                  <a:lnTo>
                    <a:pt x="59" y="14"/>
                  </a:lnTo>
                  <a:lnTo>
                    <a:pt x="60" y="13"/>
                  </a:lnTo>
                  <a:lnTo>
                    <a:pt x="61" y="12"/>
                  </a:lnTo>
                  <a:moveTo>
                    <a:pt x="64" y="11"/>
                  </a:moveTo>
                  <a:lnTo>
                    <a:pt x="65" y="11"/>
                  </a:lnTo>
                  <a:lnTo>
                    <a:pt x="66" y="11"/>
                  </a:lnTo>
                  <a:lnTo>
                    <a:pt x="68" y="10"/>
                  </a:lnTo>
                  <a:moveTo>
                    <a:pt x="71" y="9"/>
                  </a:moveTo>
                  <a:lnTo>
                    <a:pt x="72" y="8"/>
                  </a:lnTo>
                  <a:lnTo>
                    <a:pt x="73" y="8"/>
                  </a:lnTo>
                  <a:lnTo>
                    <a:pt x="75" y="7"/>
                  </a:lnTo>
                  <a:moveTo>
                    <a:pt x="78" y="6"/>
                  </a:moveTo>
                  <a:lnTo>
                    <a:pt x="79" y="5"/>
                  </a:lnTo>
                  <a:lnTo>
                    <a:pt x="80" y="5"/>
                  </a:lnTo>
                  <a:lnTo>
                    <a:pt x="81" y="5"/>
                  </a:lnTo>
                  <a:moveTo>
                    <a:pt x="84" y="4"/>
                  </a:moveTo>
                  <a:lnTo>
                    <a:pt x="85" y="3"/>
                  </a:lnTo>
                  <a:lnTo>
                    <a:pt x="87" y="3"/>
                  </a:lnTo>
                  <a:moveTo>
                    <a:pt x="90" y="2"/>
                  </a:moveTo>
                  <a:lnTo>
                    <a:pt x="91" y="2"/>
                  </a:lnTo>
                  <a:lnTo>
                    <a:pt x="92" y="1"/>
                  </a:lnTo>
                  <a:lnTo>
                    <a:pt x="94" y="1"/>
                  </a:lnTo>
                  <a:moveTo>
                    <a:pt x="97" y="0"/>
                  </a:move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moveTo>
                    <a:pt x="104" y="1"/>
                  </a:moveTo>
                  <a:lnTo>
                    <a:pt x="106" y="1"/>
                  </a:lnTo>
                  <a:lnTo>
                    <a:pt x="106" y="2"/>
                  </a:lnTo>
                  <a:lnTo>
                    <a:pt x="106" y="3"/>
                  </a:lnTo>
                  <a:moveTo>
                    <a:pt x="107" y="6"/>
                  </a:moveTo>
                  <a:lnTo>
                    <a:pt x="106" y="8"/>
                  </a:lnTo>
                  <a:lnTo>
                    <a:pt x="106" y="9"/>
                  </a:lnTo>
                  <a:moveTo>
                    <a:pt x="105" y="12"/>
                  </a:moveTo>
                  <a:lnTo>
                    <a:pt x="104" y="14"/>
                  </a:lnTo>
                  <a:lnTo>
                    <a:pt x="103" y="15"/>
                  </a:lnTo>
                  <a:moveTo>
                    <a:pt x="101" y="19"/>
                  </a:moveTo>
                  <a:lnTo>
                    <a:pt x="100" y="20"/>
                  </a:lnTo>
                  <a:lnTo>
                    <a:pt x="100" y="21"/>
                  </a:lnTo>
                  <a:lnTo>
                    <a:pt x="99" y="22"/>
                  </a:lnTo>
                  <a:moveTo>
                    <a:pt x="97" y="25"/>
                  </a:moveTo>
                  <a:lnTo>
                    <a:pt x="96" y="26"/>
                  </a:lnTo>
                  <a:lnTo>
                    <a:pt x="95" y="27"/>
                  </a:lnTo>
                  <a:lnTo>
                    <a:pt x="95" y="28"/>
                  </a:lnTo>
                  <a:moveTo>
                    <a:pt x="92" y="31"/>
                  </a:moveTo>
                  <a:lnTo>
                    <a:pt x="91" y="32"/>
                  </a:lnTo>
                  <a:lnTo>
                    <a:pt x="91" y="33"/>
                  </a:lnTo>
                  <a:lnTo>
                    <a:pt x="90" y="34"/>
                  </a:lnTo>
                  <a:moveTo>
                    <a:pt x="88" y="36"/>
                  </a:moveTo>
                  <a:lnTo>
                    <a:pt x="87" y="37"/>
                  </a:lnTo>
                  <a:lnTo>
                    <a:pt x="86" y="39"/>
                  </a:lnTo>
                  <a:moveTo>
                    <a:pt x="83" y="41"/>
                  </a:moveTo>
                  <a:lnTo>
                    <a:pt x="82" y="42"/>
                  </a:lnTo>
                  <a:lnTo>
                    <a:pt x="81" y="43"/>
                  </a:lnTo>
                  <a:lnTo>
                    <a:pt x="80" y="44"/>
                  </a:lnTo>
                  <a:moveTo>
                    <a:pt x="77" y="46"/>
                  </a:moveTo>
                  <a:lnTo>
                    <a:pt x="76" y="47"/>
                  </a:lnTo>
                  <a:lnTo>
                    <a:pt x="76" y="48"/>
                  </a:lnTo>
                  <a:lnTo>
                    <a:pt x="75" y="48"/>
                  </a:lnTo>
                  <a:moveTo>
                    <a:pt x="72" y="51"/>
                  </a:moveTo>
                  <a:lnTo>
                    <a:pt x="71" y="52"/>
                  </a:lnTo>
                  <a:lnTo>
                    <a:pt x="69" y="53"/>
                  </a:lnTo>
                  <a:moveTo>
                    <a:pt x="66" y="55"/>
                  </a:moveTo>
                  <a:lnTo>
                    <a:pt x="66" y="56"/>
                  </a:lnTo>
                  <a:lnTo>
                    <a:pt x="65" y="56"/>
                  </a:lnTo>
                  <a:lnTo>
                    <a:pt x="64" y="57"/>
                  </a:lnTo>
                  <a:moveTo>
                    <a:pt x="62" y="59"/>
                  </a:moveTo>
                  <a:lnTo>
                    <a:pt x="60" y="59"/>
                  </a:lnTo>
                  <a:lnTo>
                    <a:pt x="59" y="60"/>
                  </a:lnTo>
                  <a:moveTo>
                    <a:pt x="57" y="62"/>
                  </a:moveTo>
                  <a:lnTo>
                    <a:pt x="56" y="62"/>
                  </a:lnTo>
                  <a:lnTo>
                    <a:pt x="55" y="63"/>
                  </a:lnTo>
                  <a:lnTo>
                    <a:pt x="54" y="63"/>
                  </a:lnTo>
                  <a:moveTo>
                    <a:pt x="52" y="65"/>
                  </a:moveTo>
                  <a:lnTo>
                    <a:pt x="50" y="65"/>
                  </a:lnTo>
                  <a:lnTo>
                    <a:pt x="49" y="66"/>
                  </a:lnTo>
                  <a:moveTo>
                    <a:pt x="46" y="68"/>
                  </a:moveTo>
                  <a:lnTo>
                    <a:pt x="44" y="68"/>
                  </a:lnTo>
                  <a:lnTo>
                    <a:pt x="43" y="69"/>
                  </a:lnTo>
                  <a:moveTo>
                    <a:pt x="40" y="70"/>
                  </a:moveTo>
                  <a:lnTo>
                    <a:pt x="38" y="71"/>
                  </a:lnTo>
                  <a:lnTo>
                    <a:pt x="37" y="71"/>
                  </a:lnTo>
                  <a:moveTo>
                    <a:pt x="34" y="72"/>
                  </a:moveTo>
                  <a:lnTo>
                    <a:pt x="33" y="73"/>
                  </a:lnTo>
                  <a:lnTo>
                    <a:pt x="31" y="73"/>
                  </a:lnTo>
                  <a:moveTo>
                    <a:pt x="28" y="74"/>
                  </a:moveTo>
                  <a:lnTo>
                    <a:pt x="27" y="74"/>
                  </a:lnTo>
                  <a:lnTo>
                    <a:pt x="25" y="75"/>
                  </a:lnTo>
                  <a:moveTo>
                    <a:pt x="22" y="76"/>
                  </a:moveTo>
                  <a:lnTo>
                    <a:pt x="21" y="76"/>
                  </a:lnTo>
                  <a:lnTo>
                    <a:pt x="19" y="76"/>
                  </a:lnTo>
                  <a:lnTo>
                    <a:pt x="18" y="76"/>
                  </a:lnTo>
                  <a:moveTo>
                    <a:pt x="14" y="76"/>
                  </a:moveTo>
                  <a:lnTo>
                    <a:pt x="12" y="76"/>
                  </a:lnTo>
                  <a:lnTo>
                    <a:pt x="11" y="76"/>
                  </a:lnTo>
                  <a:lnTo>
                    <a:pt x="10" y="76"/>
                  </a:lnTo>
                  <a:moveTo>
                    <a:pt x="6" y="76"/>
                  </a:moveTo>
                  <a:lnTo>
                    <a:pt x="5" y="75"/>
                  </a:lnTo>
                  <a:lnTo>
                    <a:pt x="3" y="74"/>
                  </a:lnTo>
                  <a:moveTo>
                    <a:pt x="1" y="71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8" name="Freeform 63"/>
            <p:cNvSpPr>
              <a:spLocks noEditPoints="1"/>
            </p:cNvSpPr>
            <p:nvPr/>
          </p:nvSpPr>
          <p:spPr bwMode="auto">
            <a:xfrm>
              <a:off x="1906" y="2005"/>
              <a:ext cx="2058" cy="1425"/>
            </a:xfrm>
            <a:custGeom>
              <a:avLst/>
              <a:gdLst>
                <a:gd name="T0" fmla="*/ 0 w 369"/>
                <a:gd name="T1" fmla="*/ 1380 h 256"/>
                <a:gd name="T2" fmla="*/ 11 w 369"/>
                <a:gd name="T3" fmla="*/ 1314 h 256"/>
                <a:gd name="T4" fmla="*/ 17 w 369"/>
                <a:gd name="T5" fmla="*/ 1269 h 256"/>
                <a:gd name="T6" fmla="*/ 33 w 369"/>
                <a:gd name="T7" fmla="*/ 1219 h 256"/>
                <a:gd name="T8" fmla="*/ 50 w 369"/>
                <a:gd name="T9" fmla="*/ 1169 h 256"/>
                <a:gd name="T10" fmla="*/ 73 w 369"/>
                <a:gd name="T11" fmla="*/ 1119 h 256"/>
                <a:gd name="T12" fmla="*/ 95 w 369"/>
                <a:gd name="T13" fmla="*/ 1069 h 256"/>
                <a:gd name="T14" fmla="*/ 123 w 369"/>
                <a:gd name="T15" fmla="*/ 1024 h 256"/>
                <a:gd name="T16" fmla="*/ 145 w 369"/>
                <a:gd name="T17" fmla="*/ 974 h 256"/>
                <a:gd name="T18" fmla="*/ 184 w 369"/>
                <a:gd name="T19" fmla="*/ 918 h 256"/>
                <a:gd name="T20" fmla="*/ 218 w 369"/>
                <a:gd name="T21" fmla="*/ 874 h 256"/>
                <a:gd name="T22" fmla="*/ 245 w 369"/>
                <a:gd name="T23" fmla="*/ 835 h 256"/>
                <a:gd name="T24" fmla="*/ 279 w 369"/>
                <a:gd name="T25" fmla="*/ 796 h 256"/>
                <a:gd name="T26" fmla="*/ 318 w 369"/>
                <a:gd name="T27" fmla="*/ 757 h 256"/>
                <a:gd name="T28" fmla="*/ 346 w 369"/>
                <a:gd name="T29" fmla="*/ 729 h 256"/>
                <a:gd name="T30" fmla="*/ 390 w 369"/>
                <a:gd name="T31" fmla="*/ 696 h 256"/>
                <a:gd name="T32" fmla="*/ 429 w 369"/>
                <a:gd name="T33" fmla="*/ 662 h 256"/>
                <a:gd name="T34" fmla="*/ 463 w 369"/>
                <a:gd name="T35" fmla="*/ 640 h 256"/>
                <a:gd name="T36" fmla="*/ 513 w 369"/>
                <a:gd name="T37" fmla="*/ 612 h 256"/>
                <a:gd name="T38" fmla="*/ 552 w 369"/>
                <a:gd name="T39" fmla="*/ 590 h 256"/>
                <a:gd name="T40" fmla="*/ 586 w 369"/>
                <a:gd name="T41" fmla="*/ 573 h 256"/>
                <a:gd name="T42" fmla="*/ 630 w 369"/>
                <a:gd name="T43" fmla="*/ 551 h 256"/>
                <a:gd name="T44" fmla="*/ 669 w 369"/>
                <a:gd name="T45" fmla="*/ 534 h 256"/>
                <a:gd name="T46" fmla="*/ 719 w 369"/>
                <a:gd name="T47" fmla="*/ 512 h 256"/>
                <a:gd name="T48" fmla="*/ 775 w 369"/>
                <a:gd name="T49" fmla="*/ 484 h 256"/>
                <a:gd name="T50" fmla="*/ 825 w 369"/>
                <a:gd name="T51" fmla="*/ 468 h 256"/>
                <a:gd name="T52" fmla="*/ 876 w 369"/>
                <a:gd name="T53" fmla="*/ 445 h 256"/>
                <a:gd name="T54" fmla="*/ 909 w 369"/>
                <a:gd name="T55" fmla="*/ 429 h 256"/>
                <a:gd name="T56" fmla="*/ 965 w 369"/>
                <a:gd name="T57" fmla="*/ 406 h 256"/>
                <a:gd name="T58" fmla="*/ 1021 w 369"/>
                <a:gd name="T59" fmla="*/ 384 h 256"/>
                <a:gd name="T60" fmla="*/ 1065 w 369"/>
                <a:gd name="T61" fmla="*/ 367 h 256"/>
                <a:gd name="T62" fmla="*/ 1110 w 369"/>
                <a:gd name="T63" fmla="*/ 351 h 256"/>
                <a:gd name="T64" fmla="*/ 1160 w 369"/>
                <a:gd name="T65" fmla="*/ 328 h 256"/>
                <a:gd name="T66" fmla="*/ 1194 w 369"/>
                <a:gd name="T67" fmla="*/ 317 h 256"/>
                <a:gd name="T68" fmla="*/ 1238 w 369"/>
                <a:gd name="T69" fmla="*/ 295 h 256"/>
                <a:gd name="T70" fmla="*/ 1283 w 369"/>
                <a:gd name="T71" fmla="*/ 278 h 256"/>
                <a:gd name="T72" fmla="*/ 1316 w 369"/>
                <a:gd name="T73" fmla="*/ 262 h 256"/>
                <a:gd name="T74" fmla="*/ 1378 w 369"/>
                <a:gd name="T75" fmla="*/ 239 h 256"/>
                <a:gd name="T76" fmla="*/ 1428 w 369"/>
                <a:gd name="T77" fmla="*/ 217 h 256"/>
                <a:gd name="T78" fmla="*/ 1478 w 369"/>
                <a:gd name="T79" fmla="*/ 195 h 256"/>
                <a:gd name="T80" fmla="*/ 1528 w 369"/>
                <a:gd name="T81" fmla="*/ 173 h 256"/>
                <a:gd name="T82" fmla="*/ 1567 w 369"/>
                <a:gd name="T83" fmla="*/ 150 h 256"/>
                <a:gd name="T84" fmla="*/ 1612 w 369"/>
                <a:gd name="T85" fmla="*/ 134 h 256"/>
                <a:gd name="T86" fmla="*/ 1656 w 369"/>
                <a:gd name="T87" fmla="*/ 111 h 256"/>
                <a:gd name="T88" fmla="*/ 1707 w 369"/>
                <a:gd name="T89" fmla="*/ 89 h 256"/>
                <a:gd name="T90" fmla="*/ 1746 w 369"/>
                <a:gd name="T91" fmla="*/ 72 h 256"/>
                <a:gd name="T92" fmla="*/ 1785 w 369"/>
                <a:gd name="T93" fmla="*/ 50 h 256"/>
                <a:gd name="T94" fmla="*/ 1846 w 369"/>
                <a:gd name="T95" fmla="*/ 28 h 256"/>
                <a:gd name="T96" fmla="*/ 1885 w 369"/>
                <a:gd name="T97" fmla="*/ 11 h 256"/>
                <a:gd name="T98" fmla="*/ 1941 w 369"/>
                <a:gd name="T99" fmla="*/ 0 h 256"/>
                <a:gd name="T100" fmla="*/ 1991 w 369"/>
                <a:gd name="T101" fmla="*/ 17 h 256"/>
                <a:gd name="T102" fmla="*/ 2025 w 369"/>
                <a:gd name="T103" fmla="*/ 45 h 256"/>
                <a:gd name="T104" fmla="*/ 2052 w 369"/>
                <a:gd name="T105" fmla="*/ 95 h 256"/>
                <a:gd name="T106" fmla="*/ 2047 w 369"/>
                <a:gd name="T107" fmla="*/ 128 h 256"/>
                <a:gd name="T108" fmla="*/ 2025 w 369"/>
                <a:gd name="T109" fmla="*/ 178 h 256"/>
                <a:gd name="T110" fmla="*/ 2002 w 369"/>
                <a:gd name="T111" fmla="*/ 212 h 256"/>
                <a:gd name="T112" fmla="*/ 1969 w 369"/>
                <a:gd name="T113" fmla="*/ 262 h 256"/>
                <a:gd name="T114" fmla="*/ 1930 w 369"/>
                <a:gd name="T115" fmla="*/ 312 h 256"/>
                <a:gd name="T116" fmla="*/ 1896 w 369"/>
                <a:gd name="T117" fmla="*/ 362 h 2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9"/>
                <a:gd name="T178" fmla="*/ 0 h 256"/>
                <a:gd name="T179" fmla="*/ 369 w 369"/>
                <a:gd name="T180" fmla="*/ 256 h 2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9" h="256">
                  <a:moveTo>
                    <a:pt x="0" y="253"/>
                  </a:moveTo>
                  <a:lnTo>
                    <a:pt x="0" y="252"/>
                  </a:lnTo>
                  <a:moveTo>
                    <a:pt x="0" y="249"/>
                  </a:moveTo>
                  <a:lnTo>
                    <a:pt x="0" y="248"/>
                  </a:lnTo>
                  <a:moveTo>
                    <a:pt x="0" y="245"/>
                  </a:moveTo>
                  <a:lnTo>
                    <a:pt x="0" y="244"/>
                  </a:lnTo>
                  <a:moveTo>
                    <a:pt x="0" y="241"/>
                  </a:moveTo>
                  <a:lnTo>
                    <a:pt x="0" y="240"/>
                  </a:lnTo>
                  <a:moveTo>
                    <a:pt x="1" y="237"/>
                  </a:moveTo>
                  <a:lnTo>
                    <a:pt x="2" y="236"/>
                  </a:lnTo>
                  <a:moveTo>
                    <a:pt x="2" y="233"/>
                  </a:moveTo>
                  <a:lnTo>
                    <a:pt x="3" y="232"/>
                  </a:lnTo>
                  <a:moveTo>
                    <a:pt x="3" y="229"/>
                  </a:moveTo>
                  <a:lnTo>
                    <a:pt x="3" y="228"/>
                  </a:lnTo>
                  <a:moveTo>
                    <a:pt x="4" y="226"/>
                  </a:moveTo>
                  <a:lnTo>
                    <a:pt x="4" y="225"/>
                  </a:lnTo>
                  <a:moveTo>
                    <a:pt x="5" y="223"/>
                  </a:moveTo>
                  <a:lnTo>
                    <a:pt x="6" y="222"/>
                  </a:lnTo>
                  <a:moveTo>
                    <a:pt x="6" y="219"/>
                  </a:moveTo>
                  <a:lnTo>
                    <a:pt x="6" y="218"/>
                  </a:lnTo>
                  <a:moveTo>
                    <a:pt x="7" y="216"/>
                  </a:moveTo>
                  <a:lnTo>
                    <a:pt x="7" y="215"/>
                  </a:lnTo>
                  <a:moveTo>
                    <a:pt x="8" y="213"/>
                  </a:moveTo>
                  <a:lnTo>
                    <a:pt x="9" y="213"/>
                  </a:lnTo>
                  <a:moveTo>
                    <a:pt x="9" y="210"/>
                  </a:moveTo>
                  <a:lnTo>
                    <a:pt x="10" y="209"/>
                  </a:lnTo>
                  <a:moveTo>
                    <a:pt x="11" y="206"/>
                  </a:moveTo>
                  <a:lnTo>
                    <a:pt x="12" y="205"/>
                  </a:lnTo>
                  <a:moveTo>
                    <a:pt x="13" y="202"/>
                  </a:moveTo>
                  <a:lnTo>
                    <a:pt x="13" y="201"/>
                  </a:lnTo>
                  <a:moveTo>
                    <a:pt x="14" y="199"/>
                  </a:moveTo>
                  <a:lnTo>
                    <a:pt x="14" y="198"/>
                  </a:lnTo>
                  <a:moveTo>
                    <a:pt x="16" y="196"/>
                  </a:moveTo>
                  <a:lnTo>
                    <a:pt x="16" y="195"/>
                  </a:lnTo>
                  <a:moveTo>
                    <a:pt x="17" y="193"/>
                  </a:moveTo>
                  <a:lnTo>
                    <a:pt x="17" y="192"/>
                  </a:lnTo>
                  <a:moveTo>
                    <a:pt x="19" y="190"/>
                  </a:moveTo>
                  <a:lnTo>
                    <a:pt x="19" y="189"/>
                  </a:lnTo>
                  <a:moveTo>
                    <a:pt x="20" y="187"/>
                  </a:moveTo>
                  <a:lnTo>
                    <a:pt x="20" y="186"/>
                  </a:lnTo>
                  <a:moveTo>
                    <a:pt x="22" y="184"/>
                  </a:moveTo>
                  <a:lnTo>
                    <a:pt x="22" y="183"/>
                  </a:lnTo>
                  <a:moveTo>
                    <a:pt x="24" y="180"/>
                  </a:moveTo>
                  <a:lnTo>
                    <a:pt x="25" y="179"/>
                  </a:lnTo>
                  <a:moveTo>
                    <a:pt x="26" y="176"/>
                  </a:moveTo>
                  <a:lnTo>
                    <a:pt x="26" y="175"/>
                  </a:lnTo>
                  <a:moveTo>
                    <a:pt x="28" y="173"/>
                  </a:moveTo>
                  <a:lnTo>
                    <a:pt x="28" y="172"/>
                  </a:lnTo>
                  <a:moveTo>
                    <a:pt x="30" y="169"/>
                  </a:moveTo>
                  <a:lnTo>
                    <a:pt x="31" y="168"/>
                  </a:lnTo>
                  <a:moveTo>
                    <a:pt x="32" y="166"/>
                  </a:moveTo>
                  <a:lnTo>
                    <a:pt x="33" y="165"/>
                  </a:lnTo>
                  <a:moveTo>
                    <a:pt x="34" y="163"/>
                  </a:moveTo>
                  <a:lnTo>
                    <a:pt x="35" y="162"/>
                  </a:lnTo>
                  <a:moveTo>
                    <a:pt x="36" y="160"/>
                  </a:moveTo>
                  <a:lnTo>
                    <a:pt x="37" y="160"/>
                  </a:lnTo>
                  <a:moveTo>
                    <a:pt x="39" y="157"/>
                  </a:moveTo>
                  <a:lnTo>
                    <a:pt x="39" y="156"/>
                  </a:lnTo>
                  <a:moveTo>
                    <a:pt x="41" y="154"/>
                  </a:moveTo>
                  <a:lnTo>
                    <a:pt x="42" y="153"/>
                  </a:lnTo>
                  <a:moveTo>
                    <a:pt x="43" y="151"/>
                  </a:moveTo>
                  <a:lnTo>
                    <a:pt x="44" y="150"/>
                  </a:lnTo>
                  <a:moveTo>
                    <a:pt x="46" y="148"/>
                  </a:moveTo>
                  <a:lnTo>
                    <a:pt x="46" y="147"/>
                  </a:lnTo>
                  <a:moveTo>
                    <a:pt x="48" y="146"/>
                  </a:moveTo>
                  <a:lnTo>
                    <a:pt x="49" y="145"/>
                  </a:lnTo>
                  <a:moveTo>
                    <a:pt x="50" y="143"/>
                  </a:moveTo>
                  <a:lnTo>
                    <a:pt x="51" y="142"/>
                  </a:lnTo>
                  <a:moveTo>
                    <a:pt x="53" y="140"/>
                  </a:moveTo>
                  <a:lnTo>
                    <a:pt x="54" y="139"/>
                  </a:lnTo>
                  <a:moveTo>
                    <a:pt x="56" y="137"/>
                  </a:moveTo>
                  <a:lnTo>
                    <a:pt x="57" y="136"/>
                  </a:lnTo>
                  <a:moveTo>
                    <a:pt x="59" y="134"/>
                  </a:moveTo>
                  <a:lnTo>
                    <a:pt x="60" y="134"/>
                  </a:lnTo>
                  <a:moveTo>
                    <a:pt x="61" y="132"/>
                  </a:moveTo>
                  <a:lnTo>
                    <a:pt x="62" y="131"/>
                  </a:lnTo>
                  <a:moveTo>
                    <a:pt x="64" y="130"/>
                  </a:moveTo>
                  <a:lnTo>
                    <a:pt x="64" y="129"/>
                  </a:lnTo>
                  <a:moveTo>
                    <a:pt x="66" y="128"/>
                  </a:moveTo>
                  <a:lnTo>
                    <a:pt x="67" y="127"/>
                  </a:lnTo>
                  <a:moveTo>
                    <a:pt x="70" y="125"/>
                  </a:moveTo>
                  <a:lnTo>
                    <a:pt x="71" y="124"/>
                  </a:lnTo>
                  <a:moveTo>
                    <a:pt x="73" y="123"/>
                  </a:moveTo>
                  <a:lnTo>
                    <a:pt x="74" y="122"/>
                  </a:lnTo>
                  <a:moveTo>
                    <a:pt x="76" y="120"/>
                  </a:moveTo>
                  <a:lnTo>
                    <a:pt x="77" y="119"/>
                  </a:lnTo>
                  <a:moveTo>
                    <a:pt x="79" y="118"/>
                  </a:moveTo>
                  <a:lnTo>
                    <a:pt x="80" y="117"/>
                  </a:lnTo>
                  <a:moveTo>
                    <a:pt x="82" y="116"/>
                  </a:moveTo>
                  <a:lnTo>
                    <a:pt x="83" y="115"/>
                  </a:lnTo>
                  <a:moveTo>
                    <a:pt x="85" y="114"/>
                  </a:moveTo>
                  <a:lnTo>
                    <a:pt x="86" y="113"/>
                  </a:lnTo>
                  <a:moveTo>
                    <a:pt x="88" y="112"/>
                  </a:moveTo>
                  <a:lnTo>
                    <a:pt x="89" y="112"/>
                  </a:lnTo>
                  <a:moveTo>
                    <a:pt x="92" y="110"/>
                  </a:moveTo>
                  <a:lnTo>
                    <a:pt x="93" y="109"/>
                  </a:lnTo>
                  <a:moveTo>
                    <a:pt x="95" y="108"/>
                  </a:moveTo>
                  <a:lnTo>
                    <a:pt x="96" y="107"/>
                  </a:lnTo>
                  <a:moveTo>
                    <a:pt x="98" y="106"/>
                  </a:moveTo>
                  <a:lnTo>
                    <a:pt x="99" y="106"/>
                  </a:lnTo>
                  <a:moveTo>
                    <a:pt x="101" y="105"/>
                  </a:moveTo>
                  <a:lnTo>
                    <a:pt x="102" y="104"/>
                  </a:lnTo>
                  <a:moveTo>
                    <a:pt x="104" y="103"/>
                  </a:moveTo>
                  <a:lnTo>
                    <a:pt x="105" y="103"/>
                  </a:lnTo>
                  <a:moveTo>
                    <a:pt x="107" y="102"/>
                  </a:moveTo>
                  <a:lnTo>
                    <a:pt x="108" y="101"/>
                  </a:lnTo>
                  <a:moveTo>
                    <a:pt x="110" y="100"/>
                  </a:moveTo>
                  <a:lnTo>
                    <a:pt x="111" y="100"/>
                  </a:lnTo>
                  <a:moveTo>
                    <a:pt x="113" y="99"/>
                  </a:moveTo>
                  <a:lnTo>
                    <a:pt x="114" y="98"/>
                  </a:lnTo>
                  <a:moveTo>
                    <a:pt x="116" y="97"/>
                  </a:moveTo>
                  <a:lnTo>
                    <a:pt x="117" y="97"/>
                  </a:lnTo>
                  <a:moveTo>
                    <a:pt x="119" y="96"/>
                  </a:moveTo>
                  <a:lnTo>
                    <a:pt x="120" y="96"/>
                  </a:lnTo>
                  <a:moveTo>
                    <a:pt x="122" y="94"/>
                  </a:moveTo>
                  <a:lnTo>
                    <a:pt x="123" y="94"/>
                  </a:lnTo>
                  <a:moveTo>
                    <a:pt x="125" y="93"/>
                  </a:moveTo>
                  <a:lnTo>
                    <a:pt x="126" y="93"/>
                  </a:lnTo>
                  <a:moveTo>
                    <a:pt x="128" y="92"/>
                  </a:moveTo>
                  <a:lnTo>
                    <a:pt x="129" y="92"/>
                  </a:lnTo>
                  <a:moveTo>
                    <a:pt x="131" y="90"/>
                  </a:moveTo>
                  <a:lnTo>
                    <a:pt x="132" y="90"/>
                  </a:lnTo>
                  <a:moveTo>
                    <a:pt x="134" y="89"/>
                  </a:moveTo>
                  <a:lnTo>
                    <a:pt x="135" y="88"/>
                  </a:lnTo>
                  <a:moveTo>
                    <a:pt x="138" y="87"/>
                  </a:moveTo>
                  <a:lnTo>
                    <a:pt x="139" y="87"/>
                  </a:lnTo>
                  <a:moveTo>
                    <a:pt x="141" y="86"/>
                  </a:moveTo>
                  <a:lnTo>
                    <a:pt x="142" y="86"/>
                  </a:lnTo>
                  <a:moveTo>
                    <a:pt x="144" y="85"/>
                  </a:moveTo>
                  <a:lnTo>
                    <a:pt x="145" y="85"/>
                  </a:lnTo>
                  <a:moveTo>
                    <a:pt x="147" y="84"/>
                  </a:moveTo>
                  <a:lnTo>
                    <a:pt x="148" y="84"/>
                  </a:lnTo>
                  <a:moveTo>
                    <a:pt x="150" y="82"/>
                  </a:moveTo>
                  <a:lnTo>
                    <a:pt x="151" y="82"/>
                  </a:lnTo>
                  <a:moveTo>
                    <a:pt x="153" y="81"/>
                  </a:moveTo>
                  <a:lnTo>
                    <a:pt x="154" y="81"/>
                  </a:lnTo>
                  <a:moveTo>
                    <a:pt x="156" y="80"/>
                  </a:moveTo>
                  <a:lnTo>
                    <a:pt x="157" y="80"/>
                  </a:lnTo>
                  <a:moveTo>
                    <a:pt x="159" y="79"/>
                  </a:moveTo>
                  <a:lnTo>
                    <a:pt x="160" y="79"/>
                  </a:lnTo>
                  <a:moveTo>
                    <a:pt x="162" y="78"/>
                  </a:moveTo>
                  <a:lnTo>
                    <a:pt x="163" y="77"/>
                  </a:lnTo>
                  <a:moveTo>
                    <a:pt x="166" y="76"/>
                  </a:moveTo>
                  <a:lnTo>
                    <a:pt x="167" y="76"/>
                  </a:lnTo>
                  <a:moveTo>
                    <a:pt x="169" y="75"/>
                  </a:moveTo>
                  <a:lnTo>
                    <a:pt x="170" y="74"/>
                  </a:lnTo>
                  <a:moveTo>
                    <a:pt x="173" y="73"/>
                  </a:moveTo>
                  <a:lnTo>
                    <a:pt x="174" y="73"/>
                  </a:lnTo>
                  <a:moveTo>
                    <a:pt x="176" y="72"/>
                  </a:moveTo>
                  <a:lnTo>
                    <a:pt x="177" y="72"/>
                  </a:lnTo>
                  <a:moveTo>
                    <a:pt x="179" y="71"/>
                  </a:moveTo>
                  <a:lnTo>
                    <a:pt x="180" y="71"/>
                  </a:lnTo>
                  <a:moveTo>
                    <a:pt x="182" y="70"/>
                  </a:moveTo>
                  <a:lnTo>
                    <a:pt x="183" y="69"/>
                  </a:lnTo>
                  <a:moveTo>
                    <a:pt x="185" y="68"/>
                  </a:moveTo>
                  <a:lnTo>
                    <a:pt x="186" y="68"/>
                  </a:lnTo>
                  <a:moveTo>
                    <a:pt x="188" y="67"/>
                  </a:moveTo>
                  <a:lnTo>
                    <a:pt x="189" y="67"/>
                  </a:lnTo>
                  <a:moveTo>
                    <a:pt x="191" y="66"/>
                  </a:moveTo>
                  <a:lnTo>
                    <a:pt x="192" y="65"/>
                  </a:lnTo>
                  <a:moveTo>
                    <a:pt x="195" y="65"/>
                  </a:moveTo>
                  <a:lnTo>
                    <a:pt x="195" y="64"/>
                  </a:lnTo>
                  <a:moveTo>
                    <a:pt x="198" y="63"/>
                  </a:moveTo>
                  <a:lnTo>
                    <a:pt x="199" y="63"/>
                  </a:lnTo>
                  <a:moveTo>
                    <a:pt x="201" y="62"/>
                  </a:moveTo>
                  <a:lnTo>
                    <a:pt x="202" y="62"/>
                  </a:lnTo>
                  <a:moveTo>
                    <a:pt x="204" y="61"/>
                  </a:moveTo>
                  <a:lnTo>
                    <a:pt x="205" y="61"/>
                  </a:lnTo>
                  <a:moveTo>
                    <a:pt x="207" y="59"/>
                  </a:moveTo>
                  <a:lnTo>
                    <a:pt x="208" y="59"/>
                  </a:lnTo>
                  <a:moveTo>
                    <a:pt x="210" y="58"/>
                  </a:moveTo>
                  <a:lnTo>
                    <a:pt x="211" y="58"/>
                  </a:lnTo>
                  <a:moveTo>
                    <a:pt x="213" y="57"/>
                  </a:moveTo>
                  <a:lnTo>
                    <a:pt x="214" y="57"/>
                  </a:lnTo>
                  <a:moveTo>
                    <a:pt x="216" y="56"/>
                  </a:moveTo>
                  <a:lnTo>
                    <a:pt x="217" y="56"/>
                  </a:lnTo>
                  <a:moveTo>
                    <a:pt x="219" y="55"/>
                  </a:moveTo>
                  <a:lnTo>
                    <a:pt x="220" y="54"/>
                  </a:lnTo>
                  <a:moveTo>
                    <a:pt x="222" y="53"/>
                  </a:moveTo>
                  <a:lnTo>
                    <a:pt x="223" y="53"/>
                  </a:lnTo>
                  <a:moveTo>
                    <a:pt x="225" y="52"/>
                  </a:moveTo>
                  <a:lnTo>
                    <a:pt x="226" y="52"/>
                  </a:lnTo>
                  <a:moveTo>
                    <a:pt x="229" y="50"/>
                  </a:moveTo>
                  <a:lnTo>
                    <a:pt x="230" y="50"/>
                  </a:lnTo>
                  <a:moveTo>
                    <a:pt x="232" y="49"/>
                  </a:moveTo>
                  <a:lnTo>
                    <a:pt x="233" y="49"/>
                  </a:lnTo>
                  <a:moveTo>
                    <a:pt x="235" y="48"/>
                  </a:moveTo>
                  <a:lnTo>
                    <a:pt x="236" y="47"/>
                  </a:lnTo>
                  <a:moveTo>
                    <a:pt x="239" y="46"/>
                  </a:moveTo>
                  <a:lnTo>
                    <a:pt x="240" y="46"/>
                  </a:lnTo>
                  <a:moveTo>
                    <a:pt x="242" y="45"/>
                  </a:moveTo>
                  <a:lnTo>
                    <a:pt x="243" y="44"/>
                  </a:lnTo>
                  <a:moveTo>
                    <a:pt x="246" y="43"/>
                  </a:moveTo>
                  <a:lnTo>
                    <a:pt x="247" y="43"/>
                  </a:lnTo>
                  <a:moveTo>
                    <a:pt x="249" y="42"/>
                  </a:moveTo>
                  <a:lnTo>
                    <a:pt x="250" y="42"/>
                  </a:lnTo>
                  <a:moveTo>
                    <a:pt x="252" y="40"/>
                  </a:moveTo>
                  <a:lnTo>
                    <a:pt x="253" y="40"/>
                  </a:lnTo>
                  <a:moveTo>
                    <a:pt x="255" y="39"/>
                  </a:moveTo>
                  <a:lnTo>
                    <a:pt x="256" y="39"/>
                  </a:lnTo>
                  <a:moveTo>
                    <a:pt x="258" y="38"/>
                  </a:moveTo>
                  <a:lnTo>
                    <a:pt x="259" y="37"/>
                  </a:lnTo>
                  <a:moveTo>
                    <a:pt x="262" y="36"/>
                  </a:moveTo>
                  <a:lnTo>
                    <a:pt x="263" y="36"/>
                  </a:lnTo>
                  <a:moveTo>
                    <a:pt x="265" y="35"/>
                  </a:moveTo>
                  <a:lnTo>
                    <a:pt x="266" y="34"/>
                  </a:lnTo>
                  <a:moveTo>
                    <a:pt x="269" y="33"/>
                  </a:moveTo>
                  <a:lnTo>
                    <a:pt x="270" y="32"/>
                  </a:lnTo>
                  <a:moveTo>
                    <a:pt x="273" y="31"/>
                  </a:moveTo>
                  <a:lnTo>
                    <a:pt x="274" y="31"/>
                  </a:lnTo>
                  <a:moveTo>
                    <a:pt x="276" y="30"/>
                  </a:moveTo>
                  <a:lnTo>
                    <a:pt x="277" y="29"/>
                  </a:lnTo>
                  <a:moveTo>
                    <a:pt x="280" y="28"/>
                  </a:moveTo>
                  <a:lnTo>
                    <a:pt x="281" y="27"/>
                  </a:lnTo>
                  <a:moveTo>
                    <a:pt x="283" y="26"/>
                  </a:moveTo>
                  <a:lnTo>
                    <a:pt x="284" y="26"/>
                  </a:lnTo>
                  <a:moveTo>
                    <a:pt x="286" y="25"/>
                  </a:moveTo>
                  <a:lnTo>
                    <a:pt x="287" y="25"/>
                  </a:lnTo>
                  <a:moveTo>
                    <a:pt x="289" y="24"/>
                  </a:moveTo>
                  <a:lnTo>
                    <a:pt x="290" y="23"/>
                  </a:lnTo>
                  <a:moveTo>
                    <a:pt x="293" y="22"/>
                  </a:moveTo>
                  <a:lnTo>
                    <a:pt x="294" y="22"/>
                  </a:lnTo>
                  <a:moveTo>
                    <a:pt x="296" y="21"/>
                  </a:moveTo>
                  <a:lnTo>
                    <a:pt x="297" y="20"/>
                  </a:lnTo>
                  <a:moveTo>
                    <a:pt x="299" y="19"/>
                  </a:moveTo>
                  <a:lnTo>
                    <a:pt x="300" y="19"/>
                  </a:lnTo>
                  <a:moveTo>
                    <a:pt x="302" y="18"/>
                  </a:moveTo>
                  <a:lnTo>
                    <a:pt x="303" y="17"/>
                  </a:lnTo>
                  <a:moveTo>
                    <a:pt x="306" y="16"/>
                  </a:moveTo>
                  <a:lnTo>
                    <a:pt x="307" y="16"/>
                  </a:lnTo>
                  <a:moveTo>
                    <a:pt x="309" y="15"/>
                  </a:moveTo>
                  <a:lnTo>
                    <a:pt x="310" y="14"/>
                  </a:lnTo>
                  <a:moveTo>
                    <a:pt x="312" y="13"/>
                  </a:moveTo>
                  <a:lnTo>
                    <a:pt x="313" y="13"/>
                  </a:lnTo>
                  <a:moveTo>
                    <a:pt x="315" y="12"/>
                  </a:moveTo>
                  <a:lnTo>
                    <a:pt x="316" y="11"/>
                  </a:lnTo>
                  <a:moveTo>
                    <a:pt x="319" y="10"/>
                  </a:moveTo>
                  <a:lnTo>
                    <a:pt x="320" y="9"/>
                  </a:lnTo>
                  <a:moveTo>
                    <a:pt x="323" y="9"/>
                  </a:moveTo>
                  <a:lnTo>
                    <a:pt x="324" y="8"/>
                  </a:lnTo>
                  <a:moveTo>
                    <a:pt x="327" y="7"/>
                  </a:moveTo>
                  <a:lnTo>
                    <a:pt x="328" y="6"/>
                  </a:lnTo>
                  <a:moveTo>
                    <a:pt x="331" y="5"/>
                  </a:moveTo>
                  <a:lnTo>
                    <a:pt x="332" y="5"/>
                  </a:lnTo>
                  <a:moveTo>
                    <a:pt x="334" y="4"/>
                  </a:moveTo>
                  <a:lnTo>
                    <a:pt x="335" y="4"/>
                  </a:lnTo>
                  <a:moveTo>
                    <a:pt x="337" y="3"/>
                  </a:moveTo>
                  <a:lnTo>
                    <a:pt x="338" y="2"/>
                  </a:lnTo>
                  <a:moveTo>
                    <a:pt x="341" y="2"/>
                  </a:moveTo>
                  <a:lnTo>
                    <a:pt x="342" y="2"/>
                  </a:lnTo>
                  <a:moveTo>
                    <a:pt x="344" y="1"/>
                  </a:moveTo>
                  <a:lnTo>
                    <a:pt x="345" y="1"/>
                  </a:lnTo>
                  <a:moveTo>
                    <a:pt x="347" y="0"/>
                  </a:moveTo>
                  <a:lnTo>
                    <a:pt x="348" y="0"/>
                  </a:lnTo>
                  <a:moveTo>
                    <a:pt x="350" y="1"/>
                  </a:moveTo>
                  <a:lnTo>
                    <a:pt x="351" y="1"/>
                  </a:lnTo>
                  <a:moveTo>
                    <a:pt x="354" y="1"/>
                  </a:moveTo>
                  <a:lnTo>
                    <a:pt x="355" y="1"/>
                  </a:lnTo>
                  <a:moveTo>
                    <a:pt x="357" y="2"/>
                  </a:moveTo>
                  <a:lnTo>
                    <a:pt x="357" y="3"/>
                  </a:lnTo>
                  <a:moveTo>
                    <a:pt x="359" y="5"/>
                  </a:moveTo>
                  <a:lnTo>
                    <a:pt x="360" y="6"/>
                  </a:lnTo>
                  <a:moveTo>
                    <a:pt x="362" y="7"/>
                  </a:moveTo>
                  <a:lnTo>
                    <a:pt x="363" y="8"/>
                  </a:lnTo>
                  <a:moveTo>
                    <a:pt x="365" y="9"/>
                  </a:moveTo>
                  <a:lnTo>
                    <a:pt x="365" y="10"/>
                  </a:lnTo>
                  <a:moveTo>
                    <a:pt x="367" y="13"/>
                  </a:moveTo>
                  <a:lnTo>
                    <a:pt x="368" y="14"/>
                  </a:lnTo>
                  <a:moveTo>
                    <a:pt x="369" y="16"/>
                  </a:moveTo>
                  <a:lnTo>
                    <a:pt x="368" y="17"/>
                  </a:lnTo>
                  <a:moveTo>
                    <a:pt x="369" y="19"/>
                  </a:moveTo>
                  <a:lnTo>
                    <a:pt x="368" y="20"/>
                  </a:lnTo>
                  <a:moveTo>
                    <a:pt x="368" y="23"/>
                  </a:moveTo>
                  <a:lnTo>
                    <a:pt x="367" y="23"/>
                  </a:lnTo>
                  <a:moveTo>
                    <a:pt x="366" y="26"/>
                  </a:moveTo>
                  <a:lnTo>
                    <a:pt x="366" y="27"/>
                  </a:lnTo>
                  <a:moveTo>
                    <a:pt x="365" y="29"/>
                  </a:moveTo>
                  <a:lnTo>
                    <a:pt x="364" y="29"/>
                  </a:lnTo>
                  <a:moveTo>
                    <a:pt x="363" y="32"/>
                  </a:moveTo>
                  <a:lnTo>
                    <a:pt x="363" y="33"/>
                  </a:lnTo>
                  <a:moveTo>
                    <a:pt x="361" y="34"/>
                  </a:moveTo>
                  <a:lnTo>
                    <a:pt x="361" y="35"/>
                  </a:lnTo>
                  <a:moveTo>
                    <a:pt x="360" y="37"/>
                  </a:moveTo>
                  <a:lnTo>
                    <a:pt x="359" y="38"/>
                  </a:lnTo>
                  <a:moveTo>
                    <a:pt x="357" y="40"/>
                  </a:moveTo>
                  <a:lnTo>
                    <a:pt x="357" y="41"/>
                  </a:lnTo>
                  <a:moveTo>
                    <a:pt x="356" y="43"/>
                  </a:moveTo>
                  <a:lnTo>
                    <a:pt x="355" y="44"/>
                  </a:lnTo>
                  <a:moveTo>
                    <a:pt x="353" y="46"/>
                  </a:moveTo>
                  <a:lnTo>
                    <a:pt x="353" y="47"/>
                  </a:lnTo>
                  <a:moveTo>
                    <a:pt x="351" y="49"/>
                  </a:moveTo>
                  <a:lnTo>
                    <a:pt x="351" y="50"/>
                  </a:lnTo>
                  <a:moveTo>
                    <a:pt x="349" y="53"/>
                  </a:moveTo>
                  <a:lnTo>
                    <a:pt x="348" y="53"/>
                  </a:lnTo>
                  <a:moveTo>
                    <a:pt x="347" y="55"/>
                  </a:moveTo>
                  <a:lnTo>
                    <a:pt x="346" y="56"/>
                  </a:lnTo>
                  <a:moveTo>
                    <a:pt x="344" y="59"/>
                  </a:moveTo>
                  <a:lnTo>
                    <a:pt x="343" y="60"/>
                  </a:lnTo>
                  <a:moveTo>
                    <a:pt x="342" y="62"/>
                  </a:moveTo>
                  <a:lnTo>
                    <a:pt x="341" y="63"/>
                  </a:lnTo>
                  <a:moveTo>
                    <a:pt x="340" y="65"/>
                  </a:moveTo>
                  <a:lnTo>
                    <a:pt x="339" y="66"/>
                  </a:lnTo>
                  <a:moveTo>
                    <a:pt x="337" y="68"/>
                  </a:move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89" name="Freeform 64"/>
            <p:cNvSpPr>
              <a:spLocks noEditPoints="1"/>
            </p:cNvSpPr>
            <p:nvPr/>
          </p:nvSpPr>
          <p:spPr bwMode="auto">
            <a:xfrm>
              <a:off x="1911" y="2390"/>
              <a:ext cx="1869" cy="1141"/>
            </a:xfrm>
            <a:custGeom>
              <a:avLst/>
              <a:gdLst>
                <a:gd name="T0" fmla="*/ 1836 w 335"/>
                <a:gd name="T1" fmla="*/ 45 h 205"/>
                <a:gd name="T2" fmla="*/ 1808 w 335"/>
                <a:gd name="T3" fmla="*/ 83 h 205"/>
                <a:gd name="T4" fmla="*/ 1785 w 335"/>
                <a:gd name="T5" fmla="*/ 117 h 205"/>
                <a:gd name="T6" fmla="*/ 1757 w 335"/>
                <a:gd name="T7" fmla="*/ 150 h 205"/>
                <a:gd name="T8" fmla="*/ 1735 w 335"/>
                <a:gd name="T9" fmla="*/ 184 h 205"/>
                <a:gd name="T10" fmla="*/ 1707 w 335"/>
                <a:gd name="T11" fmla="*/ 217 h 205"/>
                <a:gd name="T12" fmla="*/ 1685 w 335"/>
                <a:gd name="T13" fmla="*/ 245 h 205"/>
                <a:gd name="T14" fmla="*/ 1668 w 335"/>
                <a:gd name="T15" fmla="*/ 278 h 205"/>
                <a:gd name="T16" fmla="*/ 1640 w 335"/>
                <a:gd name="T17" fmla="*/ 317 h 205"/>
                <a:gd name="T18" fmla="*/ 1612 w 335"/>
                <a:gd name="T19" fmla="*/ 351 h 205"/>
                <a:gd name="T20" fmla="*/ 1590 w 335"/>
                <a:gd name="T21" fmla="*/ 378 h 205"/>
                <a:gd name="T22" fmla="*/ 1568 w 335"/>
                <a:gd name="T23" fmla="*/ 412 h 205"/>
                <a:gd name="T24" fmla="*/ 1545 w 335"/>
                <a:gd name="T25" fmla="*/ 440 h 205"/>
                <a:gd name="T26" fmla="*/ 1523 w 335"/>
                <a:gd name="T27" fmla="*/ 473 h 205"/>
                <a:gd name="T28" fmla="*/ 1501 w 335"/>
                <a:gd name="T29" fmla="*/ 506 h 205"/>
                <a:gd name="T30" fmla="*/ 1473 w 335"/>
                <a:gd name="T31" fmla="*/ 540 h 205"/>
                <a:gd name="T32" fmla="*/ 1451 w 335"/>
                <a:gd name="T33" fmla="*/ 573 h 205"/>
                <a:gd name="T34" fmla="*/ 1417 w 335"/>
                <a:gd name="T35" fmla="*/ 618 h 205"/>
                <a:gd name="T36" fmla="*/ 1384 w 335"/>
                <a:gd name="T37" fmla="*/ 657 h 205"/>
                <a:gd name="T38" fmla="*/ 1356 w 335"/>
                <a:gd name="T39" fmla="*/ 696 h 205"/>
                <a:gd name="T40" fmla="*/ 1328 w 335"/>
                <a:gd name="T41" fmla="*/ 724 h 205"/>
                <a:gd name="T42" fmla="*/ 1294 w 335"/>
                <a:gd name="T43" fmla="*/ 757 h 205"/>
                <a:gd name="T44" fmla="*/ 1261 w 335"/>
                <a:gd name="T45" fmla="*/ 790 h 205"/>
                <a:gd name="T46" fmla="*/ 1227 w 335"/>
                <a:gd name="T47" fmla="*/ 818 h 205"/>
                <a:gd name="T48" fmla="*/ 1188 w 335"/>
                <a:gd name="T49" fmla="*/ 846 h 205"/>
                <a:gd name="T50" fmla="*/ 1155 w 335"/>
                <a:gd name="T51" fmla="*/ 868 h 205"/>
                <a:gd name="T52" fmla="*/ 1116 w 335"/>
                <a:gd name="T53" fmla="*/ 896 h 205"/>
                <a:gd name="T54" fmla="*/ 1082 w 335"/>
                <a:gd name="T55" fmla="*/ 913 h 205"/>
                <a:gd name="T56" fmla="*/ 1049 w 335"/>
                <a:gd name="T57" fmla="*/ 929 h 205"/>
                <a:gd name="T58" fmla="*/ 1010 w 335"/>
                <a:gd name="T59" fmla="*/ 952 h 205"/>
                <a:gd name="T60" fmla="*/ 976 w 335"/>
                <a:gd name="T61" fmla="*/ 968 h 205"/>
                <a:gd name="T62" fmla="*/ 937 w 335"/>
                <a:gd name="T63" fmla="*/ 985 h 205"/>
                <a:gd name="T64" fmla="*/ 904 w 335"/>
                <a:gd name="T65" fmla="*/ 996 h 205"/>
                <a:gd name="T66" fmla="*/ 865 w 335"/>
                <a:gd name="T67" fmla="*/ 1013 h 205"/>
                <a:gd name="T68" fmla="*/ 820 w 335"/>
                <a:gd name="T69" fmla="*/ 1024 h 205"/>
                <a:gd name="T70" fmla="*/ 775 w 335"/>
                <a:gd name="T71" fmla="*/ 1041 h 205"/>
                <a:gd name="T72" fmla="*/ 736 w 335"/>
                <a:gd name="T73" fmla="*/ 1052 h 205"/>
                <a:gd name="T74" fmla="*/ 681 w 335"/>
                <a:gd name="T75" fmla="*/ 1063 h 205"/>
                <a:gd name="T76" fmla="*/ 636 w 335"/>
                <a:gd name="T77" fmla="*/ 1080 h 205"/>
                <a:gd name="T78" fmla="*/ 591 w 335"/>
                <a:gd name="T79" fmla="*/ 1085 h 205"/>
                <a:gd name="T80" fmla="*/ 541 w 335"/>
                <a:gd name="T81" fmla="*/ 1096 h 205"/>
                <a:gd name="T82" fmla="*/ 502 w 335"/>
                <a:gd name="T83" fmla="*/ 1108 h 205"/>
                <a:gd name="T84" fmla="*/ 457 w 335"/>
                <a:gd name="T85" fmla="*/ 1113 h 205"/>
                <a:gd name="T86" fmla="*/ 418 w 335"/>
                <a:gd name="T87" fmla="*/ 1124 h 205"/>
                <a:gd name="T88" fmla="*/ 357 w 335"/>
                <a:gd name="T89" fmla="*/ 1130 h 205"/>
                <a:gd name="T90" fmla="*/ 318 w 335"/>
                <a:gd name="T91" fmla="*/ 1135 h 205"/>
                <a:gd name="T92" fmla="*/ 273 w 335"/>
                <a:gd name="T93" fmla="*/ 1141 h 205"/>
                <a:gd name="T94" fmla="*/ 229 w 335"/>
                <a:gd name="T95" fmla="*/ 1141 h 205"/>
                <a:gd name="T96" fmla="*/ 167 w 335"/>
                <a:gd name="T97" fmla="*/ 1141 h 205"/>
                <a:gd name="T98" fmla="*/ 123 w 335"/>
                <a:gd name="T99" fmla="*/ 1135 h 205"/>
                <a:gd name="T100" fmla="*/ 84 w 335"/>
                <a:gd name="T101" fmla="*/ 1130 h 205"/>
                <a:gd name="T102" fmla="*/ 45 w 335"/>
                <a:gd name="T103" fmla="*/ 1108 h 205"/>
                <a:gd name="T104" fmla="*/ 17 w 335"/>
                <a:gd name="T105" fmla="*/ 1085 h 205"/>
                <a:gd name="T106" fmla="*/ 6 w 335"/>
                <a:gd name="T107" fmla="*/ 1052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5"/>
                <a:gd name="T163" fmla="*/ 0 h 205"/>
                <a:gd name="T164" fmla="*/ 335 w 335"/>
                <a:gd name="T165" fmla="*/ 205 h 2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5" h="205">
                  <a:moveTo>
                    <a:pt x="334" y="2"/>
                  </a:moveTo>
                  <a:lnTo>
                    <a:pt x="334" y="3"/>
                  </a:lnTo>
                  <a:moveTo>
                    <a:pt x="332" y="5"/>
                  </a:moveTo>
                  <a:lnTo>
                    <a:pt x="331" y="6"/>
                  </a:lnTo>
                  <a:moveTo>
                    <a:pt x="329" y="8"/>
                  </a:moveTo>
                  <a:lnTo>
                    <a:pt x="329" y="9"/>
                  </a:lnTo>
                  <a:moveTo>
                    <a:pt x="327" y="11"/>
                  </a:moveTo>
                  <a:lnTo>
                    <a:pt x="327" y="12"/>
                  </a:lnTo>
                  <a:moveTo>
                    <a:pt x="325" y="14"/>
                  </a:moveTo>
                  <a:lnTo>
                    <a:pt x="324" y="15"/>
                  </a:lnTo>
                  <a:moveTo>
                    <a:pt x="323" y="17"/>
                  </a:moveTo>
                  <a:lnTo>
                    <a:pt x="322" y="18"/>
                  </a:lnTo>
                  <a:moveTo>
                    <a:pt x="320" y="20"/>
                  </a:moveTo>
                  <a:lnTo>
                    <a:pt x="320" y="21"/>
                  </a:lnTo>
                  <a:moveTo>
                    <a:pt x="318" y="23"/>
                  </a:moveTo>
                  <a:lnTo>
                    <a:pt x="318" y="24"/>
                  </a:lnTo>
                  <a:moveTo>
                    <a:pt x="316" y="27"/>
                  </a:moveTo>
                  <a:lnTo>
                    <a:pt x="315" y="27"/>
                  </a:lnTo>
                  <a:moveTo>
                    <a:pt x="314" y="29"/>
                  </a:moveTo>
                  <a:lnTo>
                    <a:pt x="313" y="30"/>
                  </a:lnTo>
                  <a:moveTo>
                    <a:pt x="312" y="32"/>
                  </a:moveTo>
                  <a:lnTo>
                    <a:pt x="311" y="33"/>
                  </a:lnTo>
                  <a:moveTo>
                    <a:pt x="310" y="35"/>
                  </a:moveTo>
                  <a:lnTo>
                    <a:pt x="309" y="36"/>
                  </a:lnTo>
                  <a:moveTo>
                    <a:pt x="307" y="38"/>
                  </a:moveTo>
                  <a:lnTo>
                    <a:pt x="306" y="39"/>
                  </a:lnTo>
                  <a:moveTo>
                    <a:pt x="305" y="41"/>
                  </a:moveTo>
                  <a:lnTo>
                    <a:pt x="304" y="42"/>
                  </a:lnTo>
                  <a:moveTo>
                    <a:pt x="303" y="44"/>
                  </a:moveTo>
                  <a:lnTo>
                    <a:pt x="302" y="44"/>
                  </a:lnTo>
                  <a:moveTo>
                    <a:pt x="301" y="46"/>
                  </a:moveTo>
                  <a:lnTo>
                    <a:pt x="301" y="47"/>
                  </a:lnTo>
                  <a:moveTo>
                    <a:pt x="299" y="49"/>
                  </a:moveTo>
                  <a:lnTo>
                    <a:pt x="299" y="50"/>
                  </a:lnTo>
                  <a:moveTo>
                    <a:pt x="296" y="52"/>
                  </a:moveTo>
                  <a:lnTo>
                    <a:pt x="296" y="53"/>
                  </a:lnTo>
                  <a:moveTo>
                    <a:pt x="294" y="56"/>
                  </a:moveTo>
                  <a:lnTo>
                    <a:pt x="294" y="57"/>
                  </a:lnTo>
                  <a:moveTo>
                    <a:pt x="292" y="59"/>
                  </a:moveTo>
                  <a:lnTo>
                    <a:pt x="291" y="60"/>
                  </a:lnTo>
                  <a:moveTo>
                    <a:pt x="290" y="62"/>
                  </a:moveTo>
                  <a:lnTo>
                    <a:pt x="289" y="63"/>
                  </a:lnTo>
                  <a:moveTo>
                    <a:pt x="288" y="65"/>
                  </a:moveTo>
                  <a:lnTo>
                    <a:pt x="287" y="65"/>
                  </a:lnTo>
                  <a:moveTo>
                    <a:pt x="286" y="67"/>
                  </a:moveTo>
                  <a:lnTo>
                    <a:pt x="285" y="68"/>
                  </a:lnTo>
                  <a:moveTo>
                    <a:pt x="284" y="70"/>
                  </a:moveTo>
                  <a:lnTo>
                    <a:pt x="283" y="71"/>
                  </a:lnTo>
                  <a:moveTo>
                    <a:pt x="282" y="73"/>
                  </a:moveTo>
                  <a:lnTo>
                    <a:pt x="281" y="74"/>
                  </a:lnTo>
                  <a:moveTo>
                    <a:pt x="280" y="76"/>
                  </a:moveTo>
                  <a:lnTo>
                    <a:pt x="279" y="77"/>
                  </a:lnTo>
                  <a:moveTo>
                    <a:pt x="278" y="79"/>
                  </a:moveTo>
                  <a:lnTo>
                    <a:pt x="277" y="79"/>
                  </a:lnTo>
                  <a:moveTo>
                    <a:pt x="276" y="81"/>
                  </a:moveTo>
                  <a:lnTo>
                    <a:pt x="275" y="82"/>
                  </a:lnTo>
                  <a:moveTo>
                    <a:pt x="274" y="84"/>
                  </a:moveTo>
                  <a:lnTo>
                    <a:pt x="273" y="85"/>
                  </a:lnTo>
                  <a:moveTo>
                    <a:pt x="272" y="87"/>
                  </a:moveTo>
                  <a:lnTo>
                    <a:pt x="271" y="88"/>
                  </a:lnTo>
                  <a:moveTo>
                    <a:pt x="270" y="90"/>
                  </a:moveTo>
                  <a:lnTo>
                    <a:pt x="269" y="91"/>
                  </a:lnTo>
                  <a:moveTo>
                    <a:pt x="267" y="93"/>
                  </a:moveTo>
                  <a:lnTo>
                    <a:pt x="266" y="94"/>
                  </a:lnTo>
                  <a:moveTo>
                    <a:pt x="265" y="96"/>
                  </a:moveTo>
                  <a:lnTo>
                    <a:pt x="264" y="97"/>
                  </a:lnTo>
                  <a:moveTo>
                    <a:pt x="263" y="99"/>
                  </a:moveTo>
                  <a:lnTo>
                    <a:pt x="262" y="100"/>
                  </a:lnTo>
                  <a:moveTo>
                    <a:pt x="261" y="102"/>
                  </a:moveTo>
                  <a:lnTo>
                    <a:pt x="260" y="103"/>
                  </a:lnTo>
                  <a:moveTo>
                    <a:pt x="259" y="105"/>
                  </a:moveTo>
                  <a:lnTo>
                    <a:pt x="258" y="106"/>
                  </a:lnTo>
                  <a:moveTo>
                    <a:pt x="256" y="108"/>
                  </a:moveTo>
                  <a:lnTo>
                    <a:pt x="256" y="109"/>
                  </a:lnTo>
                  <a:moveTo>
                    <a:pt x="254" y="111"/>
                  </a:moveTo>
                  <a:lnTo>
                    <a:pt x="254" y="112"/>
                  </a:lnTo>
                  <a:moveTo>
                    <a:pt x="251" y="114"/>
                  </a:moveTo>
                  <a:lnTo>
                    <a:pt x="251" y="115"/>
                  </a:lnTo>
                  <a:moveTo>
                    <a:pt x="249" y="117"/>
                  </a:moveTo>
                  <a:lnTo>
                    <a:pt x="248" y="118"/>
                  </a:lnTo>
                  <a:moveTo>
                    <a:pt x="247" y="120"/>
                  </a:moveTo>
                  <a:lnTo>
                    <a:pt x="246" y="120"/>
                  </a:lnTo>
                  <a:moveTo>
                    <a:pt x="245" y="122"/>
                  </a:moveTo>
                  <a:lnTo>
                    <a:pt x="245" y="123"/>
                  </a:lnTo>
                  <a:moveTo>
                    <a:pt x="243" y="125"/>
                  </a:moveTo>
                  <a:lnTo>
                    <a:pt x="242" y="125"/>
                  </a:lnTo>
                  <a:moveTo>
                    <a:pt x="241" y="127"/>
                  </a:moveTo>
                  <a:lnTo>
                    <a:pt x="240" y="128"/>
                  </a:lnTo>
                  <a:moveTo>
                    <a:pt x="238" y="130"/>
                  </a:moveTo>
                  <a:lnTo>
                    <a:pt x="237" y="131"/>
                  </a:lnTo>
                  <a:moveTo>
                    <a:pt x="235" y="133"/>
                  </a:moveTo>
                  <a:lnTo>
                    <a:pt x="234" y="134"/>
                  </a:lnTo>
                  <a:moveTo>
                    <a:pt x="232" y="136"/>
                  </a:moveTo>
                  <a:lnTo>
                    <a:pt x="231" y="137"/>
                  </a:lnTo>
                  <a:moveTo>
                    <a:pt x="229" y="139"/>
                  </a:moveTo>
                  <a:lnTo>
                    <a:pt x="228" y="140"/>
                  </a:lnTo>
                  <a:moveTo>
                    <a:pt x="226" y="142"/>
                  </a:moveTo>
                  <a:lnTo>
                    <a:pt x="225" y="143"/>
                  </a:lnTo>
                  <a:moveTo>
                    <a:pt x="223" y="144"/>
                  </a:moveTo>
                  <a:lnTo>
                    <a:pt x="222" y="145"/>
                  </a:lnTo>
                  <a:moveTo>
                    <a:pt x="220" y="147"/>
                  </a:moveTo>
                  <a:lnTo>
                    <a:pt x="219" y="148"/>
                  </a:lnTo>
                  <a:moveTo>
                    <a:pt x="216" y="150"/>
                  </a:moveTo>
                  <a:lnTo>
                    <a:pt x="215" y="151"/>
                  </a:lnTo>
                  <a:moveTo>
                    <a:pt x="213" y="152"/>
                  </a:moveTo>
                  <a:lnTo>
                    <a:pt x="213" y="153"/>
                  </a:lnTo>
                  <a:moveTo>
                    <a:pt x="210" y="154"/>
                  </a:moveTo>
                  <a:lnTo>
                    <a:pt x="209" y="155"/>
                  </a:lnTo>
                  <a:moveTo>
                    <a:pt x="207" y="156"/>
                  </a:moveTo>
                  <a:lnTo>
                    <a:pt x="206" y="157"/>
                  </a:lnTo>
                  <a:moveTo>
                    <a:pt x="203" y="159"/>
                  </a:moveTo>
                  <a:lnTo>
                    <a:pt x="202" y="160"/>
                  </a:lnTo>
                  <a:moveTo>
                    <a:pt x="200" y="161"/>
                  </a:moveTo>
                  <a:lnTo>
                    <a:pt x="199" y="162"/>
                  </a:lnTo>
                  <a:moveTo>
                    <a:pt x="197" y="163"/>
                  </a:moveTo>
                  <a:lnTo>
                    <a:pt x="196" y="163"/>
                  </a:lnTo>
                  <a:moveTo>
                    <a:pt x="194" y="164"/>
                  </a:moveTo>
                  <a:lnTo>
                    <a:pt x="193" y="165"/>
                  </a:lnTo>
                  <a:moveTo>
                    <a:pt x="191" y="166"/>
                  </a:moveTo>
                  <a:lnTo>
                    <a:pt x="190" y="166"/>
                  </a:lnTo>
                  <a:moveTo>
                    <a:pt x="188" y="167"/>
                  </a:moveTo>
                  <a:lnTo>
                    <a:pt x="187" y="168"/>
                  </a:lnTo>
                  <a:moveTo>
                    <a:pt x="184" y="170"/>
                  </a:moveTo>
                  <a:lnTo>
                    <a:pt x="183" y="170"/>
                  </a:lnTo>
                  <a:moveTo>
                    <a:pt x="181" y="171"/>
                  </a:moveTo>
                  <a:lnTo>
                    <a:pt x="180" y="171"/>
                  </a:lnTo>
                  <a:moveTo>
                    <a:pt x="178" y="172"/>
                  </a:moveTo>
                  <a:lnTo>
                    <a:pt x="177" y="173"/>
                  </a:lnTo>
                  <a:moveTo>
                    <a:pt x="175" y="174"/>
                  </a:moveTo>
                  <a:lnTo>
                    <a:pt x="174" y="174"/>
                  </a:lnTo>
                  <a:moveTo>
                    <a:pt x="172" y="175"/>
                  </a:moveTo>
                  <a:lnTo>
                    <a:pt x="171" y="176"/>
                  </a:lnTo>
                  <a:moveTo>
                    <a:pt x="168" y="177"/>
                  </a:moveTo>
                  <a:lnTo>
                    <a:pt x="167" y="177"/>
                  </a:lnTo>
                  <a:moveTo>
                    <a:pt x="165" y="178"/>
                  </a:moveTo>
                  <a:lnTo>
                    <a:pt x="164" y="178"/>
                  </a:lnTo>
                  <a:moveTo>
                    <a:pt x="162" y="179"/>
                  </a:moveTo>
                  <a:lnTo>
                    <a:pt x="161" y="180"/>
                  </a:lnTo>
                  <a:moveTo>
                    <a:pt x="158" y="180"/>
                  </a:moveTo>
                  <a:lnTo>
                    <a:pt x="157" y="180"/>
                  </a:lnTo>
                  <a:moveTo>
                    <a:pt x="155" y="182"/>
                  </a:moveTo>
                  <a:lnTo>
                    <a:pt x="154" y="182"/>
                  </a:lnTo>
                  <a:moveTo>
                    <a:pt x="152" y="183"/>
                  </a:moveTo>
                  <a:lnTo>
                    <a:pt x="151" y="183"/>
                  </a:lnTo>
                  <a:moveTo>
                    <a:pt x="148" y="184"/>
                  </a:moveTo>
                  <a:lnTo>
                    <a:pt x="147" y="184"/>
                  </a:lnTo>
                  <a:moveTo>
                    <a:pt x="145" y="185"/>
                  </a:moveTo>
                  <a:lnTo>
                    <a:pt x="144" y="185"/>
                  </a:lnTo>
                  <a:moveTo>
                    <a:pt x="142" y="186"/>
                  </a:moveTo>
                  <a:lnTo>
                    <a:pt x="141" y="186"/>
                  </a:lnTo>
                  <a:moveTo>
                    <a:pt x="139" y="187"/>
                  </a:moveTo>
                  <a:lnTo>
                    <a:pt x="138" y="187"/>
                  </a:lnTo>
                  <a:moveTo>
                    <a:pt x="136" y="188"/>
                  </a:moveTo>
                  <a:lnTo>
                    <a:pt x="135" y="188"/>
                  </a:lnTo>
                  <a:moveTo>
                    <a:pt x="133" y="189"/>
                  </a:moveTo>
                  <a:lnTo>
                    <a:pt x="132" y="189"/>
                  </a:lnTo>
                  <a:moveTo>
                    <a:pt x="129" y="190"/>
                  </a:moveTo>
                  <a:lnTo>
                    <a:pt x="128" y="190"/>
                  </a:lnTo>
                  <a:moveTo>
                    <a:pt x="126" y="191"/>
                  </a:moveTo>
                  <a:lnTo>
                    <a:pt x="125" y="191"/>
                  </a:lnTo>
                  <a:moveTo>
                    <a:pt x="122" y="191"/>
                  </a:moveTo>
                  <a:lnTo>
                    <a:pt x="121" y="192"/>
                  </a:lnTo>
                  <a:moveTo>
                    <a:pt x="118" y="192"/>
                  </a:moveTo>
                  <a:lnTo>
                    <a:pt x="117" y="193"/>
                  </a:lnTo>
                  <a:moveTo>
                    <a:pt x="114" y="194"/>
                  </a:moveTo>
                  <a:lnTo>
                    <a:pt x="113" y="194"/>
                  </a:lnTo>
                  <a:moveTo>
                    <a:pt x="110" y="194"/>
                  </a:moveTo>
                  <a:lnTo>
                    <a:pt x="109" y="194"/>
                  </a:lnTo>
                  <a:moveTo>
                    <a:pt x="107" y="195"/>
                  </a:moveTo>
                  <a:lnTo>
                    <a:pt x="106" y="195"/>
                  </a:lnTo>
                  <a:moveTo>
                    <a:pt x="104" y="196"/>
                  </a:moveTo>
                  <a:lnTo>
                    <a:pt x="103" y="196"/>
                  </a:lnTo>
                  <a:moveTo>
                    <a:pt x="101" y="197"/>
                  </a:moveTo>
                  <a:lnTo>
                    <a:pt x="100" y="197"/>
                  </a:lnTo>
                  <a:moveTo>
                    <a:pt x="97" y="197"/>
                  </a:moveTo>
                  <a:lnTo>
                    <a:pt x="96" y="197"/>
                  </a:lnTo>
                  <a:moveTo>
                    <a:pt x="94" y="198"/>
                  </a:moveTo>
                  <a:lnTo>
                    <a:pt x="93" y="198"/>
                  </a:lnTo>
                  <a:moveTo>
                    <a:pt x="91" y="199"/>
                  </a:moveTo>
                  <a:lnTo>
                    <a:pt x="90" y="199"/>
                  </a:lnTo>
                  <a:moveTo>
                    <a:pt x="87" y="199"/>
                  </a:moveTo>
                  <a:lnTo>
                    <a:pt x="86" y="200"/>
                  </a:lnTo>
                  <a:moveTo>
                    <a:pt x="83" y="200"/>
                  </a:moveTo>
                  <a:lnTo>
                    <a:pt x="82" y="200"/>
                  </a:lnTo>
                  <a:moveTo>
                    <a:pt x="79" y="200"/>
                  </a:moveTo>
                  <a:lnTo>
                    <a:pt x="79" y="201"/>
                  </a:lnTo>
                  <a:moveTo>
                    <a:pt x="76" y="201"/>
                  </a:moveTo>
                  <a:lnTo>
                    <a:pt x="75" y="202"/>
                  </a:lnTo>
                  <a:moveTo>
                    <a:pt x="72" y="202"/>
                  </a:moveTo>
                  <a:lnTo>
                    <a:pt x="71" y="202"/>
                  </a:lnTo>
                  <a:moveTo>
                    <a:pt x="68" y="202"/>
                  </a:moveTo>
                  <a:lnTo>
                    <a:pt x="67" y="203"/>
                  </a:lnTo>
                  <a:moveTo>
                    <a:pt x="64" y="203"/>
                  </a:moveTo>
                  <a:lnTo>
                    <a:pt x="63" y="203"/>
                  </a:lnTo>
                  <a:moveTo>
                    <a:pt x="60" y="203"/>
                  </a:moveTo>
                  <a:lnTo>
                    <a:pt x="59" y="203"/>
                  </a:lnTo>
                  <a:moveTo>
                    <a:pt x="57" y="204"/>
                  </a:moveTo>
                  <a:lnTo>
                    <a:pt x="56" y="204"/>
                  </a:lnTo>
                  <a:moveTo>
                    <a:pt x="53" y="204"/>
                  </a:moveTo>
                  <a:lnTo>
                    <a:pt x="52" y="204"/>
                  </a:lnTo>
                  <a:moveTo>
                    <a:pt x="50" y="205"/>
                  </a:moveTo>
                  <a:lnTo>
                    <a:pt x="49" y="205"/>
                  </a:lnTo>
                  <a:moveTo>
                    <a:pt x="46" y="205"/>
                  </a:moveTo>
                  <a:lnTo>
                    <a:pt x="45" y="205"/>
                  </a:lnTo>
                  <a:moveTo>
                    <a:pt x="42" y="205"/>
                  </a:moveTo>
                  <a:lnTo>
                    <a:pt x="41" y="205"/>
                  </a:lnTo>
                  <a:moveTo>
                    <a:pt x="38" y="205"/>
                  </a:moveTo>
                  <a:lnTo>
                    <a:pt x="37" y="205"/>
                  </a:lnTo>
                  <a:moveTo>
                    <a:pt x="34" y="205"/>
                  </a:moveTo>
                  <a:lnTo>
                    <a:pt x="33" y="205"/>
                  </a:lnTo>
                  <a:moveTo>
                    <a:pt x="30" y="205"/>
                  </a:moveTo>
                  <a:lnTo>
                    <a:pt x="29" y="205"/>
                  </a:lnTo>
                  <a:moveTo>
                    <a:pt x="26" y="205"/>
                  </a:moveTo>
                  <a:lnTo>
                    <a:pt x="25" y="205"/>
                  </a:lnTo>
                  <a:moveTo>
                    <a:pt x="22" y="204"/>
                  </a:moveTo>
                  <a:lnTo>
                    <a:pt x="21" y="204"/>
                  </a:lnTo>
                  <a:moveTo>
                    <a:pt x="19" y="203"/>
                  </a:moveTo>
                  <a:lnTo>
                    <a:pt x="18" y="203"/>
                  </a:lnTo>
                  <a:moveTo>
                    <a:pt x="15" y="203"/>
                  </a:moveTo>
                  <a:lnTo>
                    <a:pt x="14" y="202"/>
                  </a:lnTo>
                  <a:moveTo>
                    <a:pt x="12" y="201"/>
                  </a:moveTo>
                  <a:lnTo>
                    <a:pt x="11" y="201"/>
                  </a:lnTo>
                  <a:moveTo>
                    <a:pt x="9" y="200"/>
                  </a:moveTo>
                  <a:lnTo>
                    <a:pt x="8" y="199"/>
                  </a:lnTo>
                  <a:moveTo>
                    <a:pt x="6" y="198"/>
                  </a:moveTo>
                  <a:lnTo>
                    <a:pt x="6" y="197"/>
                  </a:lnTo>
                  <a:moveTo>
                    <a:pt x="4" y="196"/>
                  </a:moveTo>
                  <a:lnTo>
                    <a:pt x="3" y="195"/>
                  </a:lnTo>
                  <a:moveTo>
                    <a:pt x="2" y="193"/>
                  </a:moveTo>
                  <a:lnTo>
                    <a:pt x="2" y="192"/>
                  </a:lnTo>
                  <a:moveTo>
                    <a:pt x="1" y="190"/>
                  </a:moveTo>
                  <a:lnTo>
                    <a:pt x="1" y="189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0" name="Freeform 65"/>
            <p:cNvSpPr>
              <a:spLocks noEditPoints="1"/>
            </p:cNvSpPr>
            <p:nvPr/>
          </p:nvSpPr>
          <p:spPr bwMode="auto">
            <a:xfrm>
              <a:off x="1950" y="2161"/>
              <a:ext cx="1819" cy="1214"/>
            </a:xfrm>
            <a:custGeom>
              <a:avLst/>
              <a:gdLst>
                <a:gd name="T0" fmla="*/ 6 w 326"/>
                <a:gd name="T1" fmla="*/ 1169 h 218"/>
                <a:gd name="T2" fmla="*/ 17 w 326"/>
                <a:gd name="T3" fmla="*/ 1108 h 218"/>
                <a:gd name="T4" fmla="*/ 33 w 326"/>
                <a:gd name="T5" fmla="*/ 1064 h 218"/>
                <a:gd name="T6" fmla="*/ 50 w 326"/>
                <a:gd name="T7" fmla="*/ 1008 h 218"/>
                <a:gd name="T8" fmla="*/ 67 w 326"/>
                <a:gd name="T9" fmla="*/ 963 h 218"/>
                <a:gd name="T10" fmla="*/ 89 w 326"/>
                <a:gd name="T11" fmla="*/ 919 h 218"/>
                <a:gd name="T12" fmla="*/ 112 w 326"/>
                <a:gd name="T13" fmla="*/ 869 h 218"/>
                <a:gd name="T14" fmla="*/ 139 w 326"/>
                <a:gd name="T15" fmla="*/ 824 h 218"/>
                <a:gd name="T16" fmla="*/ 167 w 326"/>
                <a:gd name="T17" fmla="*/ 785 h 218"/>
                <a:gd name="T18" fmla="*/ 195 w 326"/>
                <a:gd name="T19" fmla="*/ 735 h 218"/>
                <a:gd name="T20" fmla="*/ 229 w 326"/>
                <a:gd name="T21" fmla="*/ 702 h 218"/>
                <a:gd name="T22" fmla="*/ 262 w 326"/>
                <a:gd name="T23" fmla="*/ 657 h 218"/>
                <a:gd name="T24" fmla="*/ 301 w 326"/>
                <a:gd name="T25" fmla="*/ 624 h 218"/>
                <a:gd name="T26" fmla="*/ 346 w 326"/>
                <a:gd name="T27" fmla="*/ 585 h 218"/>
                <a:gd name="T28" fmla="*/ 385 w 326"/>
                <a:gd name="T29" fmla="*/ 557 h 218"/>
                <a:gd name="T30" fmla="*/ 424 w 326"/>
                <a:gd name="T31" fmla="*/ 529 h 218"/>
                <a:gd name="T32" fmla="*/ 474 w 326"/>
                <a:gd name="T33" fmla="*/ 501 h 218"/>
                <a:gd name="T34" fmla="*/ 513 w 326"/>
                <a:gd name="T35" fmla="*/ 479 h 218"/>
                <a:gd name="T36" fmla="*/ 547 w 326"/>
                <a:gd name="T37" fmla="*/ 462 h 218"/>
                <a:gd name="T38" fmla="*/ 597 w 326"/>
                <a:gd name="T39" fmla="*/ 440 h 218"/>
                <a:gd name="T40" fmla="*/ 642 w 326"/>
                <a:gd name="T41" fmla="*/ 418 h 218"/>
                <a:gd name="T42" fmla="*/ 697 w 326"/>
                <a:gd name="T43" fmla="*/ 401 h 218"/>
                <a:gd name="T44" fmla="*/ 748 w 326"/>
                <a:gd name="T45" fmla="*/ 379 h 218"/>
                <a:gd name="T46" fmla="*/ 798 w 326"/>
                <a:gd name="T47" fmla="*/ 362 h 218"/>
                <a:gd name="T48" fmla="*/ 854 w 326"/>
                <a:gd name="T49" fmla="*/ 340 h 218"/>
                <a:gd name="T50" fmla="*/ 910 w 326"/>
                <a:gd name="T51" fmla="*/ 317 h 218"/>
                <a:gd name="T52" fmla="*/ 971 w 326"/>
                <a:gd name="T53" fmla="*/ 295 h 218"/>
                <a:gd name="T54" fmla="*/ 1027 w 326"/>
                <a:gd name="T55" fmla="*/ 273 h 218"/>
                <a:gd name="T56" fmla="*/ 1077 w 326"/>
                <a:gd name="T57" fmla="*/ 256 h 218"/>
                <a:gd name="T58" fmla="*/ 1116 w 326"/>
                <a:gd name="T59" fmla="*/ 239 h 218"/>
                <a:gd name="T60" fmla="*/ 1172 w 326"/>
                <a:gd name="T61" fmla="*/ 223 h 218"/>
                <a:gd name="T62" fmla="*/ 1228 w 326"/>
                <a:gd name="T63" fmla="*/ 206 h 218"/>
                <a:gd name="T64" fmla="*/ 1278 w 326"/>
                <a:gd name="T65" fmla="*/ 184 h 218"/>
                <a:gd name="T66" fmla="*/ 1334 w 326"/>
                <a:gd name="T67" fmla="*/ 161 h 218"/>
                <a:gd name="T68" fmla="*/ 1384 w 326"/>
                <a:gd name="T69" fmla="*/ 145 h 218"/>
                <a:gd name="T70" fmla="*/ 1434 w 326"/>
                <a:gd name="T71" fmla="*/ 123 h 218"/>
                <a:gd name="T72" fmla="*/ 1484 w 326"/>
                <a:gd name="T73" fmla="*/ 106 h 218"/>
                <a:gd name="T74" fmla="*/ 1534 w 326"/>
                <a:gd name="T75" fmla="*/ 89 h 218"/>
                <a:gd name="T76" fmla="*/ 1573 w 326"/>
                <a:gd name="T77" fmla="*/ 72 h 218"/>
                <a:gd name="T78" fmla="*/ 1629 w 326"/>
                <a:gd name="T79" fmla="*/ 56 h 218"/>
                <a:gd name="T80" fmla="*/ 1663 w 326"/>
                <a:gd name="T81" fmla="*/ 45 h 218"/>
                <a:gd name="T82" fmla="*/ 1707 w 326"/>
                <a:gd name="T83" fmla="*/ 28 h 218"/>
                <a:gd name="T84" fmla="*/ 1752 w 326"/>
                <a:gd name="T85" fmla="*/ 11 h 218"/>
                <a:gd name="T86" fmla="*/ 1808 w 326"/>
                <a:gd name="T87" fmla="*/ 0 h 218"/>
                <a:gd name="T88" fmla="*/ 1802 w 326"/>
                <a:gd name="T89" fmla="*/ 50 h 218"/>
                <a:gd name="T90" fmla="*/ 1780 w 326"/>
                <a:gd name="T91" fmla="*/ 100 h 218"/>
                <a:gd name="T92" fmla="*/ 1758 w 326"/>
                <a:gd name="T93" fmla="*/ 134 h 218"/>
                <a:gd name="T94" fmla="*/ 1730 w 326"/>
                <a:gd name="T95" fmla="*/ 178 h 218"/>
                <a:gd name="T96" fmla="*/ 1707 w 326"/>
                <a:gd name="T97" fmla="*/ 212 h 218"/>
                <a:gd name="T98" fmla="*/ 1680 w 326"/>
                <a:gd name="T99" fmla="*/ 256 h 218"/>
                <a:gd name="T100" fmla="*/ 1663 w 326"/>
                <a:gd name="T101" fmla="*/ 290 h 218"/>
                <a:gd name="T102" fmla="*/ 1629 w 326"/>
                <a:gd name="T103" fmla="*/ 334 h 218"/>
                <a:gd name="T104" fmla="*/ 1607 w 326"/>
                <a:gd name="T105" fmla="*/ 379 h 218"/>
                <a:gd name="T106" fmla="*/ 1585 w 326"/>
                <a:gd name="T107" fmla="*/ 418 h 218"/>
                <a:gd name="T108" fmla="*/ 1562 w 326"/>
                <a:gd name="T109" fmla="*/ 451 h 218"/>
                <a:gd name="T110" fmla="*/ 1534 w 326"/>
                <a:gd name="T111" fmla="*/ 496 h 218"/>
                <a:gd name="T112" fmla="*/ 1512 w 326"/>
                <a:gd name="T113" fmla="*/ 529 h 218"/>
                <a:gd name="T114" fmla="*/ 1490 w 326"/>
                <a:gd name="T115" fmla="*/ 574 h 218"/>
                <a:gd name="T116" fmla="*/ 1467 w 326"/>
                <a:gd name="T117" fmla="*/ 607 h 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6"/>
                <a:gd name="T178" fmla="*/ 0 h 218"/>
                <a:gd name="T179" fmla="*/ 326 w 326"/>
                <a:gd name="T180" fmla="*/ 218 h 2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6" h="218">
                  <a:moveTo>
                    <a:pt x="1" y="215"/>
                  </a:moveTo>
                  <a:lnTo>
                    <a:pt x="1" y="214"/>
                  </a:lnTo>
                  <a:moveTo>
                    <a:pt x="1" y="211"/>
                  </a:moveTo>
                  <a:lnTo>
                    <a:pt x="1" y="210"/>
                  </a:lnTo>
                  <a:moveTo>
                    <a:pt x="2" y="208"/>
                  </a:moveTo>
                  <a:lnTo>
                    <a:pt x="2" y="207"/>
                  </a:lnTo>
                  <a:moveTo>
                    <a:pt x="2" y="204"/>
                  </a:moveTo>
                  <a:lnTo>
                    <a:pt x="3" y="203"/>
                  </a:lnTo>
                  <a:moveTo>
                    <a:pt x="3" y="200"/>
                  </a:moveTo>
                  <a:lnTo>
                    <a:pt x="3" y="199"/>
                  </a:lnTo>
                  <a:moveTo>
                    <a:pt x="4" y="197"/>
                  </a:moveTo>
                  <a:lnTo>
                    <a:pt x="4" y="196"/>
                  </a:lnTo>
                  <a:moveTo>
                    <a:pt x="5" y="194"/>
                  </a:moveTo>
                  <a:lnTo>
                    <a:pt x="5" y="193"/>
                  </a:lnTo>
                  <a:moveTo>
                    <a:pt x="6" y="191"/>
                  </a:moveTo>
                  <a:lnTo>
                    <a:pt x="6" y="190"/>
                  </a:lnTo>
                  <a:moveTo>
                    <a:pt x="7" y="188"/>
                  </a:moveTo>
                  <a:lnTo>
                    <a:pt x="7" y="187"/>
                  </a:lnTo>
                  <a:moveTo>
                    <a:pt x="8" y="185"/>
                  </a:moveTo>
                  <a:lnTo>
                    <a:pt x="8" y="184"/>
                  </a:lnTo>
                  <a:moveTo>
                    <a:pt x="9" y="181"/>
                  </a:moveTo>
                  <a:lnTo>
                    <a:pt x="10" y="180"/>
                  </a:lnTo>
                  <a:moveTo>
                    <a:pt x="11" y="177"/>
                  </a:moveTo>
                  <a:lnTo>
                    <a:pt x="11" y="176"/>
                  </a:lnTo>
                  <a:moveTo>
                    <a:pt x="12" y="174"/>
                  </a:moveTo>
                  <a:lnTo>
                    <a:pt x="12" y="173"/>
                  </a:lnTo>
                  <a:moveTo>
                    <a:pt x="13" y="171"/>
                  </a:moveTo>
                  <a:lnTo>
                    <a:pt x="14" y="170"/>
                  </a:lnTo>
                  <a:moveTo>
                    <a:pt x="15" y="168"/>
                  </a:moveTo>
                  <a:lnTo>
                    <a:pt x="15" y="167"/>
                  </a:lnTo>
                  <a:moveTo>
                    <a:pt x="16" y="165"/>
                  </a:moveTo>
                  <a:lnTo>
                    <a:pt x="17" y="164"/>
                  </a:lnTo>
                  <a:moveTo>
                    <a:pt x="18" y="161"/>
                  </a:moveTo>
                  <a:lnTo>
                    <a:pt x="19" y="160"/>
                  </a:lnTo>
                  <a:moveTo>
                    <a:pt x="20" y="157"/>
                  </a:moveTo>
                  <a:lnTo>
                    <a:pt x="20" y="156"/>
                  </a:lnTo>
                  <a:moveTo>
                    <a:pt x="22" y="154"/>
                  </a:moveTo>
                  <a:lnTo>
                    <a:pt x="22" y="153"/>
                  </a:lnTo>
                  <a:moveTo>
                    <a:pt x="24" y="151"/>
                  </a:moveTo>
                  <a:lnTo>
                    <a:pt x="24" y="150"/>
                  </a:lnTo>
                  <a:moveTo>
                    <a:pt x="25" y="148"/>
                  </a:moveTo>
                  <a:lnTo>
                    <a:pt x="25" y="147"/>
                  </a:lnTo>
                  <a:moveTo>
                    <a:pt x="27" y="145"/>
                  </a:moveTo>
                  <a:lnTo>
                    <a:pt x="27" y="144"/>
                  </a:lnTo>
                  <a:moveTo>
                    <a:pt x="29" y="141"/>
                  </a:moveTo>
                  <a:lnTo>
                    <a:pt x="30" y="141"/>
                  </a:lnTo>
                  <a:moveTo>
                    <a:pt x="31" y="138"/>
                  </a:moveTo>
                  <a:lnTo>
                    <a:pt x="32" y="137"/>
                  </a:lnTo>
                  <a:moveTo>
                    <a:pt x="33" y="135"/>
                  </a:moveTo>
                  <a:lnTo>
                    <a:pt x="34" y="134"/>
                  </a:lnTo>
                  <a:moveTo>
                    <a:pt x="35" y="132"/>
                  </a:moveTo>
                  <a:lnTo>
                    <a:pt x="36" y="132"/>
                  </a:lnTo>
                  <a:moveTo>
                    <a:pt x="37" y="130"/>
                  </a:moveTo>
                  <a:lnTo>
                    <a:pt x="38" y="129"/>
                  </a:lnTo>
                  <a:moveTo>
                    <a:pt x="40" y="127"/>
                  </a:moveTo>
                  <a:lnTo>
                    <a:pt x="41" y="126"/>
                  </a:lnTo>
                  <a:moveTo>
                    <a:pt x="42" y="124"/>
                  </a:moveTo>
                  <a:lnTo>
                    <a:pt x="43" y="123"/>
                  </a:lnTo>
                  <a:moveTo>
                    <a:pt x="45" y="121"/>
                  </a:moveTo>
                  <a:lnTo>
                    <a:pt x="46" y="120"/>
                  </a:lnTo>
                  <a:moveTo>
                    <a:pt x="47" y="118"/>
                  </a:moveTo>
                  <a:lnTo>
                    <a:pt x="48" y="118"/>
                  </a:lnTo>
                  <a:moveTo>
                    <a:pt x="50" y="116"/>
                  </a:moveTo>
                  <a:lnTo>
                    <a:pt x="51" y="115"/>
                  </a:lnTo>
                  <a:moveTo>
                    <a:pt x="53" y="113"/>
                  </a:moveTo>
                  <a:lnTo>
                    <a:pt x="54" y="112"/>
                  </a:lnTo>
                  <a:moveTo>
                    <a:pt x="56" y="110"/>
                  </a:moveTo>
                  <a:lnTo>
                    <a:pt x="57" y="109"/>
                  </a:lnTo>
                  <a:moveTo>
                    <a:pt x="59" y="108"/>
                  </a:moveTo>
                  <a:lnTo>
                    <a:pt x="60" y="107"/>
                  </a:lnTo>
                  <a:moveTo>
                    <a:pt x="62" y="105"/>
                  </a:moveTo>
                  <a:lnTo>
                    <a:pt x="63" y="105"/>
                  </a:lnTo>
                  <a:moveTo>
                    <a:pt x="65" y="103"/>
                  </a:moveTo>
                  <a:lnTo>
                    <a:pt x="66" y="102"/>
                  </a:lnTo>
                  <a:moveTo>
                    <a:pt x="68" y="101"/>
                  </a:moveTo>
                  <a:lnTo>
                    <a:pt x="69" y="100"/>
                  </a:lnTo>
                  <a:moveTo>
                    <a:pt x="71" y="99"/>
                  </a:moveTo>
                  <a:lnTo>
                    <a:pt x="71" y="98"/>
                  </a:lnTo>
                  <a:moveTo>
                    <a:pt x="73" y="97"/>
                  </a:moveTo>
                  <a:lnTo>
                    <a:pt x="74" y="97"/>
                  </a:lnTo>
                  <a:moveTo>
                    <a:pt x="76" y="95"/>
                  </a:moveTo>
                  <a:lnTo>
                    <a:pt x="77" y="95"/>
                  </a:lnTo>
                  <a:moveTo>
                    <a:pt x="79" y="93"/>
                  </a:moveTo>
                  <a:lnTo>
                    <a:pt x="80" y="93"/>
                  </a:lnTo>
                  <a:moveTo>
                    <a:pt x="82" y="92"/>
                  </a:moveTo>
                  <a:lnTo>
                    <a:pt x="83" y="91"/>
                  </a:lnTo>
                  <a:moveTo>
                    <a:pt x="85" y="90"/>
                  </a:moveTo>
                  <a:lnTo>
                    <a:pt x="86" y="89"/>
                  </a:lnTo>
                  <a:moveTo>
                    <a:pt x="88" y="88"/>
                  </a:moveTo>
                  <a:lnTo>
                    <a:pt x="89" y="88"/>
                  </a:lnTo>
                  <a:moveTo>
                    <a:pt x="91" y="87"/>
                  </a:moveTo>
                  <a:lnTo>
                    <a:pt x="92" y="86"/>
                  </a:lnTo>
                  <a:moveTo>
                    <a:pt x="94" y="85"/>
                  </a:moveTo>
                  <a:lnTo>
                    <a:pt x="95" y="85"/>
                  </a:lnTo>
                  <a:moveTo>
                    <a:pt x="97" y="84"/>
                  </a:moveTo>
                  <a:lnTo>
                    <a:pt x="98" y="83"/>
                  </a:lnTo>
                  <a:moveTo>
                    <a:pt x="100" y="82"/>
                  </a:moveTo>
                  <a:lnTo>
                    <a:pt x="101" y="81"/>
                  </a:lnTo>
                  <a:moveTo>
                    <a:pt x="104" y="80"/>
                  </a:moveTo>
                  <a:lnTo>
                    <a:pt x="105" y="80"/>
                  </a:lnTo>
                  <a:moveTo>
                    <a:pt x="107" y="79"/>
                  </a:moveTo>
                  <a:lnTo>
                    <a:pt x="108" y="78"/>
                  </a:lnTo>
                  <a:moveTo>
                    <a:pt x="111" y="77"/>
                  </a:moveTo>
                  <a:lnTo>
                    <a:pt x="112" y="77"/>
                  </a:lnTo>
                  <a:moveTo>
                    <a:pt x="114" y="76"/>
                  </a:moveTo>
                  <a:lnTo>
                    <a:pt x="115" y="75"/>
                  </a:lnTo>
                  <a:moveTo>
                    <a:pt x="118" y="74"/>
                  </a:moveTo>
                  <a:lnTo>
                    <a:pt x="119" y="74"/>
                  </a:lnTo>
                  <a:moveTo>
                    <a:pt x="122" y="73"/>
                  </a:moveTo>
                  <a:lnTo>
                    <a:pt x="122" y="72"/>
                  </a:lnTo>
                  <a:moveTo>
                    <a:pt x="125" y="72"/>
                  </a:moveTo>
                  <a:lnTo>
                    <a:pt x="126" y="71"/>
                  </a:lnTo>
                  <a:moveTo>
                    <a:pt x="129" y="70"/>
                  </a:moveTo>
                  <a:lnTo>
                    <a:pt x="130" y="69"/>
                  </a:lnTo>
                  <a:moveTo>
                    <a:pt x="133" y="68"/>
                  </a:moveTo>
                  <a:lnTo>
                    <a:pt x="134" y="68"/>
                  </a:lnTo>
                  <a:moveTo>
                    <a:pt x="136" y="67"/>
                  </a:moveTo>
                  <a:lnTo>
                    <a:pt x="137" y="67"/>
                  </a:lnTo>
                  <a:moveTo>
                    <a:pt x="139" y="66"/>
                  </a:moveTo>
                  <a:lnTo>
                    <a:pt x="140" y="66"/>
                  </a:lnTo>
                  <a:moveTo>
                    <a:pt x="142" y="65"/>
                  </a:moveTo>
                  <a:lnTo>
                    <a:pt x="143" y="65"/>
                  </a:lnTo>
                  <a:moveTo>
                    <a:pt x="145" y="64"/>
                  </a:moveTo>
                  <a:lnTo>
                    <a:pt x="146" y="63"/>
                  </a:lnTo>
                  <a:moveTo>
                    <a:pt x="149" y="62"/>
                  </a:moveTo>
                  <a:lnTo>
                    <a:pt x="150" y="62"/>
                  </a:lnTo>
                  <a:moveTo>
                    <a:pt x="152" y="61"/>
                  </a:moveTo>
                  <a:lnTo>
                    <a:pt x="153" y="61"/>
                  </a:lnTo>
                  <a:moveTo>
                    <a:pt x="155" y="60"/>
                  </a:moveTo>
                  <a:lnTo>
                    <a:pt x="156" y="60"/>
                  </a:lnTo>
                  <a:moveTo>
                    <a:pt x="158" y="59"/>
                  </a:moveTo>
                  <a:lnTo>
                    <a:pt x="159" y="58"/>
                  </a:lnTo>
                  <a:moveTo>
                    <a:pt x="162" y="57"/>
                  </a:moveTo>
                  <a:lnTo>
                    <a:pt x="163" y="57"/>
                  </a:lnTo>
                  <a:moveTo>
                    <a:pt x="165" y="56"/>
                  </a:moveTo>
                  <a:lnTo>
                    <a:pt x="166" y="56"/>
                  </a:lnTo>
                  <a:moveTo>
                    <a:pt x="168" y="55"/>
                  </a:moveTo>
                  <a:lnTo>
                    <a:pt x="169" y="55"/>
                  </a:lnTo>
                  <a:moveTo>
                    <a:pt x="171" y="54"/>
                  </a:moveTo>
                  <a:lnTo>
                    <a:pt x="172" y="54"/>
                  </a:lnTo>
                  <a:moveTo>
                    <a:pt x="174" y="53"/>
                  </a:moveTo>
                  <a:lnTo>
                    <a:pt x="175" y="53"/>
                  </a:lnTo>
                  <a:moveTo>
                    <a:pt x="177" y="52"/>
                  </a:moveTo>
                  <a:lnTo>
                    <a:pt x="178" y="52"/>
                  </a:lnTo>
                  <a:moveTo>
                    <a:pt x="180" y="51"/>
                  </a:moveTo>
                  <a:lnTo>
                    <a:pt x="181" y="50"/>
                  </a:lnTo>
                  <a:moveTo>
                    <a:pt x="184" y="49"/>
                  </a:moveTo>
                  <a:lnTo>
                    <a:pt x="185" y="49"/>
                  </a:lnTo>
                  <a:moveTo>
                    <a:pt x="187" y="48"/>
                  </a:moveTo>
                  <a:lnTo>
                    <a:pt x="188" y="48"/>
                  </a:lnTo>
                  <a:moveTo>
                    <a:pt x="190" y="47"/>
                  </a:moveTo>
                  <a:lnTo>
                    <a:pt x="191" y="47"/>
                  </a:lnTo>
                  <a:moveTo>
                    <a:pt x="193" y="46"/>
                  </a:moveTo>
                  <a:lnTo>
                    <a:pt x="194" y="46"/>
                  </a:lnTo>
                  <a:moveTo>
                    <a:pt x="196" y="45"/>
                  </a:moveTo>
                  <a:lnTo>
                    <a:pt x="197" y="45"/>
                  </a:lnTo>
                  <a:moveTo>
                    <a:pt x="199" y="44"/>
                  </a:moveTo>
                  <a:lnTo>
                    <a:pt x="200" y="43"/>
                  </a:lnTo>
                  <a:moveTo>
                    <a:pt x="203" y="42"/>
                  </a:moveTo>
                  <a:lnTo>
                    <a:pt x="204" y="42"/>
                  </a:lnTo>
                  <a:moveTo>
                    <a:pt x="206" y="41"/>
                  </a:moveTo>
                  <a:lnTo>
                    <a:pt x="207" y="41"/>
                  </a:lnTo>
                  <a:moveTo>
                    <a:pt x="209" y="40"/>
                  </a:moveTo>
                  <a:lnTo>
                    <a:pt x="210" y="40"/>
                  </a:lnTo>
                  <a:moveTo>
                    <a:pt x="212" y="39"/>
                  </a:moveTo>
                  <a:lnTo>
                    <a:pt x="213" y="39"/>
                  </a:lnTo>
                  <a:moveTo>
                    <a:pt x="215" y="38"/>
                  </a:moveTo>
                  <a:lnTo>
                    <a:pt x="216" y="37"/>
                  </a:lnTo>
                  <a:moveTo>
                    <a:pt x="219" y="37"/>
                  </a:moveTo>
                  <a:lnTo>
                    <a:pt x="220" y="37"/>
                  </a:lnTo>
                  <a:moveTo>
                    <a:pt x="222" y="35"/>
                  </a:moveTo>
                  <a:lnTo>
                    <a:pt x="223" y="35"/>
                  </a:lnTo>
                  <a:moveTo>
                    <a:pt x="225" y="34"/>
                  </a:moveTo>
                  <a:lnTo>
                    <a:pt x="226" y="34"/>
                  </a:lnTo>
                  <a:moveTo>
                    <a:pt x="228" y="33"/>
                  </a:moveTo>
                  <a:lnTo>
                    <a:pt x="229" y="33"/>
                  </a:lnTo>
                  <a:moveTo>
                    <a:pt x="231" y="32"/>
                  </a:moveTo>
                  <a:lnTo>
                    <a:pt x="232" y="32"/>
                  </a:lnTo>
                  <a:moveTo>
                    <a:pt x="234" y="31"/>
                  </a:moveTo>
                  <a:lnTo>
                    <a:pt x="235" y="30"/>
                  </a:lnTo>
                  <a:moveTo>
                    <a:pt x="238" y="29"/>
                  </a:moveTo>
                  <a:lnTo>
                    <a:pt x="239" y="29"/>
                  </a:lnTo>
                  <a:moveTo>
                    <a:pt x="241" y="28"/>
                  </a:moveTo>
                  <a:lnTo>
                    <a:pt x="242" y="28"/>
                  </a:lnTo>
                  <a:moveTo>
                    <a:pt x="244" y="27"/>
                  </a:moveTo>
                  <a:lnTo>
                    <a:pt x="245" y="27"/>
                  </a:lnTo>
                  <a:moveTo>
                    <a:pt x="247" y="26"/>
                  </a:moveTo>
                  <a:lnTo>
                    <a:pt x="248" y="26"/>
                  </a:lnTo>
                  <a:moveTo>
                    <a:pt x="250" y="25"/>
                  </a:moveTo>
                  <a:lnTo>
                    <a:pt x="251" y="25"/>
                  </a:lnTo>
                  <a:moveTo>
                    <a:pt x="253" y="24"/>
                  </a:moveTo>
                  <a:lnTo>
                    <a:pt x="254" y="23"/>
                  </a:lnTo>
                  <a:moveTo>
                    <a:pt x="257" y="22"/>
                  </a:moveTo>
                  <a:lnTo>
                    <a:pt x="258" y="22"/>
                  </a:lnTo>
                  <a:moveTo>
                    <a:pt x="260" y="21"/>
                  </a:moveTo>
                  <a:lnTo>
                    <a:pt x="261" y="21"/>
                  </a:lnTo>
                  <a:moveTo>
                    <a:pt x="263" y="20"/>
                  </a:moveTo>
                  <a:lnTo>
                    <a:pt x="264" y="20"/>
                  </a:lnTo>
                  <a:moveTo>
                    <a:pt x="266" y="19"/>
                  </a:moveTo>
                  <a:lnTo>
                    <a:pt x="267" y="18"/>
                  </a:lnTo>
                  <a:moveTo>
                    <a:pt x="270" y="18"/>
                  </a:moveTo>
                  <a:lnTo>
                    <a:pt x="271" y="17"/>
                  </a:lnTo>
                  <a:moveTo>
                    <a:pt x="274" y="17"/>
                  </a:moveTo>
                  <a:lnTo>
                    <a:pt x="275" y="16"/>
                  </a:lnTo>
                  <a:moveTo>
                    <a:pt x="277" y="15"/>
                  </a:moveTo>
                  <a:lnTo>
                    <a:pt x="278" y="15"/>
                  </a:lnTo>
                  <a:moveTo>
                    <a:pt x="281" y="14"/>
                  </a:moveTo>
                  <a:lnTo>
                    <a:pt x="282" y="13"/>
                  </a:lnTo>
                  <a:moveTo>
                    <a:pt x="285" y="12"/>
                  </a:moveTo>
                  <a:lnTo>
                    <a:pt x="286" y="12"/>
                  </a:lnTo>
                  <a:moveTo>
                    <a:pt x="288" y="11"/>
                  </a:moveTo>
                  <a:lnTo>
                    <a:pt x="289" y="11"/>
                  </a:lnTo>
                  <a:moveTo>
                    <a:pt x="291" y="10"/>
                  </a:moveTo>
                  <a:lnTo>
                    <a:pt x="292" y="10"/>
                  </a:lnTo>
                  <a:moveTo>
                    <a:pt x="294" y="9"/>
                  </a:moveTo>
                  <a:lnTo>
                    <a:pt x="295" y="9"/>
                  </a:lnTo>
                  <a:moveTo>
                    <a:pt x="297" y="8"/>
                  </a:moveTo>
                  <a:lnTo>
                    <a:pt x="298" y="8"/>
                  </a:lnTo>
                  <a:moveTo>
                    <a:pt x="300" y="7"/>
                  </a:moveTo>
                  <a:lnTo>
                    <a:pt x="301" y="7"/>
                  </a:lnTo>
                  <a:moveTo>
                    <a:pt x="303" y="6"/>
                  </a:moveTo>
                  <a:lnTo>
                    <a:pt x="304" y="6"/>
                  </a:lnTo>
                  <a:moveTo>
                    <a:pt x="306" y="5"/>
                  </a:moveTo>
                  <a:lnTo>
                    <a:pt x="307" y="5"/>
                  </a:lnTo>
                  <a:moveTo>
                    <a:pt x="309" y="4"/>
                  </a:moveTo>
                  <a:lnTo>
                    <a:pt x="310" y="4"/>
                  </a:lnTo>
                  <a:moveTo>
                    <a:pt x="313" y="3"/>
                  </a:moveTo>
                  <a:lnTo>
                    <a:pt x="314" y="2"/>
                  </a:lnTo>
                  <a:moveTo>
                    <a:pt x="316" y="1"/>
                  </a:moveTo>
                  <a:lnTo>
                    <a:pt x="317" y="1"/>
                  </a:lnTo>
                  <a:moveTo>
                    <a:pt x="320" y="0"/>
                  </a:moveTo>
                  <a:lnTo>
                    <a:pt x="321" y="0"/>
                  </a:lnTo>
                  <a:moveTo>
                    <a:pt x="324" y="0"/>
                  </a:moveTo>
                  <a:lnTo>
                    <a:pt x="325" y="1"/>
                  </a:lnTo>
                  <a:moveTo>
                    <a:pt x="326" y="3"/>
                  </a:moveTo>
                  <a:lnTo>
                    <a:pt x="326" y="4"/>
                  </a:lnTo>
                  <a:moveTo>
                    <a:pt x="325" y="6"/>
                  </a:moveTo>
                  <a:lnTo>
                    <a:pt x="324" y="7"/>
                  </a:lnTo>
                  <a:moveTo>
                    <a:pt x="323" y="9"/>
                  </a:moveTo>
                  <a:lnTo>
                    <a:pt x="323" y="10"/>
                  </a:lnTo>
                  <a:moveTo>
                    <a:pt x="322" y="12"/>
                  </a:moveTo>
                  <a:lnTo>
                    <a:pt x="322" y="13"/>
                  </a:lnTo>
                  <a:moveTo>
                    <a:pt x="320" y="15"/>
                  </a:moveTo>
                  <a:lnTo>
                    <a:pt x="320" y="16"/>
                  </a:lnTo>
                  <a:moveTo>
                    <a:pt x="319" y="18"/>
                  </a:moveTo>
                  <a:lnTo>
                    <a:pt x="318" y="18"/>
                  </a:lnTo>
                  <a:moveTo>
                    <a:pt x="317" y="20"/>
                  </a:moveTo>
                  <a:lnTo>
                    <a:pt x="316" y="21"/>
                  </a:lnTo>
                  <a:moveTo>
                    <a:pt x="315" y="23"/>
                  </a:moveTo>
                  <a:lnTo>
                    <a:pt x="315" y="24"/>
                  </a:lnTo>
                  <a:moveTo>
                    <a:pt x="313" y="26"/>
                  </a:moveTo>
                  <a:lnTo>
                    <a:pt x="313" y="27"/>
                  </a:lnTo>
                  <a:moveTo>
                    <a:pt x="312" y="29"/>
                  </a:moveTo>
                  <a:lnTo>
                    <a:pt x="311" y="29"/>
                  </a:lnTo>
                  <a:moveTo>
                    <a:pt x="310" y="32"/>
                  </a:moveTo>
                  <a:lnTo>
                    <a:pt x="310" y="33"/>
                  </a:lnTo>
                  <a:moveTo>
                    <a:pt x="308" y="34"/>
                  </a:moveTo>
                  <a:lnTo>
                    <a:pt x="308" y="35"/>
                  </a:lnTo>
                  <a:moveTo>
                    <a:pt x="307" y="37"/>
                  </a:moveTo>
                  <a:lnTo>
                    <a:pt x="306" y="38"/>
                  </a:lnTo>
                  <a:moveTo>
                    <a:pt x="305" y="40"/>
                  </a:moveTo>
                  <a:lnTo>
                    <a:pt x="304" y="41"/>
                  </a:lnTo>
                  <a:moveTo>
                    <a:pt x="303" y="43"/>
                  </a:moveTo>
                  <a:lnTo>
                    <a:pt x="303" y="44"/>
                  </a:lnTo>
                  <a:moveTo>
                    <a:pt x="301" y="46"/>
                  </a:moveTo>
                  <a:lnTo>
                    <a:pt x="301" y="47"/>
                  </a:lnTo>
                  <a:moveTo>
                    <a:pt x="300" y="49"/>
                  </a:moveTo>
                  <a:lnTo>
                    <a:pt x="299" y="49"/>
                  </a:lnTo>
                  <a:moveTo>
                    <a:pt x="298" y="51"/>
                  </a:moveTo>
                  <a:lnTo>
                    <a:pt x="298" y="52"/>
                  </a:lnTo>
                  <a:moveTo>
                    <a:pt x="297" y="54"/>
                  </a:moveTo>
                  <a:lnTo>
                    <a:pt x="296" y="54"/>
                  </a:lnTo>
                  <a:moveTo>
                    <a:pt x="295" y="57"/>
                  </a:moveTo>
                  <a:lnTo>
                    <a:pt x="294" y="58"/>
                  </a:lnTo>
                  <a:moveTo>
                    <a:pt x="293" y="60"/>
                  </a:moveTo>
                  <a:lnTo>
                    <a:pt x="292" y="60"/>
                  </a:lnTo>
                  <a:moveTo>
                    <a:pt x="291" y="63"/>
                  </a:moveTo>
                  <a:lnTo>
                    <a:pt x="291" y="64"/>
                  </a:lnTo>
                  <a:moveTo>
                    <a:pt x="289" y="65"/>
                  </a:moveTo>
                  <a:lnTo>
                    <a:pt x="289" y="66"/>
                  </a:lnTo>
                  <a:moveTo>
                    <a:pt x="288" y="68"/>
                  </a:moveTo>
                  <a:lnTo>
                    <a:pt x="287" y="69"/>
                  </a:lnTo>
                  <a:moveTo>
                    <a:pt x="286" y="71"/>
                  </a:moveTo>
                  <a:lnTo>
                    <a:pt x="285" y="72"/>
                  </a:lnTo>
                  <a:moveTo>
                    <a:pt x="284" y="74"/>
                  </a:moveTo>
                  <a:lnTo>
                    <a:pt x="284" y="75"/>
                  </a:lnTo>
                  <a:moveTo>
                    <a:pt x="282" y="77"/>
                  </a:moveTo>
                  <a:lnTo>
                    <a:pt x="281" y="78"/>
                  </a:lnTo>
                  <a:moveTo>
                    <a:pt x="280" y="80"/>
                  </a:moveTo>
                  <a:lnTo>
                    <a:pt x="280" y="81"/>
                  </a:lnTo>
                  <a:moveTo>
                    <a:pt x="279" y="83"/>
                  </a:moveTo>
                  <a:lnTo>
                    <a:pt x="278" y="84"/>
                  </a:lnTo>
                  <a:moveTo>
                    <a:pt x="277" y="86"/>
                  </a:moveTo>
                  <a:lnTo>
                    <a:pt x="276" y="87"/>
                  </a:lnTo>
                  <a:moveTo>
                    <a:pt x="275" y="89"/>
                  </a:moveTo>
                  <a:lnTo>
                    <a:pt x="275" y="90"/>
                  </a:lnTo>
                  <a:moveTo>
                    <a:pt x="273" y="91"/>
                  </a:moveTo>
                  <a:lnTo>
                    <a:pt x="273" y="92"/>
                  </a:lnTo>
                  <a:moveTo>
                    <a:pt x="272" y="94"/>
                  </a:moveTo>
                  <a:lnTo>
                    <a:pt x="271" y="95"/>
                  </a:lnTo>
                  <a:moveTo>
                    <a:pt x="270" y="97"/>
                  </a:moveTo>
                  <a:lnTo>
                    <a:pt x="269" y="98"/>
                  </a:lnTo>
                  <a:moveTo>
                    <a:pt x="268" y="100"/>
                  </a:moveTo>
                  <a:lnTo>
                    <a:pt x="268" y="101"/>
                  </a:lnTo>
                  <a:moveTo>
                    <a:pt x="267" y="103"/>
                  </a:moveTo>
                  <a:lnTo>
                    <a:pt x="266" y="103"/>
                  </a:lnTo>
                  <a:moveTo>
                    <a:pt x="265" y="106"/>
                  </a:moveTo>
                  <a:lnTo>
                    <a:pt x="265" y="107"/>
                  </a:lnTo>
                  <a:moveTo>
                    <a:pt x="263" y="108"/>
                  </a:moveTo>
                  <a:lnTo>
                    <a:pt x="263" y="109"/>
                  </a:lnTo>
                  <a:moveTo>
                    <a:pt x="262" y="111"/>
                  </a:moveTo>
                  <a:lnTo>
                    <a:pt x="261" y="112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1" name="Freeform 66"/>
            <p:cNvSpPr>
              <a:spLocks noEditPoints="1"/>
            </p:cNvSpPr>
            <p:nvPr/>
          </p:nvSpPr>
          <p:spPr bwMode="auto">
            <a:xfrm>
              <a:off x="1950" y="2796"/>
              <a:ext cx="1451" cy="701"/>
            </a:xfrm>
            <a:custGeom>
              <a:avLst/>
              <a:gdLst>
                <a:gd name="T0" fmla="*/ 1440 w 260"/>
                <a:gd name="T1" fmla="*/ 17 h 126"/>
                <a:gd name="T2" fmla="*/ 1423 w 260"/>
                <a:gd name="T3" fmla="*/ 39 h 126"/>
                <a:gd name="T4" fmla="*/ 1412 w 260"/>
                <a:gd name="T5" fmla="*/ 67 h 126"/>
                <a:gd name="T6" fmla="*/ 1390 w 260"/>
                <a:gd name="T7" fmla="*/ 100 h 126"/>
                <a:gd name="T8" fmla="*/ 1367 w 260"/>
                <a:gd name="T9" fmla="*/ 134 h 126"/>
                <a:gd name="T10" fmla="*/ 1356 w 260"/>
                <a:gd name="T11" fmla="*/ 156 h 126"/>
                <a:gd name="T12" fmla="*/ 1334 w 260"/>
                <a:gd name="T13" fmla="*/ 189 h 126"/>
                <a:gd name="T14" fmla="*/ 1317 w 260"/>
                <a:gd name="T15" fmla="*/ 206 h 126"/>
                <a:gd name="T16" fmla="*/ 1306 w 260"/>
                <a:gd name="T17" fmla="*/ 223 h 126"/>
                <a:gd name="T18" fmla="*/ 1284 w 260"/>
                <a:gd name="T19" fmla="*/ 256 h 126"/>
                <a:gd name="T20" fmla="*/ 1267 w 260"/>
                <a:gd name="T21" fmla="*/ 278 h 126"/>
                <a:gd name="T22" fmla="*/ 1245 w 260"/>
                <a:gd name="T23" fmla="*/ 306 h 126"/>
                <a:gd name="T24" fmla="*/ 1228 w 260"/>
                <a:gd name="T25" fmla="*/ 323 h 126"/>
                <a:gd name="T26" fmla="*/ 1211 w 260"/>
                <a:gd name="T27" fmla="*/ 339 h 126"/>
                <a:gd name="T28" fmla="*/ 1194 w 260"/>
                <a:gd name="T29" fmla="*/ 362 h 126"/>
                <a:gd name="T30" fmla="*/ 1178 w 260"/>
                <a:gd name="T31" fmla="*/ 378 h 126"/>
                <a:gd name="T32" fmla="*/ 1150 w 260"/>
                <a:gd name="T33" fmla="*/ 401 h 126"/>
                <a:gd name="T34" fmla="*/ 1127 w 260"/>
                <a:gd name="T35" fmla="*/ 423 h 126"/>
                <a:gd name="T36" fmla="*/ 1111 w 260"/>
                <a:gd name="T37" fmla="*/ 434 h 126"/>
                <a:gd name="T38" fmla="*/ 1077 w 260"/>
                <a:gd name="T39" fmla="*/ 456 h 126"/>
                <a:gd name="T40" fmla="*/ 1055 w 260"/>
                <a:gd name="T41" fmla="*/ 473 h 126"/>
                <a:gd name="T42" fmla="*/ 1038 w 260"/>
                <a:gd name="T43" fmla="*/ 484 h 126"/>
                <a:gd name="T44" fmla="*/ 1010 w 260"/>
                <a:gd name="T45" fmla="*/ 501 h 126"/>
                <a:gd name="T46" fmla="*/ 982 w 260"/>
                <a:gd name="T47" fmla="*/ 517 h 126"/>
                <a:gd name="T48" fmla="*/ 965 w 260"/>
                <a:gd name="T49" fmla="*/ 523 h 126"/>
                <a:gd name="T50" fmla="*/ 938 w 260"/>
                <a:gd name="T51" fmla="*/ 540 h 126"/>
                <a:gd name="T52" fmla="*/ 915 w 260"/>
                <a:gd name="T53" fmla="*/ 545 h 126"/>
                <a:gd name="T54" fmla="*/ 899 w 260"/>
                <a:gd name="T55" fmla="*/ 556 h 126"/>
                <a:gd name="T56" fmla="*/ 865 w 260"/>
                <a:gd name="T57" fmla="*/ 567 h 126"/>
                <a:gd name="T58" fmla="*/ 837 w 260"/>
                <a:gd name="T59" fmla="*/ 573 h 126"/>
                <a:gd name="T60" fmla="*/ 804 w 260"/>
                <a:gd name="T61" fmla="*/ 590 h 126"/>
                <a:gd name="T62" fmla="*/ 781 w 260"/>
                <a:gd name="T63" fmla="*/ 595 h 126"/>
                <a:gd name="T64" fmla="*/ 748 w 260"/>
                <a:gd name="T65" fmla="*/ 606 h 126"/>
                <a:gd name="T66" fmla="*/ 709 w 260"/>
                <a:gd name="T67" fmla="*/ 618 h 126"/>
                <a:gd name="T68" fmla="*/ 681 w 260"/>
                <a:gd name="T69" fmla="*/ 623 h 126"/>
                <a:gd name="T70" fmla="*/ 664 w 260"/>
                <a:gd name="T71" fmla="*/ 634 h 126"/>
                <a:gd name="T72" fmla="*/ 625 w 260"/>
                <a:gd name="T73" fmla="*/ 640 h 126"/>
                <a:gd name="T74" fmla="*/ 592 w 260"/>
                <a:gd name="T75" fmla="*/ 651 h 126"/>
                <a:gd name="T76" fmla="*/ 564 w 260"/>
                <a:gd name="T77" fmla="*/ 651 h 126"/>
                <a:gd name="T78" fmla="*/ 530 w 260"/>
                <a:gd name="T79" fmla="*/ 662 h 126"/>
                <a:gd name="T80" fmla="*/ 502 w 260"/>
                <a:gd name="T81" fmla="*/ 668 h 126"/>
                <a:gd name="T82" fmla="*/ 463 w 260"/>
                <a:gd name="T83" fmla="*/ 673 h 126"/>
                <a:gd name="T84" fmla="*/ 441 w 260"/>
                <a:gd name="T85" fmla="*/ 679 h 126"/>
                <a:gd name="T86" fmla="*/ 407 w 260"/>
                <a:gd name="T87" fmla="*/ 684 h 126"/>
                <a:gd name="T88" fmla="*/ 379 w 260"/>
                <a:gd name="T89" fmla="*/ 684 h 126"/>
                <a:gd name="T90" fmla="*/ 363 w 260"/>
                <a:gd name="T91" fmla="*/ 690 h 126"/>
                <a:gd name="T92" fmla="*/ 324 w 260"/>
                <a:gd name="T93" fmla="*/ 695 h 126"/>
                <a:gd name="T94" fmla="*/ 290 w 260"/>
                <a:gd name="T95" fmla="*/ 701 h 126"/>
                <a:gd name="T96" fmla="*/ 262 w 260"/>
                <a:gd name="T97" fmla="*/ 701 h 126"/>
                <a:gd name="T98" fmla="*/ 223 w 260"/>
                <a:gd name="T99" fmla="*/ 701 h 126"/>
                <a:gd name="T100" fmla="*/ 195 w 260"/>
                <a:gd name="T101" fmla="*/ 701 h 126"/>
                <a:gd name="T102" fmla="*/ 156 w 260"/>
                <a:gd name="T103" fmla="*/ 701 h 126"/>
                <a:gd name="T104" fmla="*/ 128 w 260"/>
                <a:gd name="T105" fmla="*/ 701 h 126"/>
                <a:gd name="T106" fmla="*/ 95 w 260"/>
                <a:gd name="T107" fmla="*/ 695 h 126"/>
                <a:gd name="T108" fmla="*/ 61 w 260"/>
                <a:gd name="T109" fmla="*/ 684 h 126"/>
                <a:gd name="T110" fmla="*/ 39 w 260"/>
                <a:gd name="T111" fmla="*/ 673 h 126"/>
                <a:gd name="T112" fmla="*/ 17 w 260"/>
                <a:gd name="T113" fmla="*/ 640 h 126"/>
                <a:gd name="T114" fmla="*/ 6 w 260"/>
                <a:gd name="T115" fmla="*/ 618 h 126"/>
                <a:gd name="T116" fmla="*/ 6 w 260"/>
                <a:gd name="T117" fmla="*/ 595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26"/>
                <a:gd name="T179" fmla="*/ 260 w 260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26">
                  <a:moveTo>
                    <a:pt x="260" y="0"/>
                  </a:moveTo>
                  <a:lnTo>
                    <a:pt x="259" y="1"/>
                  </a:lnTo>
                  <a:moveTo>
                    <a:pt x="258" y="3"/>
                  </a:moveTo>
                  <a:lnTo>
                    <a:pt x="257" y="4"/>
                  </a:lnTo>
                  <a:moveTo>
                    <a:pt x="256" y="6"/>
                  </a:moveTo>
                  <a:lnTo>
                    <a:pt x="255" y="7"/>
                  </a:lnTo>
                  <a:moveTo>
                    <a:pt x="254" y="9"/>
                  </a:moveTo>
                  <a:lnTo>
                    <a:pt x="254" y="10"/>
                  </a:lnTo>
                  <a:moveTo>
                    <a:pt x="253" y="12"/>
                  </a:moveTo>
                  <a:lnTo>
                    <a:pt x="253" y="13"/>
                  </a:lnTo>
                  <a:moveTo>
                    <a:pt x="251" y="15"/>
                  </a:moveTo>
                  <a:lnTo>
                    <a:pt x="251" y="16"/>
                  </a:lnTo>
                  <a:moveTo>
                    <a:pt x="249" y="18"/>
                  </a:moveTo>
                  <a:lnTo>
                    <a:pt x="249" y="19"/>
                  </a:lnTo>
                  <a:moveTo>
                    <a:pt x="247" y="21"/>
                  </a:moveTo>
                  <a:lnTo>
                    <a:pt x="247" y="22"/>
                  </a:lnTo>
                  <a:moveTo>
                    <a:pt x="245" y="24"/>
                  </a:moveTo>
                  <a:lnTo>
                    <a:pt x="244" y="25"/>
                  </a:lnTo>
                  <a:moveTo>
                    <a:pt x="243" y="27"/>
                  </a:moveTo>
                  <a:lnTo>
                    <a:pt x="243" y="28"/>
                  </a:lnTo>
                  <a:moveTo>
                    <a:pt x="241" y="30"/>
                  </a:moveTo>
                  <a:lnTo>
                    <a:pt x="241" y="31"/>
                  </a:lnTo>
                  <a:moveTo>
                    <a:pt x="239" y="34"/>
                  </a:moveTo>
                  <a:lnTo>
                    <a:pt x="238" y="34"/>
                  </a:lnTo>
                  <a:moveTo>
                    <a:pt x="237" y="36"/>
                  </a:moveTo>
                  <a:lnTo>
                    <a:pt x="236" y="37"/>
                  </a:lnTo>
                  <a:moveTo>
                    <a:pt x="235" y="39"/>
                  </a:moveTo>
                  <a:lnTo>
                    <a:pt x="234" y="40"/>
                  </a:lnTo>
                  <a:moveTo>
                    <a:pt x="233" y="42"/>
                  </a:moveTo>
                  <a:lnTo>
                    <a:pt x="232" y="43"/>
                  </a:lnTo>
                  <a:moveTo>
                    <a:pt x="230" y="46"/>
                  </a:moveTo>
                  <a:lnTo>
                    <a:pt x="229" y="47"/>
                  </a:lnTo>
                  <a:moveTo>
                    <a:pt x="227" y="49"/>
                  </a:moveTo>
                  <a:lnTo>
                    <a:pt x="227" y="50"/>
                  </a:lnTo>
                  <a:moveTo>
                    <a:pt x="225" y="52"/>
                  </a:moveTo>
                  <a:lnTo>
                    <a:pt x="225" y="53"/>
                  </a:lnTo>
                  <a:moveTo>
                    <a:pt x="223" y="55"/>
                  </a:moveTo>
                  <a:lnTo>
                    <a:pt x="222" y="55"/>
                  </a:lnTo>
                  <a:moveTo>
                    <a:pt x="221" y="57"/>
                  </a:moveTo>
                  <a:lnTo>
                    <a:pt x="220" y="58"/>
                  </a:lnTo>
                  <a:moveTo>
                    <a:pt x="218" y="60"/>
                  </a:moveTo>
                  <a:lnTo>
                    <a:pt x="217" y="61"/>
                  </a:lnTo>
                  <a:moveTo>
                    <a:pt x="216" y="63"/>
                  </a:moveTo>
                  <a:lnTo>
                    <a:pt x="215" y="63"/>
                  </a:lnTo>
                  <a:moveTo>
                    <a:pt x="214" y="65"/>
                  </a:moveTo>
                  <a:lnTo>
                    <a:pt x="213" y="66"/>
                  </a:lnTo>
                  <a:moveTo>
                    <a:pt x="211" y="67"/>
                  </a:moveTo>
                  <a:lnTo>
                    <a:pt x="211" y="68"/>
                  </a:lnTo>
                  <a:moveTo>
                    <a:pt x="209" y="69"/>
                  </a:moveTo>
                  <a:lnTo>
                    <a:pt x="209" y="70"/>
                  </a:lnTo>
                  <a:moveTo>
                    <a:pt x="206" y="72"/>
                  </a:moveTo>
                  <a:lnTo>
                    <a:pt x="205" y="73"/>
                  </a:lnTo>
                  <a:moveTo>
                    <a:pt x="203" y="75"/>
                  </a:moveTo>
                  <a:lnTo>
                    <a:pt x="202" y="76"/>
                  </a:lnTo>
                  <a:moveTo>
                    <a:pt x="200" y="77"/>
                  </a:moveTo>
                  <a:lnTo>
                    <a:pt x="199" y="78"/>
                  </a:lnTo>
                  <a:moveTo>
                    <a:pt x="197" y="80"/>
                  </a:moveTo>
                  <a:lnTo>
                    <a:pt x="196" y="80"/>
                  </a:lnTo>
                  <a:moveTo>
                    <a:pt x="193" y="82"/>
                  </a:moveTo>
                  <a:lnTo>
                    <a:pt x="192" y="83"/>
                  </a:lnTo>
                  <a:moveTo>
                    <a:pt x="190" y="84"/>
                  </a:moveTo>
                  <a:lnTo>
                    <a:pt x="189" y="85"/>
                  </a:lnTo>
                  <a:moveTo>
                    <a:pt x="187" y="86"/>
                  </a:moveTo>
                  <a:lnTo>
                    <a:pt x="186" y="87"/>
                  </a:lnTo>
                  <a:moveTo>
                    <a:pt x="184" y="88"/>
                  </a:moveTo>
                  <a:lnTo>
                    <a:pt x="183" y="89"/>
                  </a:lnTo>
                  <a:moveTo>
                    <a:pt x="181" y="90"/>
                  </a:moveTo>
                  <a:lnTo>
                    <a:pt x="180" y="91"/>
                  </a:lnTo>
                  <a:moveTo>
                    <a:pt x="177" y="92"/>
                  </a:moveTo>
                  <a:lnTo>
                    <a:pt x="176" y="93"/>
                  </a:lnTo>
                  <a:moveTo>
                    <a:pt x="174" y="94"/>
                  </a:moveTo>
                  <a:lnTo>
                    <a:pt x="173" y="94"/>
                  </a:lnTo>
                  <a:moveTo>
                    <a:pt x="171" y="95"/>
                  </a:moveTo>
                  <a:lnTo>
                    <a:pt x="170" y="95"/>
                  </a:lnTo>
                  <a:moveTo>
                    <a:pt x="168" y="97"/>
                  </a:moveTo>
                  <a:lnTo>
                    <a:pt x="167" y="97"/>
                  </a:lnTo>
                  <a:moveTo>
                    <a:pt x="165" y="98"/>
                  </a:moveTo>
                  <a:lnTo>
                    <a:pt x="164" y="98"/>
                  </a:lnTo>
                  <a:moveTo>
                    <a:pt x="162" y="99"/>
                  </a:moveTo>
                  <a:lnTo>
                    <a:pt x="161" y="100"/>
                  </a:lnTo>
                  <a:moveTo>
                    <a:pt x="158" y="101"/>
                  </a:moveTo>
                  <a:lnTo>
                    <a:pt x="157" y="101"/>
                  </a:lnTo>
                  <a:moveTo>
                    <a:pt x="155" y="102"/>
                  </a:moveTo>
                  <a:lnTo>
                    <a:pt x="154" y="103"/>
                  </a:lnTo>
                  <a:moveTo>
                    <a:pt x="151" y="103"/>
                  </a:moveTo>
                  <a:lnTo>
                    <a:pt x="150" y="103"/>
                  </a:lnTo>
                  <a:moveTo>
                    <a:pt x="148" y="104"/>
                  </a:moveTo>
                  <a:lnTo>
                    <a:pt x="147" y="104"/>
                  </a:lnTo>
                  <a:moveTo>
                    <a:pt x="145" y="106"/>
                  </a:moveTo>
                  <a:lnTo>
                    <a:pt x="144" y="106"/>
                  </a:lnTo>
                  <a:moveTo>
                    <a:pt x="141" y="107"/>
                  </a:moveTo>
                  <a:lnTo>
                    <a:pt x="140" y="107"/>
                  </a:lnTo>
                  <a:moveTo>
                    <a:pt x="138" y="108"/>
                  </a:moveTo>
                  <a:lnTo>
                    <a:pt x="137" y="108"/>
                  </a:lnTo>
                  <a:moveTo>
                    <a:pt x="135" y="109"/>
                  </a:moveTo>
                  <a:lnTo>
                    <a:pt x="134" y="109"/>
                  </a:lnTo>
                  <a:moveTo>
                    <a:pt x="131" y="110"/>
                  </a:moveTo>
                  <a:lnTo>
                    <a:pt x="130" y="111"/>
                  </a:lnTo>
                  <a:moveTo>
                    <a:pt x="127" y="111"/>
                  </a:moveTo>
                  <a:lnTo>
                    <a:pt x="126" y="111"/>
                  </a:lnTo>
                  <a:moveTo>
                    <a:pt x="123" y="112"/>
                  </a:moveTo>
                  <a:lnTo>
                    <a:pt x="122" y="112"/>
                  </a:lnTo>
                  <a:moveTo>
                    <a:pt x="120" y="113"/>
                  </a:moveTo>
                  <a:lnTo>
                    <a:pt x="119" y="114"/>
                  </a:lnTo>
                  <a:moveTo>
                    <a:pt x="116" y="114"/>
                  </a:moveTo>
                  <a:lnTo>
                    <a:pt x="115" y="114"/>
                  </a:lnTo>
                  <a:moveTo>
                    <a:pt x="113" y="115"/>
                  </a:moveTo>
                  <a:lnTo>
                    <a:pt x="112" y="115"/>
                  </a:lnTo>
                  <a:moveTo>
                    <a:pt x="109" y="115"/>
                  </a:moveTo>
                  <a:lnTo>
                    <a:pt x="108" y="116"/>
                  </a:lnTo>
                  <a:moveTo>
                    <a:pt x="106" y="117"/>
                  </a:moveTo>
                  <a:lnTo>
                    <a:pt x="105" y="117"/>
                  </a:lnTo>
                  <a:moveTo>
                    <a:pt x="102" y="117"/>
                  </a:moveTo>
                  <a:lnTo>
                    <a:pt x="101" y="117"/>
                  </a:lnTo>
                  <a:moveTo>
                    <a:pt x="99" y="118"/>
                  </a:moveTo>
                  <a:lnTo>
                    <a:pt x="98" y="118"/>
                  </a:lnTo>
                  <a:moveTo>
                    <a:pt x="95" y="119"/>
                  </a:moveTo>
                  <a:lnTo>
                    <a:pt x="94" y="119"/>
                  </a:lnTo>
                  <a:moveTo>
                    <a:pt x="91" y="120"/>
                  </a:moveTo>
                  <a:lnTo>
                    <a:pt x="90" y="120"/>
                  </a:lnTo>
                  <a:moveTo>
                    <a:pt x="87" y="120"/>
                  </a:moveTo>
                  <a:lnTo>
                    <a:pt x="86" y="120"/>
                  </a:lnTo>
                  <a:moveTo>
                    <a:pt x="84" y="121"/>
                  </a:moveTo>
                  <a:lnTo>
                    <a:pt x="83" y="121"/>
                  </a:lnTo>
                  <a:moveTo>
                    <a:pt x="80" y="121"/>
                  </a:moveTo>
                  <a:lnTo>
                    <a:pt x="79" y="122"/>
                  </a:lnTo>
                  <a:moveTo>
                    <a:pt x="76" y="122"/>
                  </a:moveTo>
                  <a:lnTo>
                    <a:pt x="75" y="122"/>
                  </a:lnTo>
                  <a:moveTo>
                    <a:pt x="73" y="123"/>
                  </a:moveTo>
                  <a:lnTo>
                    <a:pt x="72" y="123"/>
                  </a:lnTo>
                  <a:moveTo>
                    <a:pt x="69" y="123"/>
                  </a:moveTo>
                  <a:lnTo>
                    <a:pt x="68" y="123"/>
                  </a:lnTo>
                  <a:moveTo>
                    <a:pt x="66" y="124"/>
                  </a:moveTo>
                  <a:lnTo>
                    <a:pt x="65" y="124"/>
                  </a:lnTo>
                  <a:moveTo>
                    <a:pt x="62" y="124"/>
                  </a:moveTo>
                  <a:lnTo>
                    <a:pt x="61" y="124"/>
                  </a:lnTo>
                  <a:moveTo>
                    <a:pt x="59" y="125"/>
                  </a:moveTo>
                  <a:lnTo>
                    <a:pt x="58" y="125"/>
                  </a:lnTo>
                  <a:moveTo>
                    <a:pt x="55" y="125"/>
                  </a:moveTo>
                  <a:lnTo>
                    <a:pt x="54" y="125"/>
                  </a:lnTo>
                  <a:moveTo>
                    <a:pt x="52" y="126"/>
                  </a:moveTo>
                  <a:lnTo>
                    <a:pt x="51" y="126"/>
                  </a:lnTo>
                  <a:moveTo>
                    <a:pt x="48" y="126"/>
                  </a:moveTo>
                  <a:lnTo>
                    <a:pt x="47" y="126"/>
                  </a:lnTo>
                  <a:moveTo>
                    <a:pt x="44" y="126"/>
                  </a:moveTo>
                  <a:lnTo>
                    <a:pt x="43" y="126"/>
                  </a:lnTo>
                  <a:moveTo>
                    <a:pt x="40" y="126"/>
                  </a:moveTo>
                  <a:lnTo>
                    <a:pt x="39" y="126"/>
                  </a:lnTo>
                  <a:moveTo>
                    <a:pt x="36" y="126"/>
                  </a:moveTo>
                  <a:lnTo>
                    <a:pt x="35" y="126"/>
                  </a:lnTo>
                  <a:moveTo>
                    <a:pt x="32" y="126"/>
                  </a:moveTo>
                  <a:lnTo>
                    <a:pt x="31" y="126"/>
                  </a:lnTo>
                  <a:moveTo>
                    <a:pt x="28" y="126"/>
                  </a:moveTo>
                  <a:lnTo>
                    <a:pt x="27" y="126"/>
                  </a:lnTo>
                  <a:moveTo>
                    <a:pt x="24" y="126"/>
                  </a:moveTo>
                  <a:lnTo>
                    <a:pt x="23" y="126"/>
                  </a:lnTo>
                  <a:moveTo>
                    <a:pt x="20" y="126"/>
                  </a:moveTo>
                  <a:lnTo>
                    <a:pt x="19" y="126"/>
                  </a:lnTo>
                  <a:moveTo>
                    <a:pt x="17" y="125"/>
                  </a:moveTo>
                  <a:lnTo>
                    <a:pt x="16" y="125"/>
                  </a:lnTo>
                  <a:moveTo>
                    <a:pt x="14" y="124"/>
                  </a:moveTo>
                  <a:lnTo>
                    <a:pt x="13" y="124"/>
                  </a:lnTo>
                  <a:moveTo>
                    <a:pt x="11" y="123"/>
                  </a:moveTo>
                  <a:lnTo>
                    <a:pt x="10" y="123"/>
                  </a:lnTo>
                  <a:moveTo>
                    <a:pt x="8" y="121"/>
                  </a:moveTo>
                  <a:lnTo>
                    <a:pt x="7" y="121"/>
                  </a:lnTo>
                  <a:moveTo>
                    <a:pt x="5" y="118"/>
                  </a:moveTo>
                  <a:lnTo>
                    <a:pt x="4" y="117"/>
                  </a:lnTo>
                  <a:moveTo>
                    <a:pt x="3" y="115"/>
                  </a:moveTo>
                  <a:lnTo>
                    <a:pt x="3" y="114"/>
                  </a:lnTo>
                  <a:moveTo>
                    <a:pt x="1" y="112"/>
                  </a:moveTo>
                  <a:lnTo>
                    <a:pt x="1" y="111"/>
                  </a:lnTo>
                  <a:moveTo>
                    <a:pt x="1" y="108"/>
                  </a:moveTo>
                  <a:lnTo>
                    <a:pt x="1" y="107"/>
                  </a:lnTo>
                  <a:moveTo>
                    <a:pt x="0" y="105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2" name="Freeform 67"/>
            <p:cNvSpPr>
              <a:spLocks noEditPoints="1"/>
            </p:cNvSpPr>
            <p:nvPr/>
          </p:nvSpPr>
          <p:spPr bwMode="auto">
            <a:xfrm>
              <a:off x="2028" y="2406"/>
              <a:ext cx="1428" cy="952"/>
            </a:xfrm>
            <a:custGeom>
              <a:avLst/>
              <a:gdLst>
                <a:gd name="T0" fmla="*/ 6 w 256"/>
                <a:gd name="T1" fmla="*/ 913 h 171"/>
                <a:gd name="T2" fmla="*/ 17 w 256"/>
                <a:gd name="T3" fmla="*/ 852 h 171"/>
                <a:gd name="T4" fmla="*/ 39 w 256"/>
                <a:gd name="T5" fmla="*/ 802 h 171"/>
                <a:gd name="T6" fmla="*/ 56 w 256"/>
                <a:gd name="T7" fmla="*/ 768 h 171"/>
                <a:gd name="T8" fmla="*/ 78 w 256"/>
                <a:gd name="T9" fmla="*/ 718 h 171"/>
                <a:gd name="T10" fmla="*/ 106 w 256"/>
                <a:gd name="T11" fmla="*/ 679 h 171"/>
                <a:gd name="T12" fmla="*/ 128 w 256"/>
                <a:gd name="T13" fmla="*/ 646 h 171"/>
                <a:gd name="T14" fmla="*/ 156 w 256"/>
                <a:gd name="T15" fmla="*/ 612 h 171"/>
                <a:gd name="T16" fmla="*/ 190 w 256"/>
                <a:gd name="T17" fmla="*/ 573 h 171"/>
                <a:gd name="T18" fmla="*/ 223 w 256"/>
                <a:gd name="T19" fmla="*/ 534 h 171"/>
                <a:gd name="T20" fmla="*/ 251 w 256"/>
                <a:gd name="T21" fmla="*/ 512 h 171"/>
                <a:gd name="T22" fmla="*/ 301 w 256"/>
                <a:gd name="T23" fmla="*/ 473 h 171"/>
                <a:gd name="T24" fmla="*/ 329 w 256"/>
                <a:gd name="T25" fmla="*/ 445 h 171"/>
                <a:gd name="T26" fmla="*/ 374 w 256"/>
                <a:gd name="T27" fmla="*/ 418 h 171"/>
                <a:gd name="T28" fmla="*/ 407 w 256"/>
                <a:gd name="T29" fmla="*/ 395 h 171"/>
                <a:gd name="T30" fmla="*/ 452 w 256"/>
                <a:gd name="T31" fmla="*/ 373 h 171"/>
                <a:gd name="T32" fmla="*/ 485 w 256"/>
                <a:gd name="T33" fmla="*/ 351 h 171"/>
                <a:gd name="T34" fmla="*/ 541 w 256"/>
                <a:gd name="T35" fmla="*/ 323 h 171"/>
                <a:gd name="T36" fmla="*/ 575 w 256"/>
                <a:gd name="T37" fmla="*/ 306 h 171"/>
                <a:gd name="T38" fmla="*/ 625 w 256"/>
                <a:gd name="T39" fmla="*/ 284 h 171"/>
                <a:gd name="T40" fmla="*/ 681 w 256"/>
                <a:gd name="T41" fmla="*/ 262 h 171"/>
                <a:gd name="T42" fmla="*/ 720 w 256"/>
                <a:gd name="T43" fmla="*/ 245 h 171"/>
                <a:gd name="T44" fmla="*/ 775 w 256"/>
                <a:gd name="T45" fmla="*/ 223 h 171"/>
                <a:gd name="T46" fmla="*/ 826 w 256"/>
                <a:gd name="T47" fmla="*/ 195 h 171"/>
                <a:gd name="T48" fmla="*/ 881 w 256"/>
                <a:gd name="T49" fmla="*/ 178 h 171"/>
                <a:gd name="T50" fmla="*/ 932 w 256"/>
                <a:gd name="T51" fmla="*/ 150 h 171"/>
                <a:gd name="T52" fmla="*/ 987 w 256"/>
                <a:gd name="T53" fmla="*/ 134 h 171"/>
                <a:gd name="T54" fmla="*/ 1038 w 256"/>
                <a:gd name="T55" fmla="*/ 111 h 171"/>
                <a:gd name="T56" fmla="*/ 1088 w 256"/>
                <a:gd name="T57" fmla="*/ 89 h 171"/>
                <a:gd name="T58" fmla="*/ 1132 w 256"/>
                <a:gd name="T59" fmla="*/ 72 h 171"/>
                <a:gd name="T60" fmla="*/ 1183 w 256"/>
                <a:gd name="T61" fmla="*/ 56 h 171"/>
                <a:gd name="T62" fmla="*/ 1233 w 256"/>
                <a:gd name="T63" fmla="*/ 33 h 171"/>
                <a:gd name="T64" fmla="*/ 1266 w 256"/>
                <a:gd name="T65" fmla="*/ 22 h 171"/>
                <a:gd name="T66" fmla="*/ 1316 w 256"/>
                <a:gd name="T67" fmla="*/ 6 h 171"/>
                <a:gd name="T68" fmla="*/ 1372 w 256"/>
                <a:gd name="T69" fmla="*/ 6 h 171"/>
                <a:gd name="T70" fmla="*/ 1411 w 256"/>
                <a:gd name="T71" fmla="*/ 22 h 171"/>
                <a:gd name="T72" fmla="*/ 1422 w 256"/>
                <a:gd name="T73" fmla="*/ 72 h 171"/>
                <a:gd name="T74" fmla="*/ 1411 w 256"/>
                <a:gd name="T75" fmla="*/ 111 h 171"/>
                <a:gd name="T76" fmla="*/ 1383 w 256"/>
                <a:gd name="T77" fmla="*/ 161 h 171"/>
                <a:gd name="T78" fmla="*/ 1350 w 256"/>
                <a:gd name="T79" fmla="*/ 200 h 171"/>
                <a:gd name="T80" fmla="*/ 1328 w 256"/>
                <a:gd name="T81" fmla="*/ 234 h 171"/>
                <a:gd name="T82" fmla="*/ 1305 w 256"/>
                <a:gd name="T83" fmla="*/ 267 h 171"/>
                <a:gd name="T84" fmla="*/ 1277 w 256"/>
                <a:gd name="T85" fmla="*/ 306 h 171"/>
                <a:gd name="T86" fmla="*/ 1249 w 256"/>
                <a:gd name="T87" fmla="*/ 345 h 171"/>
                <a:gd name="T88" fmla="*/ 1216 w 256"/>
                <a:gd name="T89" fmla="*/ 390 h 171"/>
                <a:gd name="T90" fmla="*/ 1188 w 256"/>
                <a:gd name="T91" fmla="*/ 429 h 171"/>
                <a:gd name="T92" fmla="*/ 1160 w 256"/>
                <a:gd name="T93" fmla="*/ 457 h 171"/>
                <a:gd name="T94" fmla="*/ 1127 w 256"/>
                <a:gd name="T95" fmla="*/ 501 h 171"/>
                <a:gd name="T96" fmla="*/ 1099 w 256"/>
                <a:gd name="T97" fmla="*/ 540 h 171"/>
                <a:gd name="T98" fmla="*/ 1060 w 256"/>
                <a:gd name="T99" fmla="*/ 585 h 171"/>
                <a:gd name="T100" fmla="*/ 1032 w 256"/>
                <a:gd name="T101" fmla="*/ 618 h 171"/>
                <a:gd name="T102" fmla="*/ 998 w 256"/>
                <a:gd name="T103" fmla="*/ 657 h 171"/>
                <a:gd name="T104" fmla="*/ 971 w 256"/>
                <a:gd name="T105" fmla="*/ 690 h 171"/>
                <a:gd name="T106" fmla="*/ 920 w 256"/>
                <a:gd name="T107" fmla="*/ 735 h 171"/>
                <a:gd name="T108" fmla="*/ 892 w 256"/>
                <a:gd name="T109" fmla="*/ 757 h 171"/>
                <a:gd name="T110" fmla="*/ 842 w 256"/>
                <a:gd name="T111" fmla="*/ 796 h 171"/>
                <a:gd name="T112" fmla="*/ 809 w 256"/>
                <a:gd name="T113" fmla="*/ 818 h 171"/>
                <a:gd name="T114" fmla="*/ 764 w 256"/>
                <a:gd name="T115" fmla="*/ 852 h 171"/>
                <a:gd name="T116" fmla="*/ 714 w 256"/>
                <a:gd name="T117" fmla="*/ 880 h 171"/>
                <a:gd name="T118" fmla="*/ 658 w 256"/>
                <a:gd name="T119" fmla="*/ 907 h 1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6"/>
                <a:gd name="T181" fmla="*/ 0 h 171"/>
                <a:gd name="T182" fmla="*/ 256 w 256"/>
                <a:gd name="T183" fmla="*/ 171 h 1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6" h="171">
                  <a:moveTo>
                    <a:pt x="0" y="168"/>
                  </a:moveTo>
                  <a:lnTo>
                    <a:pt x="0" y="167"/>
                  </a:lnTo>
                  <a:moveTo>
                    <a:pt x="1" y="165"/>
                  </a:moveTo>
                  <a:lnTo>
                    <a:pt x="1" y="164"/>
                  </a:lnTo>
                  <a:moveTo>
                    <a:pt x="1" y="161"/>
                  </a:moveTo>
                  <a:lnTo>
                    <a:pt x="1" y="160"/>
                  </a:lnTo>
                  <a:moveTo>
                    <a:pt x="2" y="157"/>
                  </a:moveTo>
                  <a:lnTo>
                    <a:pt x="3" y="156"/>
                  </a:lnTo>
                  <a:moveTo>
                    <a:pt x="3" y="153"/>
                  </a:moveTo>
                  <a:lnTo>
                    <a:pt x="4" y="152"/>
                  </a:lnTo>
                  <a:moveTo>
                    <a:pt x="4" y="149"/>
                  </a:moveTo>
                  <a:lnTo>
                    <a:pt x="5" y="148"/>
                  </a:lnTo>
                  <a:moveTo>
                    <a:pt x="6" y="145"/>
                  </a:moveTo>
                  <a:lnTo>
                    <a:pt x="7" y="144"/>
                  </a:lnTo>
                  <a:moveTo>
                    <a:pt x="8" y="142"/>
                  </a:moveTo>
                  <a:lnTo>
                    <a:pt x="8" y="141"/>
                  </a:lnTo>
                  <a:moveTo>
                    <a:pt x="9" y="139"/>
                  </a:moveTo>
                  <a:lnTo>
                    <a:pt x="10" y="138"/>
                  </a:lnTo>
                  <a:moveTo>
                    <a:pt x="11" y="136"/>
                  </a:moveTo>
                  <a:lnTo>
                    <a:pt x="11" y="135"/>
                  </a:lnTo>
                  <a:moveTo>
                    <a:pt x="13" y="133"/>
                  </a:moveTo>
                  <a:lnTo>
                    <a:pt x="13" y="132"/>
                  </a:lnTo>
                  <a:moveTo>
                    <a:pt x="14" y="130"/>
                  </a:moveTo>
                  <a:lnTo>
                    <a:pt x="14" y="129"/>
                  </a:lnTo>
                  <a:moveTo>
                    <a:pt x="16" y="128"/>
                  </a:moveTo>
                  <a:lnTo>
                    <a:pt x="16" y="127"/>
                  </a:lnTo>
                  <a:moveTo>
                    <a:pt x="17" y="125"/>
                  </a:moveTo>
                  <a:lnTo>
                    <a:pt x="18" y="124"/>
                  </a:lnTo>
                  <a:moveTo>
                    <a:pt x="19" y="122"/>
                  </a:moveTo>
                  <a:lnTo>
                    <a:pt x="20" y="121"/>
                  </a:lnTo>
                  <a:moveTo>
                    <a:pt x="21" y="119"/>
                  </a:moveTo>
                  <a:lnTo>
                    <a:pt x="22" y="119"/>
                  </a:lnTo>
                  <a:moveTo>
                    <a:pt x="23" y="117"/>
                  </a:moveTo>
                  <a:lnTo>
                    <a:pt x="23" y="116"/>
                  </a:lnTo>
                  <a:moveTo>
                    <a:pt x="25" y="114"/>
                  </a:moveTo>
                  <a:lnTo>
                    <a:pt x="26" y="113"/>
                  </a:lnTo>
                  <a:moveTo>
                    <a:pt x="27" y="111"/>
                  </a:moveTo>
                  <a:lnTo>
                    <a:pt x="28" y="110"/>
                  </a:lnTo>
                  <a:moveTo>
                    <a:pt x="29" y="108"/>
                  </a:moveTo>
                  <a:lnTo>
                    <a:pt x="30" y="107"/>
                  </a:lnTo>
                  <a:moveTo>
                    <a:pt x="32" y="106"/>
                  </a:moveTo>
                  <a:lnTo>
                    <a:pt x="32" y="105"/>
                  </a:lnTo>
                  <a:moveTo>
                    <a:pt x="34" y="103"/>
                  </a:moveTo>
                  <a:lnTo>
                    <a:pt x="35" y="102"/>
                  </a:lnTo>
                  <a:moveTo>
                    <a:pt x="37" y="100"/>
                  </a:moveTo>
                  <a:lnTo>
                    <a:pt x="38" y="99"/>
                  </a:lnTo>
                  <a:moveTo>
                    <a:pt x="39" y="97"/>
                  </a:moveTo>
                  <a:lnTo>
                    <a:pt x="40" y="96"/>
                  </a:lnTo>
                  <a:moveTo>
                    <a:pt x="42" y="95"/>
                  </a:moveTo>
                  <a:lnTo>
                    <a:pt x="42" y="94"/>
                  </a:lnTo>
                  <a:moveTo>
                    <a:pt x="44" y="93"/>
                  </a:moveTo>
                  <a:lnTo>
                    <a:pt x="45" y="92"/>
                  </a:lnTo>
                  <a:moveTo>
                    <a:pt x="48" y="90"/>
                  </a:moveTo>
                  <a:lnTo>
                    <a:pt x="48" y="89"/>
                  </a:lnTo>
                  <a:moveTo>
                    <a:pt x="50" y="88"/>
                  </a:moveTo>
                  <a:lnTo>
                    <a:pt x="51" y="87"/>
                  </a:lnTo>
                  <a:moveTo>
                    <a:pt x="53" y="85"/>
                  </a:moveTo>
                  <a:lnTo>
                    <a:pt x="54" y="85"/>
                  </a:lnTo>
                  <a:moveTo>
                    <a:pt x="56" y="83"/>
                  </a:moveTo>
                  <a:lnTo>
                    <a:pt x="57" y="82"/>
                  </a:lnTo>
                  <a:moveTo>
                    <a:pt x="59" y="81"/>
                  </a:moveTo>
                  <a:lnTo>
                    <a:pt x="59" y="80"/>
                  </a:lnTo>
                  <a:moveTo>
                    <a:pt x="61" y="79"/>
                  </a:moveTo>
                  <a:lnTo>
                    <a:pt x="62" y="78"/>
                  </a:lnTo>
                  <a:moveTo>
                    <a:pt x="64" y="77"/>
                  </a:moveTo>
                  <a:lnTo>
                    <a:pt x="65" y="76"/>
                  </a:lnTo>
                  <a:moveTo>
                    <a:pt x="67" y="75"/>
                  </a:moveTo>
                  <a:lnTo>
                    <a:pt x="68" y="74"/>
                  </a:lnTo>
                  <a:moveTo>
                    <a:pt x="70" y="73"/>
                  </a:moveTo>
                  <a:lnTo>
                    <a:pt x="71" y="73"/>
                  </a:lnTo>
                  <a:moveTo>
                    <a:pt x="73" y="72"/>
                  </a:moveTo>
                  <a:lnTo>
                    <a:pt x="73" y="71"/>
                  </a:lnTo>
                  <a:moveTo>
                    <a:pt x="75" y="70"/>
                  </a:moveTo>
                  <a:lnTo>
                    <a:pt x="76" y="70"/>
                  </a:lnTo>
                  <a:moveTo>
                    <a:pt x="78" y="68"/>
                  </a:moveTo>
                  <a:lnTo>
                    <a:pt x="79" y="68"/>
                  </a:lnTo>
                  <a:moveTo>
                    <a:pt x="81" y="67"/>
                  </a:moveTo>
                  <a:lnTo>
                    <a:pt x="81" y="66"/>
                  </a:lnTo>
                  <a:moveTo>
                    <a:pt x="84" y="65"/>
                  </a:moveTo>
                  <a:lnTo>
                    <a:pt x="85" y="65"/>
                  </a:lnTo>
                  <a:moveTo>
                    <a:pt x="87" y="64"/>
                  </a:moveTo>
                  <a:lnTo>
                    <a:pt x="87" y="63"/>
                  </a:lnTo>
                  <a:moveTo>
                    <a:pt x="90" y="62"/>
                  </a:moveTo>
                  <a:lnTo>
                    <a:pt x="91" y="62"/>
                  </a:lnTo>
                  <a:moveTo>
                    <a:pt x="93" y="61"/>
                  </a:moveTo>
                  <a:lnTo>
                    <a:pt x="93" y="60"/>
                  </a:lnTo>
                  <a:moveTo>
                    <a:pt x="96" y="59"/>
                  </a:moveTo>
                  <a:lnTo>
                    <a:pt x="97" y="58"/>
                  </a:lnTo>
                  <a:moveTo>
                    <a:pt x="99" y="57"/>
                  </a:moveTo>
                  <a:lnTo>
                    <a:pt x="100" y="57"/>
                  </a:lnTo>
                  <a:moveTo>
                    <a:pt x="102" y="56"/>
                  </a:moveTo>
                  <a:lnTo>
                    <a:pt x="103" y="55"/>
                  </a:lnTo>
                  <a:moveTo>
                    <a:pt x="105" y="54"/>
                  </a:moveTo>
                  <a:lnTo>
                    <a:pt x="106" y="54"/>
                  </a:lnTo>
                  <a:moveTo>
                    <a:pt x="108" y="53"/>
                  </a:moveTo>
                  <a:lnTo>
                    <a:pt x="109" y="52"/>
                  </a:lnTo>
                  <a:moveTo>
                    <a:pt x="112" y="51"/>
                  </a:moveTo>
                  <a:lnTo>
                    <a:pt x="113" y="50"/>
                  </a:lnTo>
                  <a:moveTo>
                    <a:pt x="116" y="49"/>
                  </a:moveTo>
                  <a:lnTo>
                    <a:pt x="117" y="49"/>
                  </a:lnTo>
                  <a:moveTo>
                    <a:pt x="119" y="48"/>
                  </a:moveTo>
                  <a:lnTo>
                    <a:pt x="120" y="48"/>
                  </a:lnTo>
                  <a:moveTo>
                    <a:pt x="122" y="47"/>
                  </a:moveTo>
                  <a:lnTo>
                    <a:pt x="123" y="47"/>
                  </a:lnTo>
                  <a:moveTo>
                    <a:pt x="125" y="45"/>
                  </a:moveTo>
                  <a:lnTo>
                    <a:pt x="126" y="45"/>
                  </a:lnTo>
                  <a:moveTo>
                    <a:pt x="128" y="44"/>
                  </a:moveTo>
                  <a:lnTo>
                    <a:pt x="129" y="44"/>
                  </a:lnTo>
                  <a:moveTo>
                    <a:pt x="131" y="43"/>
                  </a:moveTo>
                  <a:lnTo>
                    <a:pt x="132" y="42"/>
                  </a:lnTo>
                  <a:moveTo>
                    <a:pt x="135" y="41"/>
                  </a:moveTo>
                  <a:lnTo>
                    <a:pt x="136" y="41"/>
                  </a:lnTo>
                  <a:moveTo>
                    <a:pt x="138" y="40"/>
                  </a:moveTo>
                  <a:lnTo>
                    <a:pt x="139" y="40"/>
                  </a:lnTo>
                  <a:moveTo>
                    <a:pt x="141" y="39"/>
                  </a:moveTo>
                  <a:lnTo>
                    <a:pt x="142" y="39"/>
                  </a:lnTo>
                  <a:moveTo>
                    <a:pt x="144" y="37"/>
                  </a:moveTo>
                  <a:lnTo>
                    <a:pt x="145" y="37"/>
                  </a:lnTo>
                  <a:moveTo>
                    <a:pt x="147" y="36"/>
                  </a:moveTo>
                  <a:lnTo>
                    <a:pt x="148" y="35"/>
                  </a:lnTo>
                  <a:moveTo>
                    <a:pt x="151" y="34"/>
                  </a:moveTo>
                  <a:lnTo>
                    <a:pt x="152" y="34"/>
                  </a:lnTo>
                  <a:moveTo>
                    <a:pt x="154" y="33"/>
                  </a:moveTo>
                  <a:lnTo>
                    <a:pt x="155" y="33"/>
                  </a:lnTo>
                  <a:moveTo>
                    <a:pt x="157" y="32"/>
                  </a:moveTo>
                  <a:lnTo>
                    <a:pt x="158" y="32"/>
                  </a:lnTo>
                  <a:moveTo>
                    <a:pt x="160" y="30"/>
                  </a:moveTo>
                  <a:lnTo>
                    <a:pt x="161" y="30"/>
                  </a:lnTo>
                  <a:moveTo>
                    <a:pt x="163" y="29"/>
                  </a:moveTo>
                  <a:lnTo>
                    <a:pt x="164" y="29"/>
                  </a:lnTo>
                  <a:moveTo>
                    <a:pt x="166" y="28"/>
                  </a:moveTo>
                  <a:lnTo>
                    <a:pt x="167" y="27"/>
                  </a:lnTo>
                  <a:moveTo>
                    <a:pt x="170" y="27"/>
                  </a:moveTo>
                  <a:lnTo>
                    <a:pt x="170" y="26"/>
                  </a:lnTo>
                  <a:moveTo>
                    <a:pt x="173" y="25"/>
                  </a:moveTo>
                  <a:lnTo>
                    <a:pt x="174" y="25"/>
                  </a:lnTo>
                  <a:moveTo>
                    <a:pt x="176" y="24"/>
                  </a:moveTo>
                  <a:lnTo>
                    <a:pt x="177" y="24"/>
                  </a:lnTo>
                  <a:moveTo>
                    <a:pt x="179" y="23"/>
                  </a:moveTo>
                  <a:lnTo>
                    <a:pt x="180" y="23"/>
                  </a:lnTo>
                  <a:moveTo>
                    <a:pt x="182" y="21"/>
                  </a:moveTo>
                  <a:lnTo>
                    <a:pt x="183" y="21"/>
                  </a:lnTo>
                  <a:moveTo>
                    <a:pt x="185" y="20"/>
                  </a:moveTo>
                  <a:lnTo>
                    <a:pt x="186" y="20"/>
                  </a:lnTo>
                  <a:moveTo>
                    <a:pt x="188" y="19"/>
                  </a:moveTo>
                  <a:lnTo>
                    <a:pt x="189" y="18"/>
                  </a:lnTo>
                  <a:moveTo>
                    <a:pt x="192" y="17"/>
                  </a:moveTo>
                  <a:lnTo>
                    <a:pt x="193" y="17"/>
                  </a:lnTo>
                  <a:moveTo>
                    <a:pt x="195" y="16"/>
                  </a:moveTo>
                  <a:lnTo>
                    <a:pt x="196" y="16"/>
                  </a:lnTo>
                  <a:moveTo>
                    <a:pt x="198" y="15"/>
                  </a:moveTo>
                  <a:lnTo>
                    <a:pt x="199" y="14"/>
                  </a:lnTo>
                  <a:moveTo>
                    <a:pt x="202" y="13"/>
                  </a:moveTo>
                  <a:lnTo>
                    <a:pt x="203" y="13"/>
                  </a:lnTo>
                  <a:moveTo>
                    <a:pt x="205" y="12"/>
                  </a:moveTo>
                  <a:lnTo>
                    <a:pt x="206" y="12"/>
                  </a:lnTo>
                  <a:moveTo>
                    <a:pt x="208" y="11"/>
                  </a:moveTo>
                  <a:lnTo>
                    <a:pt x="209" y="11"/>
                  </a:lnTo>
                  <a:moveTo>
                    <a:pt x="211" y="10"/>
                  </a:moveTo>
                  <a:lnTo>
                    <a:pt x="212" y="10"/>
                  </a:lnTo>
                  <a:moveTo>
                    <a:pt x="214" y="8"/>
                  </a:moveTo>
                  <a:lnTo>
                    <a:pt x="215" y="8"/>
                  </a:lnTo>
                  <a:moveTo>
                    <a:pt x="217" y="7"/>
                  </a:moveTo>
                  <a:lnTo>
                    <a:pt x="218" y="7"/>
                  </a:lnTo>
                  <a:moveTo>
                    <a:pt x="220" y="6"/>
                  </a:moveTo>
                  <a:lnTo>
                    <a:pt x="221" y="6"/>
                  </a:lnTo>
                  <a:moveTo>
                    <a:pt x="223" y="5"/>
                  </a:moveTo>
                  <a:lnTo>
                    <a:pt x="224" y="5"/>
                  </a:lnTo>
                  <a:moveTo>
                    <a:pt x="226" y="4"/>
                  </a:moveTo>
                  <a:lnTo>
                    <a:pt x="227" y="4"/>
                  </a:lnTo>
                  <a:moveTo>
                    <a:pt x="229" y="3"/>
                  </a:moveTo>
                  <a:lnTo>
                    <a:pt x="230" y="3"/>
                  </a:lnTo>
                  <a:moveTo>
                    <a:pt x="232" y="2"/>
                  </a:moveTo>
                  <a:lnTo>
                    <a:pt x="233" y="2"/>
                  </a:lnTo>
                  <a:moveTo>
                    <a:pt x="236" y="1"/>
                  </a:moveTo>
                  <a:lnTo>
                    <a:pt x="237" y="1"/>
                  </a:lnTo>
                  <a:moveTo>
                    <a:pt x="240" y="1"/>
                  </a:moveTo>
                  <a:lnTo>
                    <a:pt x="240" y="0"/>
                  </a:lnTo>
                  <a:moveTo>
                    <a:pt x="243" y="0"/>
                  </a:moveTo>
                  <a:lnTo>
                    <a:pt x="244" y="0"/>
                  </a:lnTo>
                  <a:moveTo>
                    <a:pt x="246" y="1"/>
                  </a:moveTo>
                  <a:lnTo>
                    <a:pt x="247" y="1"/>
                  </a:lnTo>
                  <a:moveTo>
                    <a:pt x="249" y="2"/>
                  </a:moveTo>
                  <a:lnTo>
                    <a:pt x="250" y="2"/>
                  </a:lnTo>
                  <a:moveTo>
                    <a:pt x="252" y="3"/>
                  </a:moveTo>
                  <a:lnTo>
                    <a:pt x="253" y="4"/>
                  </a:lnTo>
                  <a:moveTo>
                    <a:pt x="255" y="6"/>
                  </a:moveTo>
                  <a:lnTo>
                    <a:pt x="256" y="7"/>
                  </a:lnTo>
                  <a:moveTo>
                    <a:pt x="256" y="10"/>
                  </a:moveTo>
                  <a:lnTo>
                    <a:pt x="256" y="11"/>
                  </a:lnTo>
                  <a:moveTo>
                    <a:pt x="255" y="13"/>
                  </a:moveTo>
                  <a:lnTo>
                    <a:pt x="255" y="14"/>
                  </a:lnTo>
                  <a:moveTo>
                    <a:pt x="254" y="16"/>
                  </a:moveTo>
                  <a:lnTo>
                    <a:pt x="254" y="17"/>
                  </a:lnTo>
                  <a:moveTo>
                    <a:pt x="253" y="19"/>
                  </a:moveTo>
                  <a:lnTo>
                    <a:pt x="253" y="20"/>
                  </a:lnTo>
                  <a:moveTo>
                    <a:pt x="251" y="22"/>
                  </a:moveTo>
                  <a:lnTo>
                    <a:pt x="251" y="23"/>
                  </a:lnTo>
                  <a:moveTo>
                    <a:pt x="250" y="25"/>
                  </a:moveTo>
                  <a:lnTo>
                    <a:pt x="249" y="26"/>
                  </a:lnTo>
                  <a:moveTo>
                    <a:pt x="248" y="28"/>
                  </a:moveTo>
                  <a:lnTo>
                    <a:pt x="248" y="29"/>
                  </a:lnTo>
                  <a:moveTo>
                    <a:pt x="246" y="30"/>
                  </a:moveTo>
                  <a:lnTo>
                    <a:pt x="246" y="31"/>
                  </a:lnTo>
                  <a:moveTo>
                    <a:pt x="245" y="33"/>
                  </a:moveTo>
                  <a:lnTo>
                    <a:pt x="244" y="34"/>
                  </a:lnTo>
                  <a:moveTo>
                    <a:pt x="242" y="36"/>
                  </a:moveTo>
                  <a:lnTo>
                    <a:pt x="242" y="37"/>
                  </a:lnTo>
                  <a:moveTo>
                    <a:pt x="241" y="39"/>
                  </a:moveTo>
                  <a:lnTo>
                    <a:pt x="240" y="39"/>
                  </a:lnTo>
                  <a:moveTo>
                    <a:pt x="239" y="41"/>
                  </a:moveTo>
                  <a:lnTo>
                    <a:pt x="238" y="42"/>
                  </a:lnTo>
                  <a:moveTo>
                    <a:pt x="237" y="44"/>
                  </a:moveTo>
                  <a:lnTo>
                    <a:pt x="236" y="45"/>
                  </a:lnTo>
                  <a:moveTo>
                    <a:pt x="235" y="47"/>
                  </a:moveTo>
                  <a:lnTo>
                    <a:pt x="234" y="48"/>
                  </a:lnTo>
                  <a:moveTo>
                    <a:pt x="233" y="50"/>
                  </a:moveTo>
                  <a:lnTo>
                    <a:pt x="232" y="51"/>
                  </a:lnTo>
                  <a:moveTo>
                    <a:pt x="231" y="53"/>
                  </a:moveTo>
                  <a:lnTo>
                    <a:pt x="230" y="53"/>
                  </a:lnTo>
                  <a:moveTo>
                    <a:pt x="229" y="55"/>
                  </a:moveTo>
                  <a:lnTo>
                    <a:pt x="228" y="56"/>
                  </a:lnTo>
                  <a:moveTo>
                    <a:pt x="226" y="59"/>
                  </a:moveTo>
                  <a:lnTo>
                    <a:pt x="226" y="60"/>
                  </a:lnTo>
                  <a:moveTo>
                    <a:pt x="224" y="61"/>
                  </a:moveTo>
                  <a:lnTo>
                    <a:pt x="224" y="62"/>
                  </a:lnTo>
                  <a:moveTo>
                    <a:pt x="222" y="64"/>
                  </a:moveTo>
                  <a:lnTo>
                    <a:pt x="221" y="65"/>
                  </a:lnTo>
                  <a:moveTo>
                    <a:pt x="220" y="67"/>
                  </a:moveTo>
                  <a:lnTo>
                    <a:pt x="219" y="68"/>
                  </a:lnTo>
                  <a:moveTo>
                    <a:pt x="218" y="70"/>
                  </a:moveTo>
                  <a:lnTo>
                    <a:pt x="217" y="71"/>
                  </a:lnTo>
                  <a:moveTo>
                    <a:pt x="215" y="73"/>
                  </a:moveTo>
                  <a:lnTo>
                    <a:pt x="214" y="74"/>
                  </a:lnTo>
                  <a:moveTo>
                    <a:pt x="213" y="76"/>
                  </a:moveTo>
                  <a:lnTo>
                    <a:pt x="213" y="77"/>
                  </a:lnTo>
                  <a:moveTo>
                    <a:pt x="211" y="78"/>
                  </a:moveTo>
                  <a:lnTo>
                    <a:pt x="211" y="79"/>
                  </a:lnTo>
                  <a:moveTo>
                    <a:pt x="209" y="81"/>
                  </a:moveTo>
                  <a:lnTo>
                    <a:pt x="208" y="82"/>
                  </a:lnTo>
                  <a:moveTo>
                    <a:pt x="207" y="84"/>
                  </a:moveTo>
                  <a:lnTo>
                    <a:pt x="206" y="85"/>
                  </a:lnTo>
                  <a:moveTo>
                    <a:pt x="205" y="87"/>
                  </a:moveTo>
                  <a:lnTo>
                    <a:pt x="204" y="88"/>
                  </a:lnTo>
                  <a:moveTo>
                    <a:pt x="202" y="90"/>
                  </a:moveTo>
                  <a:lnTo>
                    <a:pt x="201" y="91"/>
                  </a:lnTo>
                  <a:moveTo>
                    <a:pt x="200" y="93"/>
                  </a:moveTo>
                  <a:lnTo>
                    <a:pt x="199" y="94"/>
                  </a:lnTo>
                  <a:moveTo>
                    <a:pt x="198" y="96"/>
                  </a:moveTo>
                  <a:lnTo>
                    <a:pt x="197" y="97"/>
                  </a:lnTo>
                  <a:moveTo>
                    <a:pt x="195" y="99"/>
                  </a:moveTo>
                  <a:lnTo>
                    <a:pt x="194" y="100"/>
                  </a:lnTo>
                  <a:moveTo>
                    <a:pt x="192" y="102"/>
                  </a:moveTo>
                  <a:lnTo>
                    <a:pt x="192" y="103"/>
                  </a:lnTo>
                  <a:moveTo>
                    <a:pt x="190" y="105"/>
                  </a:moveTo>
                  <a:lnTo>
                    <a:pt x="189" y="106"/>
                  </a:lnTo>
                  <a:moveTo>
                    <a:pt x="188" y="108"/>
                  </a:moveTo>
                  <a:lnTo>
                    <a:pt x="187" y="108"/>
                  </a:lnTo>
                  <a:moveTo>
                    <a:pt x="186" y="110"/>
                  </a:moveTo>
                  <a:lnTo>
                    <a:pt x="185" y="111"/>
                  </a:lnTo>
                  <a:moveTo>
                    <a:pt x="184" y="113"/>
                  </a:moveTo>
                  <a:lnTo>
                    <a:pt x="183" y="113"/>
                  </a:lnTo>
                  <a:moveTo>
                    <a:pt x="181" y="116"/>
                  </a:moveTo>
                  <a:lnTo>
                    <a:pt x="180" y="116"/>
                  </a:lnTo>
                  <a:moveTo>
                    <a:pt x="179" y="118"/>
                  </a:moveTo>
                  <a:lnTo>
                    <a:pt x="178" y="119"/>
                  </a:lnTo>
                  <a:moveTo>
                    <a:pt x="177" y="121"/>
                  </a:moveTo>
                  <a:lnTo>
                    <a:pt x="176" y="121"/>
                  </a:lnTo>
                  <a:moveTo>
                    <a:pt x="175" y="123"/>
                  </a:moveTo>
                  <a:lnTo>
                    <a:pt x="174" y="124"/>
                  </a:lnTo>
                  <a:moveTo>
                    <a:pt x="172" y="125"/>
                  </a:moveTo>
                  <a:lnTo>
                    <a:pt x="171" y="126"/>
                  </a:lnTo>
                  <a:moveTo>
                    <a:pt x="169" y="128"/>
                  </a:moveTo>
                  <a:lnTo>
                    <a:pt x="168" y="129"/>
                  </a:lnTo>
                  <a:moveTo>
                    <a:pt x="166" y="131"/>
                  </a:moveTo>
                  <a:lnTo>
                    <a:pt x="165" y="132"/>
                  </a:lnTo>
                  <a:moveTo>
                    <a:pt x="163" y="134"/>
                  </a:moveTo>
                  <a:lnTo>
                    <a:pt x="162" y="134"/>
                  </a:lnTo>
                  <a:moveTo>
                    <a:pt x="161" y="136"/>
                  </a:moveTo>
                  <a:lnTo>
                    <a:pt x="160" y="136"/>
                  </a:lnTo>
                  <a:moveTo>
                    <a:pt x="158" y="138"/>
                  </a:moveTo>
                  <a:lnTo>
                    <a:pt x="157" y="139"/>
                  </a:lnTo>
                  <a:moveTo>
                    <a:pt x="155" y="141"/>
                  </a:moveTo>
                  <a:lnTo>
                    <a:pt x="154" y="141"/>
                  </a:lnTo>
                  <a:moveTo>
                    <a:pt x="151" y="143"/>
                  </a:moveTo>
                  <a:lnTo>
                    <a:pt x="151" y="144"/>
                  </a:lnTo>
                  <a:moveTo>
                    <a:pt x="149" y="145"/>
                  </a:moveTo>
                  <a:lnTo>
                    <a:pt x="148" y="145"/>
                  </a:lnTo>
                  <a:moveTo>
                    <a:pt x="146" y="147"/>
                  </a:moveTo>
                  <a:lnTo>
                    <a:pt x="145" y="147"/>
                  </a:lnTo>
                  <a:moveTo>
                    <a:pt x="143" y="149"/>
                  </a:moveTo>
                  <a:lnTo>
                    <a:pt x="142" y="150"/>
                  </a:lnTo>
                  <a:moveTo>
                    <a:pt x="140" y="151"/>
                  </a:moveTo>
                  <a:lnTo>
                    <a:pt x="139" y="151"/>
                  </a:lnTo>
                  <a:moveTo>
                    <a:pt x="137" y="153"/>
                  </a:moveTo>
                  <a:lnTo>
                    <a:pt x="136" y="153"/>
                  </a:lnTo>
                  <a:moveTo>
                    <a:pt x="134" y="154"/>
                  </a:moveTo>
                  <a:lnTo>
                    <a:pt x="133" y="155"/>
                  </a:lnTo>
                  <a:moveTo>
                    <a:pt x="131" y="156"/>
                  </a:moveTo>
                  <a:lnTo>
                    <a:pt x="130" y="157"/>
                  </a:lnTo>
                  <a:moveTo>
                    <a:pt x="128" y="158"/>
                  </a:moveTo>
                  <a:lnTo>
                    <a:pt x="127" y="159"/>
                  </a:lnTo>
                  <a:moveTo>
                    <a:pt x="124" y="160"/>
                  </a:moveTo>
                  <a:lnTo>
                    <a:pt x="123" y="160"/>
                  </a:lnTo>
                  <a:moveTo>
                    <a:pt x="121" y="162"/>
                  </a:moveTo>
                  <a:lnTo>
                    <a:pt x="120" y="162"/>
                  </a:lnTo>
                  <a:moveTo>
                    <a:pt x="118" y="163"/>
                  </a:moveTo>
                  <a:lnTo>
                    <a:pt x="117" y="163"/>
                  </a:lnTo>
                  <a:moveTo>
                    <a:pt x="115" y="165"/>
                  </a:moveTo>
                  <a:lnTo>
                    <a:pt x="114" y="165"/>
                  </a:lnTo>
                  <a:moveTo>
                    <a:pt x="112" y="166"/>
                  </a:moveTo>
                  <a:lnTo>
                    <a:pt x="111" y="166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3" name="Freeform 68"/>
            <p:cNvSpPr>
              <a:spLocks noEditPoints="1"/>
            </p:cNvSpPr>
            <p:nvPr/>
          </p:nvSpPr>
          <p:spPr bwMode="auto">
            <a:xfrm>
              <a:off x="2034" y="3336"/>
              <a:ext cx="602" cy="111"/>
            </a:xfrm>
            <a:custGeom>
              <a:avLst/>
              <a:gdLst>
                <a:gd name="T0" fmla="*/ 596 w 108"/>
                <a:gd name="T1" fmla="*/ 6 h 20"/>
                <a:gd name="T2" fmla="*/ 580 w 108"/>
                <a:gd name="T3" fmla="*/ 6 h 20"/>
                <a:gd name="T4" fmla="*/ 563 w 108"/>
                <a:gd name="T5" fmla="*/ 17 h 20"/>
                <a:gd name="T6" fmla="*/ 557 w 108"/>
                <a:gd name="T7" fmla="*/ 17 h 20"/>
                <a:gd name="T8" fmla="*/ 541 w 108"/>
                <a:gd name="T9" fmla="*/ 22 h 20"/>
                <a:gd name="T10" fmla="*/ 524 w 108"/>
                <a:gd name="T11" fmla="*/ 28 h 20"/>
                <a:gd name="T12" fmla="*/ 507 w 108"/>
                <a:gd name="T13" fmla="*/ 39 h 20"/>
                <a:gd name="T14" fmla="*/ 491 w 108"/>
                <a:gd name="T15" fmla="*/ 39 h 20"/>
                <a:gd name="T16" fmla="*/ 485 w 108"/>
                <a:gd name="T17" fmla="*/ 39 h 20"/>
                <a:gd name="T18" fmla="*/ 468 w 108"/>
                <a:gd name="T19" fmla="*/ 50 h 20"/>
                <a:gd name="T20" fmla="*/ 452 w 108"/>
                <a:gd name="T21" fmla="*/ 56 h 20"/>
                <a:gd name="T22" fmla="*/ 429 w 108"/>
                <a:gd name="T23" fmla="*/ 56 h 20"/>
                <a:gd name="T24" fmla="*/ 412 w 108"/>
                <a:gd name="T25" fmla="*/ 67 h 20"/>
                <a:gd name="T26" fmla="*/ 407 w 108"/>
                <a:gd name="T27" fmla="*/ 67 h 20"/>
                <a:gd name="T28" fmla="*/ 385 w 108"/>
                <a:gd name="T29" fmla="*/ 72 h 20"/>
                <a:gd name="T30" fmla="*/ 368 w 108"/>
                <a:gd name="T31" fmla="*/ 78 h 20"/>
                <a:gd name="T32" fmla="*/ 351 w 108"/>
                <a:gd name="T33" fmla="*/ 83 h 20"/>
                <a:gd name="T34" fmla="*/ 329 w 108"/>
                <a:gd name="T35" fmla="*/ 83 h 20"/>
                <a:gd name="T36" fmla="*/ 323 w 108"/>
                <a:gd name="T37" fmla="*/ 89 h 20"/>
                <a:gd name="T38" fmla="*/ 301 w 108"/>
                <a:gd name="T39" fmla="*/ 89 h 20"/>
                <a:gd name="T40" fmla="*/ 284 w 108"/>
                <a:gd name="T41" fmla="*/ 94 h 20"/>
                <a:gd name="T42" fmla="*/ 279 w 108"/>
                <a:gd name="T43" fmla="*/ 94 h 20"/>
                <a:gd name="T44" fmla="*/ 262 w 108"/>
                <a:gd name="T45" fmla="*/ 100 h 20"/>
                <a:gd name="T46" fmla="*/ 245 w 108"/>
                <a:gd name="T47" fmla="*/ 100 h 20"/>
                <a:gd name="T48" fmla="*/ 229 w 108"/>
                <a:gd name="T49" fmla="*/ 105 h 20"/>
                <a:gd name="T50" fmla="*/ 206 w 108"/>
                <a:gd name="T51" fmla="*/ 105 h 20"/>
                <a:gd name="T52" fmla="*/ 184 w 108"/>
                <a:gd name="T53" fmla="*/ 105 h 20"/>
                <a:gd name="T54" fmla="*/ 178 w 108"/>
                <a:gd name="T55" fmla="*/ 105 h 20"/>
                <a:gd name="T56" fmla="*/ 156 w 108"/>
                <a:gd name="T57" fmla="*/ 111 h 20"/>
                <a:gd name="T58" fmla="*/ 139 w 108"/>
                <a:gd name="T59" fmla="*/ 111 h 20"/>
                <a:gd name="T60" fmla="*/ 117 w 108"/>
                <a:gd name="T61" fmla="*/ 111 h 20"/>
                <a:gd name="T62" fmla="*/ 111 w 108"/>
                <a:gd name="T63" fmla="*/ 111 h 20"/>
                <a:gd name="T64" fmla="*/ 95 w 108"/>
                <a:gd name="T65" fmla="*/ 105 h 20"/>
                <a:gd name="T66" fmla="*/ 72 w 108"/>
                <a:gd name="T67" fmla="*/ 100 h 20"/>
                <a:gd name="T68" fmla="*/ 56 w 108"/>
                <a:gd name="T69" fmla="*/ 94 h 20"/>
                <a:gd name="T70" fmla="*/ 50 w 108"/>
                <a:gd name="T71" fmla="*/ 94 h 20"/>
                <a:gd name="T72" fmla="*/ 33 w 108"/>
                <a:gd name="T73" fmla="*/ 83 h 20"/>
                <a:gd name="T74" fmla="*/ 22 w 108"/>
                <a:gd name="T75" fmla="*/ 78 h 20"/>
                <a:gd name="T76" fmla="*/ 11 w 108"/>
                <a:gd name="T77" fmla="*/ 56 h 20"/>
                <a:gd name="T78" fmla="*/ 11 w 108"/>
                <a:gd name="T79" fmla="*/ 50 h 20"/>
                <a:gd name="T80" fmla="*/ 0 w 108"/>
                <a:gd name="T81" fmla="*/ 33 h 20"/>
                <a:gd name="T82" fmla="*/ 0 w 108"/>
                <a:gd name="T83" fmla="*/ 28 h 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20"/>
                <a:gd name="T128" fmla="*/ 108 w 108"/>
                <a:gd name="T129" fmla="*/ 20 h 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20">
                  <a:moveTo>
                    <a:pt x="108" y="0"/>
                  </a:moveTo>
                  <a:lnTo>
                    <a:pt x="107" y="1"/>
                  </a:lnTo>
                  <a:moveTo>
                    <a:pt x="104" y="1"/>
                  </a:moveTo>
                  <a:lnTo>
                    <a:pt x="103" y="1"/>
                  </a:lnTo>
                  <a:moveTo>
                    <a:pt x="101" y="3"/>
                  </a:moveTo>
                  <a:lnTo>
                    <a:pt x="100" y="3"/>
                  </a:lnTo>
                  <a:moveTo>
                    <a:pt x="98" y="4"/>
                  </a:moveTo>
                  <a:lnTo>
                    <a:pt x="97" y="4"/>
                  </a:lnTo>
                  <a:moveTo>
                    <a:pt x="95" y="5"/>
                  </a:moveTo>
                  <a:lnTo>
                    <a:pt x="94" y="5"/>
                  </a:lnTo>
                  <a:moveTo>
                    <a:pt x="92" y="6"/>
                  </a:moveTo>
                  <a:lnTo>
                    <a:pt x="91" y="7"/>
                  </a:lnTo>
                  <a:moveTo>
                    <a:pt x="88" y="7"/>
                  </a:moveTo>
                  <a:lnTo>
                    <a:pt x="87" y="7"/>
                  </a:lnTo>
                  <a:moveTo>
                    <a:pt x="85" y="9"/>
                  </a:moveTo>
                  <a:lnTo>
                    <a:pt x="84" y="9"/>
                  </a:lnTo>
                  <a:moveTo>
                    <a:pt x="82" y="10"/>
                  </a:moveTo>
                  <a:lnTo>
                    <a:pt x="81" y="10"/>
                  </a:lnTo>
                  <a:moveTo>
                    <a:pt x="78" y="10"/>
                  </a:moveTo>
                  <a:lnTo>
                    <a:pt x="77" y="10"/>
                  </a:lnTo>
                  <a:moveTo>
                    <a:pt x="74" y="12"/>
                  </a:moveTo>
                  <a:lnTo>
                    <a:pt x="73" y="12"/>
                  </a:lnTo>
                  <a:moveTo>
                    <a:pt x="70" y="13"/>
                  </a:moveTo>
                  <a:lnTo>
                    <a:pt x="69" y="13"/>
                  </a:lnTo>
                  <a:moveTo>
                    <a:pt x="66" y="14"/>
                  </a:moveTo>
                  <a:lnTo>
                    <a:pt x="65" y="14"/>
                  </a:lnTo>
                  <a:moveTo>
                    <a:pt x="63" y="15"/>
                  </a:moveTo>
                  <a:lnTo>
                    <a:pt x="62" y="15"/>
                  </a:lnTo>
                  <a:moveTo>
                    <a:pt x="59" y="15"/>
                  </a:moveTo>
                  <a:lnTo>
                    <a:pt x="58" y="16"/>
                  </a:lnTo>
                  <a:moveTo>
                    <a:pt x="55" y="16"/>
                  </a:moveTo>
                  <a:lnTo>
                    <a:pt x="54" y="16"/>
                  </a:lnTo>
                  <a:moveTo>
                    <a:pt x="51" y="17"/>
                  </a:moveTo>
                  <a:lnTo>
                    <a:pt x="50" y="17"/>
                  </a:lnTo>
                  <a:moveTo>
                    <a:pt x="48" y="18"/>
                  </a:moveTo>
                  <a:lnTo>
                    <a:pt x="47" y="18"/>
                  </a:lnTo>
                  <a:moveTo>
                    <a:pt x="44" y="18"/>
                  </a:moveTo>
                  <a:lnTo>
                    <a:pt x="43" y="18"/>
                  </a:lnTo>
                  <a:moveTo>
                    <a:pt x="41" y="19"/>
                  </a:moveTo>
                  <a:lnTo>
                    <a:pt x="40" y="19"/>
                  </a:lnTo>
                  <a:moveTo>
                    <a:pt x="37" y="19"/>
                  </a:moveTo>
                  <a:lnTo>
                    <a:pt x="36" y="19"/>
                  </a:lnTo>
                  <a:moveTo>
                    <a:pt x="33" y="19"/>
                  </a:moveTo>
                  <a:lnTo>
                    <a:pt x="32" y="19"/>
                  </a:lnTo>
                  <a:moveTo>
                    <a:pt x="29" y="20"/>
                  </a:moveTo>
                  <a:lnTo>
                    <a:pt x="28" y="20"/>
                  </a:lnTo>
                  <a:moveTo>
                    <a:pt x="25" y="20"/>
                  </a:moveTo>
                  <a:lnTo>
                    <a:pt x="24" y="20"/>
                  </a:lnTo>
                  <a:moveTo>
                    <a:pt x="21" y="20"/>
                  </a:moveTo>
                  <a:lnTo>
                    <a:pt x="20" y="20"/>
                  </a:lnTo>
                  <a:moveTo>
                    <a:pt x="18" y="19"/>
                  </a:moveTo>
                  <a:lnTo>
                    <a:pt x="17" y="19"/>
                  </a:lnTo>
                  <a:moveTo>
                    <a:pt x="14" y="19"/>
                  </a:moveTo>
                  <a:lnTo>
                    <a:pt x="13" y="18"/>
                  </a:lnTo>
                  <a:moveTo>
                    <a:pt x="10" y="17"/>
                  </a:moveTo>
                  <a:lnTo>
                    <a:pt x="9" y="17"/>
                  </a:lnTo>
                  <a:moveTo>
                    <a:pt x="7" y="16"/>
                  </a:moveTo>
                  <a:lnTo>
                    <a:pt x="6" y="15"/>
                  </a:lnTo>
                  <a:moveTo>
                    <a:pt x="4" y="14"/>
                  </a:moveTo>
                  <a:lnTo>
                    <a:pt x="4" y="13"/>
                  </a:lnTo>
                  <a:moveTo>
                    <a:pt x="2" y="10"/>
                  </a:moveTo>
                  <a:lnTo>
                    <a:pt x="2" y="9"/>
                  </a:lnTo>
                  <a:moveTo>
                    <a:pt x="1" y="7"/>
                  </a:moveTo>
                  <a:lnTo>
                    <a:pt x="0" y="6"/>
                  </a:lnTo>
                  <a:moveTo>
                    <a:pt x="0" y="5"/>
                  </a:move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4" name="Freeform 69"/>
            <p:cNvSpPr>
              <a:spLocks noEditPoints="1"/>
            </p:cNvSpPr>
            <p:nvPr/>
          </p:nvSpPr>
          <p:spPr bwMode="auto">
            <a:xfrm>
              <a:off x="2067" y="2479"/>
              <a:ext cx="1295" cy="929"/>
            </a:xfrm>
            <a:custGeom>
              <a:avLst/>
              <a:gdLst>
                <a:gd name="T0" fmla="*/ 6 w 232"/>
                <a:gd name="T1" fmla="*/ 790 h 167"/>
                <a:gd name="T2" fmla="*/ 22 w 232"/>
                <a:gd name="T3" fmla="*/ 740 h 167"/>
                <a:gd name="T4" fmla="*/ 45 w 232"/>
                <a:gd name="T5" fmla="*/ 690 h 167"/>
                <a:gd name="T6" fmla="*/ 73 w 232"/>
                <a:gd name="T7" fmla="*/ 651 h 167"/>
                <a:gd name="T8" fmla="*/ 95 w 232"/>
                <a:gd name="T9" fmla="*/ 617 h 167"/>
                <a:gd name="T10" fmla="*/ 123 w 232"/>
                <a:gd name="T11" fmla="*/ 573 h 167"/>
                <a:gd name="T12" fmla="*/ 156 w 232"/>
                <a:gd name="T13" fmla="*/ 534 h 167"/>
                <a:gd name="T14" fmla="*/ 195 w 232"/>
                <a:gd name="T15" fmla="*/ 495 h 167"/>
                <a:gd name="T16" fmla="*/ 223 w 232"/>
                <a:gd name="T17" fmla="*/ 467 h 167"/>
                <a:gd name="T18" fmla="*/ 262 w 232"/>
                <a:gd name="T19" fmla="*/ 434 h 167"/>
                <a:gd name="T20" fmla="*/ 301 w 232"/>
                <a:gd name="T21" fmla="*/ 406 h 167"/>
                <a:gd name="T22" fmla="*/ 340 w 232"/>
                <a:gd name="T23" fmla="*/ 378 h 167"/>
                <a:gd name="T24" fmla="*/ 385 w 232"/>
                <a:gd name="T25" fmla="*/ 350 h 167"/>
                <a:gd name="T26" fmla="*/ 430 w 232"/>
                <a:gd name="T27" fmla="*/ 323 h 167"/>
                <a:gd name="T28" fmla="*/ 486 w 232"/>
                <a:gd name="T29" fmla="*/ 295 h 167"/>
                <a:gd name="T30" fmla="*/ 519 w 232"/>
                <a:gd name="T31" fmla="*/ 284 h 167"/>
                <a:gd name="T32" fmla="*/ 569 w 232"/>
                <a:gd name="T33" fmla="*/ 256 h 167"/>
                <a:gd name="T34" fmla="*/ 614 w 232"/>
                <a:gd name="T35" fmla="*/ 239 h 167"/>
                <a:gd name="T36" fmla="*/ 670 w 232"/>
                <a:gd name="T37" fmla="*/ 217 h 167"/>
                <a:gd name="T38" fmla="*/ 720 w 232"/>
                <a:gd name="T39" fmla="*/ 195 h 167"/>
                <a:gd name="T40" fmla="*/ 770 w 232"/>
                <a:gd name="T41" fmla="*/ 178 h 167"/>
                <a:gd name="T42" fmla="*/ 815 w 232"/>
                <a:gd name="T43" fmla="*/ 156 h 167"/>
                <a:gd name="T44" fmla="*/ 860 w 232"/>
                <a:gd name="T45" fmla="*/ 139 h 167"/>
                <a:gd name="T46" fmla="*/ 910 w 232"/>
                <a:gd name="T47" fmla="*/ 117 h 167"/>
                <a:gd name="T48" fmla="*/ 949 w 232"/>
                <a:gd name="T49" fmla="*/ 100 h 167"/>
                <a:gd name="T50" fmla="*/ 1010 w 232"/>
                <a:gd name="T51" fmla="*/ 83 h 167"/>
                <a:gd name="T52" fmla="*/ 1049 w 232"/>
                <a:gd name="T53" fmla="*/ 67 h 167"/>
                <a:gd name="T54" fmla="*/ 1083 w 232"/>
                <a:gd name="T55" fmla="*/ 56 h 167"/>
                <a:gd name="T56" fmla="*/ 1144 w 232"/>
                <a:gd name="T57" fmla="*/ 33 h 167"/>
                <a:gd name="T58" fmla="*/ 1195 w 232"/>
                <a:gd name="T59" fmla="*/ 17 h 167"/>
                <a:gd name="T60" fmla="*/ 1256 w 232"/>
                <a:gd name="T61" fmla="*/ 6 h 167"/>
                <a:gd name="T62" fmla="*/ 1295 w 232"/>
                <a:gd name="T63" fmla="*/ 28 h 167"/>
                <a:gd name="T64" fmla="*/ 1273 w 232"/>
                <a:gd name="T65" fmla="*/ 83 h 167"/>
                <a:gd name="T66" fmla="*/ 1245 w 232"/>
                <a:gd name="T67" fmla="*/ 128 h 167"/>
                <a:gd name="T68" fmla="*/ 1222 w 232"/>
                <a:gd name="T69" fmla="*/ 167 h 167"/>
                <a:gd name="T70" fmla="*/ 1195 w 232"/>
                <a:gd name="T71" fmla="*/ 206 h 167"/>
                <a:gd name="T72" fmla="*/ 1167 w 232"/>
                <a:gd name="T73" fmla="*/ 245 h 167"/>
                <a:gd name="T74" fmla="*/ 1139 w 232"/>
                <a:gd name="T75" fmla="*/ 289 h 167"/>
                <a:gd name="T76" fmla="*/ 1116 w 232"/>
                <a:gd name="T77" fmla="*/ 328 h 167"/>
                <a:gd name="T78" fmla="*/ 1083 w 232"/>
                <a:gd name="T79" fmla="*/ 378 h 167"/>
                <a:gd name="T80" fmla="*/ 1055 w 232"/>
                <a:gd name="T81" fmla="*/ 412 h 167"/>
                <a:gd name="T82" fmla="*/ 1021 w 232"/>
                <a:gd name="T83" fmla="*/ 462 h 167"/>
                <a:gd name="T84" fmla="*/ 994 w 232"/>
                <a:gd name="T85" fmla="*/ 495 h 167"/>
                <a:gd name="T86" fmla="*/ 960 w 232"/>
                <a:gd name="T87" fmla="*/ 534 h 167"/>
                <a:gd name="T88" fmla="*/ 932 w 232"/>
                <a:gd name="T89" fmla="*/ 573 h 167"/>
                <a:gd name="T90" fmla="*/ 899 w 232"/>
                <a:gd name="T91" fmla="*/ 606 h 167"/>
                <a:gd name="T92" fmla="*/ 865 w 232"/>
                <a:gd name="T93" fmla="*/ 640 h 167"/>
                <a:gd name="T94" fmla="*/ 832 w 232"/>
                <a:gd name="T95" fmla="*/ 673 h 167"/>
                <a:gd name="T96" fmla="*/ 787 w 232"/>
                <a:gd name="T97" fmla="*/ 712 h 167"/>
                <a:gd name="T98" fmla="*/ 742 w 232"/>
                <a:gd name="T99" fmla="*/ 745 h 167"/>
                <a:gd name="T100" fmla="*/ 709 w 232"/>
                <a:gd name="T101" fmla="*/ 768 h 167"/>
                <a:gd name="T102" fmla="*/ 659 w 232"/>
                <a:gd name="T103" fmla="*/ 795 h 167"/>
                <a:gd name="T104" fmla="*/ 620 w 232"/>
                <a:gd name="T105" fmla="*/ 812 h 167"/>
                <a:gd name="T106" fmla="*/ 592 w 232"/>
                <a:gd name="T107" fmla="*/ 829 h 167"/>
                <a:gd name="T108" fmla="*/ 536 w 232"/>
                <a:gd name="T109" fmla="*/ 851 h 167"/>
                <a:gd name="T110" fmla="*/ 491 w 232"/>
                <a:gd name="T111" fmla="*/ 873 h 167"/>
                <a:gd name="T112" fmla="*/ 435 w 232"/>
                <a:gd name="T113" fmla="*/ 890 h 167"/>
                <a:gd name="T114" fmla="*/ 374 w 232"/>
                <a:gd name="T115" fmla="*/ 907 h 167"/>
                <a:gd name="T116" fmla="*/ 313 w 232"/>
                <a:gd name="T117" fmla="*/ 918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2"/>
                <a:gd name="T178" fmla="*/ 0 h 167"/>
                <a:gd name="T179" fmla="*/ 232 w 232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2" h="167">
                  <a:moveTo>
                    <a:pt x="0" y="147"/>
                  </a:moveTo>
                  <a:lnTo>
                    <a:pt x="1" y="146"/>
                  </a:lnTo>
                  <a:moveTo>
                    <a:pt x="1" y="143"/>
                  </a:moveTo>
                  <a:lnTo>
                    <a:pt x="1" y="142"/>
                  </a:lnTo>
                  <a:moveTo>
                    <a:pt x="2" y="140"/>
                  </a:moveTo>
                  <a:lnTo>
                    <a:pt x="2" y="139"/>
                  </a:lnTo>
                  <a:moveTo>
                    <a:pt x="3" y="137"/>
                  </a:moveTo>
                  <a:lnTo>
                    <a:pt x="3" y="136"/>
                  </a:lnTo>
                  <a:moveTo>
                    <a:pt x="4" y="134"/>
                  </a:moveTo>
                  <a:lnTo>
                    <a:pt x="4" y="133"/>
                  </a:lnTo>
                  <a:moveTo>
                    <a:pt x="6" y="131"/>
                  </a:moveTo>
                  <a:lnTo>
                    <a:pt x="6" y="130"/>
                  </a:lnTo>
                  <a:moveTo>
                    <a:pt x="7" y="128"/>
                  </a:moveTo>
                  <a:lnTo>
                    <a:pt x="7" y="127"/>
                  </a:lnTo>
                  <a:moveTo>
                    <a:pt x="8" y="124"/>
                  </a:moveTo>
                  <a:lnTo>
                    <a:pt x="9" y="124"/>
                  </a:lnTo>
                  <a:moveTo>
                    <a:pt x="10" y="121"/>
                  </a:moveTo>
                  <a:lnTo>
                    <a:pt x="11" y="120"/>
                  </a:lnTo>
                  <a:moveTo>
                    <a:pt x="12" y="118"/>
                  </a:moveTo>
                  <a:lnTo>
                    <a:pt x="13" y="117"/>
                  </a:lnTo>
                  <a:moveTo>
                    <a:pt x="14" y="115"/>
                  </a:moveTo>
                  <a:lnTo>
                    <a:pt x="14" y="114"/>
                  </a:lnTo>
                  <a:moveTo>
                    <a:pt x="16" y="112"/>
                  </a:moveTo>
                  <a:lnTo>
                    <a:pt x="17" y="111"/>
                  </a:lnTo>
                  <a:moveTo>
                    <a:pt x="18" y="109"/>
                  </a:moveTo>
                  <a:lnTo>
                    <a:pt x="19" y="108"/>
                  </a:lnTo>
                  <a:moveTo>
                    <a:pt x="20" y="106"/>
                  </a:moveTo>
                  <a:lnTo>
                    <a:pt x="20" y="105"/>
                  </a:lnTo>
                  <a:moveTo>
                    <a:pt x="22" y="103"/>
                  </a:moveTo>
                  <a:lnTo>
                    <a:pt x="23" y="102"/>
                  </a:lnTo>
                  <a:moveTo>
                    <a:pt x="25" y="100"/>
                  </a:moveTo>
                  <a:lnTo>
                    <a:pt x="25" y="99"/>
                  </a:lnTo>
                  <a:moveTo>
                    <a:pt x="27" y="97"/>
                  </a:moveTo>
                  <a:lnTo>
                    <a:pt x="28" y="96"/>
                  </a:lnTo>
                  <a:moveTo>
                    <a:pt x="30" y="94"/>
                  </a:moveTo>
                  <a:lnTo>
                    <a:pt x="31" y="93"/>
                  </a:lnTo>
                  <a:moveTo>
                    <a:pt x="33" y="91"/>
                  </a:moveTo>
                  <a:lnTo>
                    <a:pt x="33" y="90"/>
                  </a:lnTo>
                  <a:moveTo>
                    <a:pt x="35" y="89"/>
                  </a:moveTo>
                  <a:lnTo>
                    <a:pt x="36" y="88"/>
                  </a:lnTo>
                  <a:moveTo>
                    <a:pt x="37" y="86"/>
                  </a:moveTo>
                  <a:lnTo>
                    <a:pt x="38" y="86"/>
                  </a:lnTo>
                  <a:moveTo>
                    <a:pt x="39" y="84"/>
                  </a:moveTo>
                  <a:lnTo>
                    <a:pt x="40" y="84"/>
                  </a:lnTo>
                  <a:moveTo>
                    <a:pt x="42" y="82"/>
                  </a:moveTo>
                  <a:lnTo>
                    <a:pt x="43" y="81"/>
                  </a:lnTo>
                  <a:moveTo>
                    <a:pt x="45" y="80"/>
                  </a:moveTo>
                  <a:lnTo>
                    <a:pt x="45" y="79"/>
                  </a:lnTo>
                  <a:moveTo>
                    <a:pt x="47" y="78"/>
                  </a:moveTo>
                  <a:lnTo>
                    <a:pt x="48" y="77"/>
                  </a:lnTo>
                  <a:moveTo>
                    <a:pt x="50" y="76"/>
                  </a:moveTo>
                  <a:lnTo>
                    <a:pt x="51" y="75"/>
                  </a:lnTo>
                  <a:moveTo>
                    <a:pt x="53" y="74"/>
                  </a:moveTo>
                  <a:lnTo>
                    <a:pt x="54" y="73"/>
                  </a:lnTo>
                  <a:moveTo>
                    <a:pt x="57" y="71"/>
                  </a:moveTo>
                  <a:lnTo>
                    <a:pt x="58" y="70"/>
                  </a:lnTo>
                  <a:moveTo>
                    <a:pt x="60" y="69"/>
                  </a:moveTo>
                  <a:lnTo>
                    <a:pt x="61" y="68"/>
                  </a:lnTo>
                  <a:moveTo>
                    <a:pt x="63" y="67"/>
                  </a:moveTo>
                  <a:lnTo>
                    <a:pt x="64" y="66"/>
                  </a:lnTo>
                  <a:moveTo>
                    <a:pt x="66" y="65"/>
                  </a:moveTo>
                  <a:lnTo>
                    <a:pt x="67" y="64"/>
                  </a:lnTo>
                  <a:moveTo>
                    <a:pt x="69" y="63"/>
                  </a:moveTo>
                  <a:lnTo>
                    <a:pt x="70" y="62"/>
                  </a:lnTo>
                  <a:moveTo>
                    <a:pt x="72" y="61"/>
                  </a:moveTo>
                  <a:lnTo>
                    <a:pt x="73" y="61"/>
                  </a:lnTo>
                  <a:moveTo>
                    <a:pt x="76" y="59"/>
                  </a:moveTo>
                  <a:lnTo>
                    <a:pt x="77" y="58"/>
                  </a:lnTo>
                  <a:moveTo>
                    <a:pt x="80" y="57"/>
                  </a:moveTo>
                  <a:lnTo>
                    <a:pt x="81" y="57"/>
                  </a:lnTo>
                  <a:moveTo>
                    <a:pt x="83" y="55"/>
                  </a:moveTo>
                  <a:lnTo>
                    <a:pt x="84" y="55"/>
                  </a:lnTo>
                  <a:moveTo>
                    <a:pt x="86" y="54"/>
                  </a:moveTo>
                  <a:lnTo>
                    <a:pt x="87" y="53"/>
                  </a:lnTo>
                  <a:moveTo>
                    <a:pt x="89" y="52"/>
                  </a:moveTo>
                  <a:lnTo>
                    <a:pt x="90" y="52"/>
                  </a:lnTo>
                  <a:moveTo>
                    <a:pt x="92" y="51"/>
                  </a:moveTo>
                  <a:lnTo>
                    <a:pt x="93" y="51"/>
                  </a:lnTo>
                  <a:moveTo>
                    <a:pt x="95" y="50"/>
                  </a:moveTo>
                  <a:lnTo>
                    <a:pt x="96" y="49"/>
                  </a:lnTo>
                  <a:moveTo>
                    <a:pt x="99" y="48"/>
                  </a:moveTo>
                  <a:lnTo>
                    <a:pt x="99" y="47"/>
                  </a:lnTo>
                  <a:moveTo>
                    <a:pt x="102" y="46"/>
                  </a:moveTo>
                  <a:lnTo>
                    <a:pt x="103" y="46"/>
                  </a:lnTo>
                  <a:moveTo>
                    <a:pt x="105" y="45"/>
                  </a:moveTo>
                  <a:lnTo>
                    <a:pt x="106" y="44"/>
                  </a:lnTo>
                  <a:moveTo>
                    <a:pt x="109" y="43"/>
                  </a:moveTo>
                  <a:lnTo>
                    <a:pt x="110" y="43"/>
                  </a:lnTo>
                  <a:moveTo>
                    <a:pt x="112" y="42"/>
                  </a:moveTo>
                  <a:lnTo>
                    <a:pt x="113" y="41"/>
                  </a:lnTo>
                  <a:moveTo>
                    <a:pt x="116" y="41"/>
                  </a:moveTo>
                  <a:lnTo>
                    <a:pt x="117" y="40"/>
                  </a:lnTo>
                  <a:moveTo>
                    <a:pt x="120" y="39"/>
                  </a:moveTo>
                  <a:lnTo>
                    <a:pt x="121" y="38"/>
                  </a:lnTo>
                  <a:moveTo>
                    <a:pt x="124" y="37"/>
                  </a:moveTo>
                  <a:lnTo>
                    <a:pt x="125" y="36"/>
                  </a:lnTo>
                  <a:moveTo>
                    <a:pt x="128" y="35"/>
                  </a:moveTo>
                  <a:lnTo>
                    <a:pt x="129" y="35"/>
                  </a:lnTo>
                  <a:moveTo>
                    <a:pt x="131" y="34"/>
                  </a:moveTo>
                  <a:lnTo>
                    <a:pt x="132" y="34"/>
                  </a:lnTo>
                  <a:moveTo>
                    <a:pt x="134" y="33"/>
                  </a:moveTo>
                  <a:lnTo>
                    <a:pt x="135" y="33"/>
                  </a:lnTo>
                  <a:moveTo>
                    <a:pt x="137" y="32"/>
                  </a:moveTo>
                  <a:lnTo>
                    <a:pt x="138" y="32"/>
                  </a:lnTo>
                  <a:moveTo>
                    <a:pt x="140" y="31"/>
                  </a:moveTo>
                  <a:lnTo>
                    <a:pt x="141" y="30"/>
                  </a:lnTo>
                  <a:moveTo>
                    <a:pt x="143" y="29"/>
                  </a:moveTo>
                  <a:lnTo>
                    <a:pt x="144" y="29"/>
                  </a:lnTo>
                  <a:moveTo>
                    <a:pt x="146" y="28"/>
                  </a:moveTo>
                  <a:lnTo>
                    <a:pt x="147" y="28"/>
                  </a:lnTo>
                  <a:moveTo>
                    <a:pt x="149" y="27"/>
                  </a:moveTo>
                  <a:lnTo>
                    <a:pt x="150" y="26"/>
                  </a:lnTo>
                  <a:moveTo>
                    <a:pt x="153" y="25"/>
                  </a:moveTo>
                  <a:lnTo>
                    <a:pt x="154" y="25"/>
                  </a:lnTo>
                  <a:moveTo>
                    <a:pt x="156" y="24"/>
                  </a:moveTo>
                  <a:lnTo>
                    <a:pt x="157" y="24"/>
                  </a:lnTo>
                  <a:moveTo>
                    <a:pt x="159" y="23"/>
                  </a:moveTo>
                  <a:lnTo>
                    <a:pt x="160" y="23"/>
                  </a:lnTo>
                  <a:moveTo>
                    <a:pt x="162" y="22"/>
                  </a:moveTo>
                  <a:lnTo>
                    <a:pt x="163" y="21"/>
                  </a:lnTo>
                  <a:moveTo>
                    <a:pt x="166" y="20"/>
                  </a:moveTo>
                  <a:lnTo>
                    <a:pt x="167" y="20"/>
                  </a:lnTo>
                  <a:moveTo>
                    <a:pt x="169" y="19"/>
                  </a:moveTo>
                  <a:lnTo>
                    <a:pt x="170" y="18"/>
                  </a:lnTo>
                  <a:moveTo>
                    <a:pt x="173" y="18"/>
                  </a:moveTo>
                  <a:lnTo>
                    <a:pt x="174" y="18"/>
                  </a:lnTo>
                  <a:moveTo>
                    <a:pt x="177" y="16"/>
                  </a:moveTo>
                  <a:lnTo>
                    <a:pt x="178" y="16"/>
                  </a:lnTo>
                  <a:moveTo>
                    <a:pt x="181" y="15"/>
                  </a:moveTo>
                  <a:lnTo>
                    <a:pt x="182" y="14"/>
                  </a:lnTo>
                  <a:moveTo>
                    <a:pt x="184" y="13"/>
                  </a:moveTo>
                  <a:lnTo>
                    <a:pt x="185" y="13"/>
                  </a:lnTo>
                  <a:moveTo>
                    <a:pt x="187" y="12"/>
                  </a:moveTo>
                  <a:lnTo>
                    <a:pt x="188" y="12"/>
                  </a:lnTo>
                  <a:moveTo>
                    <a:pt x="190" y="11"/>
                  </a:moveTo>
                  <a:lnTo>
                    <a:pt x="191" y="11"/>
                  </a:lnTo>
                  <a:moveTo>
                    <a:pt x="193" y="10"/>
                  </a:moveTo>
                  <a:lnTo>
                    <a:pt x="194" y="10"/>
                  </a:lnTo>
                  <a:moveTo>
                    <a:pt x="197" y="9"/>
                  </a:moveTo>
                  <a:lnTo>
                    <a:pt x="198" y="8"/>
                  </a:lnTo>
                  <a:moveTo>
                    <a:pt x="201" y="7"/>
                  </a:moveTo>
                  <a:lnTo>
                    <a:pt x="202" y="7"/>
                  </a:lnTo>
                  <a:moveTo>
                    <a:pt x="204" y="6"/>
                  </a:moveTo>
                  <a:lnTo>
                    <a:pt x="205" y="6"/>
                  </a:lnTo>
                  <a:moveTo>
                    <a:pt x="207" y="5"/>
                  </a:moveTo>
                  <a:lnTo>
                    <a:pt x="208" y="5"/>
                  </a:lnTo>
                  <a:moveTo>
                    <a:pt x="210" y="4"/>
                  </a:moveTo>
                  <a:lnTo>
                    <a:pt x="211" y="4"/>
                  </a:lnTo>
                  <a:moveTo>
                    <a:pt x="213" y="3"/>
                  </a:moveTo>
                  <a:lnTo>
                    <a:pt x="214" y="3"/>
                  </a:lnTo>
                  <a:moveTo>
                    <a:pt x="217" y="2"/>
                  </a:moveTo>
                  <a:lnTo>
                    <a:pt x="218" y="2"/>
                  </a:lnTo>
                  <a:moveTo>
                    <a:pt x="220" y="1"/>
                  </a:moveTo>
                  <a:lnTo>
                    <a:pt x="221" y="1"/>
                  </a:lnTo>
                  <a:moveTo>
                    <a:pt x="224" y="1"/>
                  </a:moveTo>
                  <a:lnTo>
                    <a:pt x="225" y="1"/>
                  </a:lnTo>
                  <a:moveTo>
                    <a:pt x="228" y="0"/>
                  </a:moveTo>
                  <a:lnTo>
                    <a:pt x="229" y="0"/>
                  </a:lnTo>
                  <a:moveTo>
                    <a:pt x="231" y="1"/>
                  </a:moveTo>
                  <a:lnTo>
                    <a:pt x="232" y="2"/>
                  </a:lnTo>
                  <a:moveTo>
                    <a:pt x="232" y="5"/>
                  </a:moveTo>
                  <a:lnTo>
                    <a:pt x="231" y="6"/>
                  </a:lnTo>
                  <a:moveTo>
                    <a:pt x="231" y="9"/>
                  </a:moveTo>
                  <a:lnTo>
                    <a:pt x="231" y="10"/>
                  </a:lnTo>
                  <a:moveTo>
                    <a:pt x="229" y="12"/>
                  </a:moveTo>
                  <a:lnTo>
                    <a:pt x="229" y="13"/>
                  </a:lnTo>
                  <a:moveTo>
                    <a:pt x="228" y="15"/>
                  </a:moveTo>
                  <a:lnTo>
                    <a:pt x="228" y="16"/>
                  </a:lnTo>
                  <a:moveTo>
                    <a:pt x="226" y="18"/>
                  </a:moveTo>
                  <a:lnTo>
                    <a:pt x="226" y="19"/>
                  </a:lnTo>
                  <a:moveTo>
                    <a:pt x="225" y="21"/>
                  </a:moveTo>
                  <a:lnTo>
                    <a:pt x="224" y="21"/>
                  </a:lnTo>
                  <a:moveTo>
                    <a:pt x="223" y="23"/>
                  </a:moveTo>
                  <a:lnTo>
                    <a:pt x="222" y="24"/>
                  </a:lnTo>
                  <a:moveTo>
                    <a:pt x="221" y="26"/>
                  </a:moveTo>
                  <a:lnTo>
                    <a:pt x="221" y="27"/>
                  </a:lnTo>
                  <a:moveTo>
                    <a:pt x="219" y="29"/>
                  </a:moveTo>
                  <a:lnTo>
                    <a:pt x="219" y="30"/>
                  </a:lnTo>
                  <a:moveTo>
                    <a:pt x="218" y="32"/>
                  </a:moveTo>
                  <a:lnTo>
                    <a:pt x="217" y="32"/>
                  </a:lnTo>
                  <a:moveTo>
                    <a:pt x="216" y="34"/>
                  </a:moveTo>
                  <a:lnTo>
                    <a:pt x="215" y="35"/>
                  </a:lnTo>
                  <a:moveTo>
                    <a:pt x="214" y="37"/>
                  </a:moveTo>
                  <a:lnTo>
                    <a:pt x="213" y="38"/>
                  </a:lnTo>
                  <a:moveTo>
                    <a:pt x="212" y="40"/>
                  </a:moveTo>
                  <a:lnTo>
                    <a:pt x="212" y="41"/>
                  </a:lnTo>
                  <a:moveTo>
                    <a:pt x="210" y="43"/>
                  </a:moveTo>
                  <a:lnTo>
                    <a:pt x="209" y="44"/>
                  </a:lnTo>
                  <a:moveTo>
                    <a:pt x="208" y="46"/>
                  </a:moveTo>
                  <a:lnTo>
                    <a:pt x="208" y="47"/>
                  </a:lnTo>
                  <a:moveTo>
                    <a:pt x="206" y="49"/>
                  </a:moveTo>
                  <a:lnTo>
                    <a:pt x="206" y="50"/>
                  </a:lnTo>
                  <a:moveTo>
                    <a:pt x="204" y="52"/>
                  </a:moveTo>
                  <a:lnTo>
                    <a:pt x="204" y="53"/>
                  </a:lnTo>
                  <a:moveTo>
                    <a:pt x="202" y="55"/>
                  </a:moveTo>
                  <a:lnTo>
                    <a:pt x="201" y="56"/>
                  </a:lnTo>
                  <a:moveTo>
                    <a:pt x="200" y="58"/>
                  </a:moveTo>
                  <a:lnTo>
                    <a:pt x="200" y="59"/>
                  </a:lnTo>
                  <a:moveTo>
                    <a:pt x="198" y="61"/>
                  </a:moveTo>
                  <a:lnTo>
                    <a:pt x="198" y="62"/>
                  </a:lnTo>
                  <a:moveTo>
                    <a:pt x="196" y="64"/>
                  </a:moveTo>
                  <a:lnTo>
                    <a:pt x="195" y="65"/>
                  </a:lnTo>
                  <a:moveTo>
                    <a:pt x="194" y="67"/>
                  </a:moveTo>
                  <a:lnTo>
                    <a:pt x="194" y="68"/>
                  </a:lnTo>
                  <a:moveTo>
                    <a:pt x="192" y="70"/>
                  </a:moveTo>
                  <a:lnTo>
                    <a:pt x="191" y="71"/>
                  </a:lnTo>
                  <a:moveTo>
                    <a:pt x="190" y="73"/>
                  </a:moveTo>
                  <a:lnTo>
                    <a:pt x="189" y="74"/>
                  </a:lnTo>
                  <a:moveTo>
                    <a:pt x="187" y="77"/>
                  </a:moveTo>
                  <a:lnTo>
                    <a:pt x="186" y="78"/>
                  </a:lnTo>
                  <a:moveTo>
                    <a:pt x="185" y="80"/>
                  </a:moveTo>
                  <a:lnTo>
                    <a:pt x="184" y="81"/>
                  </a:lnTo>
                  <a:moveTo>
                    <a:pt x="183" y="83"/>
                  </a:moveTo>
                  <a:lnTo>
                    <a:pt x="182" y="83"/>
                  </a:lnTo>
                  <a:moveTo>
                    <a:pt x="181" y="85"/>
                  </a:moveTo>
                  <a:lnTo>
                    <a:pt x="180" y="86"/>
                  </a:lnTo>
                  <a:moveTo>
                    <a:pt x="179" y="88"/>
                  </a:moveTo>
                  <a:lnTo>
                    <a:pt x="178" y="89"/>
                  </a:lnTo>
                  <a:moveTo>
                    <a:pt x="177" y="91"/>
                  </a:moveTo>
                  <a:lnTo>
                    <a:pt x="176" y="91"/>
                  </a:lnTo>
                  <a:moveTo>
                    <a:pt x="175" y="93"/>
                  </a:moveTo>
                  <a:lnTo>
                    <a:pt x="174" y="94"/>
                  </a:lnTo>
                  <a:moveTo>
                    <a:pt x="172" y="96"/>
                  </a:moveTo>
                  <a:lnTo>
                    <a:pt x="172" y="97"/>
                  </a:lnTo>
                  <a:moveTo>
                    <a:pt x="170" y="99"/>
                  </a:moveTo>
                  <a:lnTo>
                    <a:pt x="169" y="100"/>
                  </a:lnTo>
                  <a:moveTo>
                    <a:pt x="168" y="102"/>
                  </a:moveTo>
                  <a:lnTo>
                    <a:pt x="167" y="103"/>
                  </a:lnTo>
                  <a:moveTo>
                    <a:pt x="165" y="104"/>
                  </a:moveTo>
                  <a:lnTo>
                    <a:pt x="165" y="105"/>
                  </a:lnTo>
                  <a:moveTo>
                    <a:pt x="163" y="106"/>
                  </a:moveTo>
                  <a:lnTo>
                    <a:pt x="163" y="107"/>
                  </a:lnTo>
                  <a:moveTo>
                    <a:pt x="161" y="109"/>
                  </a:moveTo>
                  <a:lnTo>
                    <a:pt x="160" y="110"/>
                  </a:lnTo>
                  <a:moveTo>
                    <a:pt x="158" y="112"/>
                  </a:moveTo>
                  <a:lnTo>
                    <a:pt x="158" y="113"/>
                  </a:lnTo>
                  <a:moveTo>
                    <a:pt x="156" y="114"/>
                  </a:moveTo>
                  <a:lnTo>
                    <a:pt x="155" y="115"/>
                  </a:lnTo>
                  <a:moveTo>
                    <a:pt x="154" y="117"/>
                  </a:moveTo>
                  <a:lnTo>
                    <a:pt x="153" y="117"/>
                  </a:lnTo>
                  <a:moveTo>
                    <a:pt x="152" y="119"/>
                  </a:moveTo>
                  <a:lnTo>
                    <a:pt x="151" y="119"/>
                  </a:lnTo>
                  <a:moveTo>
                    <a:pt x="149" y="121"/>
                  </a:moveTo>
                  <a:lnTo>
                    <a:pt x="148" y="122"/>
                  </a:lnTo>
                  <a:moveTo>
                    <a:pt x="146" y="124"/>
                  </a:moveTo>
                  <a:lnTo>
                    <a:pt x="145" y="124"/>
                  </a:lnTo>
                  <a:moveTo>
                    <a:pt x="143" y="126"/>
                  </a:moveTo>
                  <a:lnTo>
                    <a:pt x="143" y="127"/>
                  </a:lnTo>
                  <a:moveTo>
                    <a:pt x="141" y="128"/>
                  </a:moveTo>
                  <a:lnTo>
                    <a:pt x="140" y="129"/>
                  </a:lnTo>
                  <a:moveTo>
                    <a:pt x="138" y="131"/>
                  </a:moveTo>
                  <a:lnTo>
                    <a:pt x="137" y="131"/>
                  </a:lnTo>
                  <a:moveTo>
                    <a:pt x="134" y="133"/>
                  </a:moveTo>
                  <a:lnTo>
                    <a:pt x="133" y="134"/>
                  </a:lnTo>
                  <a:moveTo>
                    <a:pt x="131" y="135"/>
                  </a:moveTo>
                  <a:lnTo>
                    <a:pt x="130" y="136"/>
                  </a:lnTo>
                  <a:moveTo>
                    <a:pt x="128" y="137"/>
                  </a:moveTo>
                  <a:lnTo>
                    <a:pt x="127" y="138"/>
                  </a:lnTo>
                  <a:moveTo>
                    <a:pt x="125" y="139"/>
                  </a:moveTo>
                  <a:lnTo>
                    <a:pt x="124" y="140"/>
                  </a:lnTo>
                  <a:moveTo>
                    <a:pt x="121" y="141"/>
                  </a:moveTo>
                  <a:lnTo>
                    <a:pt x="120" y="142"/>
                  </a:lnTo>
                  <a:moveTo>
                    <a:pt x="118" y="143"/>
                  </a:moveTo>
                  <a:lnTo>
                    <a:pt x="117" y="143"/>
                  </a:lnTo>
                  <a:moveTo>
                    <a:pt x="115" y="145"/>
                  </a:moveTo>
                  <a:lnTo>
                    <a:pt x="114" y="145"/>
                  </a:lnTo>
                  <a:moveTo>
                    <a:pt x="112" y="146"/>
                  </a:moveTo>
                  <a:lnTo>
                    <a:pt x="111" y="146"/>
                  </a:lnTo>
                  <a:moveTo>
                    <a:pt x="110" y="148"/>
                  </a:moveTo>
                  <a:lnTo>
                    <a:pt x="109" y="148"/>
                  </a:lnTo>
                  <a:moveTo>
                    <a:pt x="107" y="149"/>
                  </a:moveTo>
                  <a:lnTo>
                    <a:pt x="106" y="149"/>
                  </a:lnTo>
                  <a:moveTo>
                    <a:pt x="104" y="150"/>
                  </a:moveTo>
                  <a:lnTo>
                    <a:pt x="103" y="151"/>
                  </a:lnTo>
                  <a:moveTo>
                    <a:pt x="100" y="151"/>
                  </a:moveTo>
                  <a:lnTo>
                    <a:pt x="99" y="152"/>
                  </a:lnTo>
                  <a:moveTo>
                    <a:pt x="96" y="153"/>
                  </a:moveTo>
                  <a:lnTo>
                    <a:pt x="95" y="154"/>
                  </a:lnTo>
                  <a:moveTo>
                    <a:pt x="92" y="155"/>
                  </a:moveTo>
                  <a:lnTo>
                    <a:pt x="91" y="155"/>
                  </a:lnTo>
                  <a:moveTo>
                    <a:pt x="89" y="156"/>
                  </a:moveTo>
                  <a:lnTo>
                    <a:pt x="88" y="157"/>
                  </a:lnTo>
                  <a:moveTo>
                    <a:pt x="85" y="157"/>
                  </a:moveTo>
                  <a:lnTo>
                    <a:pt x="84" y="157"/>
                  </a:lnTo>
                  <a:moveTo>
                    <a:pt x="82" y="158"/>
                  </a:moveTo>
                  <a:lnTo>
                    <a:pt x="81" y="158"/>
                  </a:lnTo>
                  <a:moveTo>
                    <a:pt x="79" y="159"/>
                  </a:moveTo>
                  <a:lnTo>
                    <a:pt x="78" y="160"/>
                  </a:lnTo>
                  <a:moveTo>
                    <a:pt x="75" y="160"/>
                  </a:moveTo>
                  <a:lnTo>
                    <a:pt x="74" y="160"/>
                  </a:lnTo>
                  <a:moveTo>
                    <a:pt x="71" y="162"/>
                  </a:moveTo>
                  <a:lnTo>
                    <a:pt x="70" y="162"/>
                  </a:lnTo>
                  <a:moveTo>
                    <a:pt x="67" y="163"/>
                  </a:moveTo>
                  <a:lnTo>
                    <a:pt x="66" y="163"/>
                  </a:lnTo>
                  <a:moveTo>
                    <a:pt x="63" y="164"/>
                  </a:moveTo>
                  <a:lnTo>
                    <a:pt x="62" y="164"/>
                  </a:lnTo>
                  <a:moveTo>
                    <a:pt x="60" y="165"/>
                  </a:moveTo>
                  <a:lnTo>
                    <a:pt x="59" y="165"/>
                  </a:lnTo>
                  <a:moveTo>
                    <a:pt x="56" y="165"/>
                  </a:moveTo>
                  <a:lnTo>
                    <a:pt x="55" y="165"/>
                  </a:lnTo>
                  <a:moveTo>
                    <a:pt x="52" y="166"/>
                  </a:moveTo>
                  <a:lnTo>
                    <a:pt x="51" y="166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5" name="Freeform 70"/>
            <p:cNvSpPr>
              <a:spLocks noEditPoints="1"/>
            </p:cNvSpPr>
            <p:nvPr/>
          </p:nvSpPr>
          <p:spPr bwMode="auto">
            <a:xfrm>
              <a:off x="2067" y="3319"/>
              <a:ext cx="268" cy="100"/>
            </a:xfrm>
            <a:custGeom>
              <a:avLst/>
              <a:gdLst>
                <a:gd name="T0" fmla="*/ 268 w 48"/>
                <a:gd name="T1" fmla="*/ 89 h 18"/>
                <a:gd name="T2" fmla="*/ 262 w 48"/>
                <a:gd name="T3" fmla="*/ 89 h 18"/>
                <a:gd name="T4" fmla="*/ 262 w 48"/>
                <a:gd name="T5" fmla="*/ 89 h 18"/>
                <a:gd name="T6" fmla="*/ 251 w 48"/>
                <a:gd name="T7" fmla="*/ 94 h 18"/>
                <a:gd name="T8" fmla="*/ 246 w 48"/>
                <a:gd name="T9" fmla="*/ 94 h 18"/>
                <a:gd name="T10" fmla="*/ 246 w 48"/>
                <a:gd name="T11" fmla="*/ 94 h 18"/>
                <a:gd name="T12" fmla="*/ 229 w 48"/>
                <a:gd name="T13" fmla="*/ 94 h 18"/>
                <a:gd name="T14" fmla="*/ 223 w 48"/>
                <a:gd name="T15" fmla="*/ 94 h 18"/>
                <a:gd name="T16" fmla="*/ 207 w 48"/>
                <a:gd name="T17" fmla="*/ 94 h 18"/>
                <a:gd name="T18" fmla="*/ 201 w 48"/>
                <a:gd name="T19" fmla="*/ 94 h 18"/>
                <a:gd name="T20" fmla="*/ 201 w 48"/>
                <a:gd name="T21" fmla="*/ 94 h 18"/>
                <a:gd name="T22" fmla="*/ 190 w 48"/>
                <a:gd name="T23" fmla="*/ 100 h 18"/>
                <a:gd name="T24" fmla="*/ 184 w 48"/>
                <a:gd name="T25" fmla="*/ 100 h 18"/>
                <a:gd name="T26" fmla="*/ 184 w 48"/>
                <a:gd name="T27" fmla="*/ 100 h 18"/>
                <a:gd name="T28" fmla="*/ 167 w 48"/>
                <a:gd name="T29" fmla="*/ 100 h 18"/>
                <a:gd name="T30" fmla="*/ 162 w 48"/>
                <a:gd name="T31" fmla="*/ 100 h 18"/>
                <a:gd name="T32" fmla="*/ 162 w 48"/>
                <a:gd name="T33" fmla="*/ 100 h 18"/>
                <a:gd name="T34" fmla="*/ 145 w 48"/>
                <a:gd name="T35" fmla="*/ 100 h 18"/>
                <a:gd name="T36" fmla="*/ 140 w 48"/>
                <a:gd name="T37" fmla="*/ 100 h 18"/>
                <a:gd name="T38" fmla="*/ 140 w 48"/>
                <a:gd name="T39" fmla="*/ 100 h 18"/>
                <a:gd name="T40" fmla="*/ 123 w 48"/>
                <a:gd name="T41" fmla="*/ 100 h 18"/>
                <a:gd name="T42" fmla="*/ 117 w 48"/>
                <a:gd name="T43" fmla="*/ 100 h 18"/>
                <a:gd name="T44" fmla="*/ 101 w 48"/>
                <a:gd name="T45" fmla="*/ 100 h 18"/>
                <a:gd name="T46" fmla="*/ 95 w 48"/>
                <a:gd name="T47" fmla="*/ 100 h 18"/>
                <a:gd name="T48" fmla="*/ 95 w 48"/>
                <a:gd name="T49" fmla="*/ 100 h 18"/>
                <a:gd name="T50" fmla="*/ 78 w 48"/>
                <a:gd name="T51" fmla="*/ 94 h 18"/>
                <a:gd name="T52" fmla="*/ 73 w 48"/>
                <a:gd name="T53" fmla="*/ 94 h 18"/>
                <a:gd name="T54" fmla="*/ 73 w 48"/>
                <a:gd name="T55" fmla="*/ 94 h 18"/>
                <a:gd name="T56" fmla="*/ 56 w 48"/>
                <a:gd name="T57" fmla="*/ 94 h 18"/>
                <a:gd name="T58" fmla="*/ 56 w 48"/>
                <a:gd name="T59" fmla="*/ 89 h 18"/>
                <a:gd name="T60" fmla="*/ 39 w 48"/>
                <a:gd name="T61" fmla="*/ 83 h 18"/>
                <a:gd name="T62" fmla="*/ 34 w 48"/>
                <a:gd name="T63" fmla="*/ 78 h 18"/>
                <a:gd name="T64" fmla="*/ 34 w 48"/>
                <a:gd name="T65" fmla="*/ 78 h 18"/>
                <a:gd name="T66" fmla="*/ 22 w 48"/>
                <a:gd name="T67" fmla="*/ 72 h 18"/>
                <a:gd name="T68" fmla="*/ 17 w 48"/>
                <a:gd name="T69" fmla="*/ 67 h 18"/>
                <a:gd name="T70" fmla="*/ 17 w 48"/>
                <a:gd name="T71" fmla="*/ 67 h 18"/>
                <a:gd name="T72" fmla="*/ 11 w 48"/>
                <a:gd name="T73" fmla="*/ 56 h 18"/>
                <a:gd name="T74" fmla="*/ 6 w 48"/>
                <a:gd name="T75" fmla="*/ 50 h 18"/>
                <a:gd name="T76" fmla="*/ 6 w 48"/>
                <a:gd name="T77" fmla="*/ 50 h 18"/>
                <a:gd name="T78" fmla="*/ 6 w 48"/>
                <a:gd name="T79" fmla="*/ 33 h 18"/>
                <a:gd name="T80" fmla="*/ 6 w 48"/>
                <a:gd name="T81" fmla="*/ 28 h 18"/>
                <a:gd name="T82" fmla="*/ 0 w 48"/>
                <a:gd name="T83" fmla="*/ 17 h 18"/>
                <a:gd name="T84" fmla="*/ 0 w 48"/>
                <a:gd name="T85" fmla="*/ 11 h 18"/>
                <a:gd name="T86" fmla="*/ 0 w 48"/>
                <a:gd name="T87" fmla="*/ 0 h 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18"/>
                <a:gd name="T134" fmla="*/ 48 w 48"/>
                <a:gd name="T135" fmla="*/ 18 h 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18">
                  <a:moveTo>
                    <a:pt x="48" y="16"/>
                  </a:moveTo>
                  <a:lnTo>
                    <a:pt x="47" y="16"/>
                  </a:lnTo>
                  <a:moveTo>
                    <a:pt x="45" y="17"/>
                  </a:moveTo>
                  <a:lnTo>
                    <a:pt x="44" y="17"/>
                  </a:lnTo>
                  <a:moveTo>
                    <a:pt x="41" y="17"/>
                  </a:moveTo>
                  <a:lnTo>
                    <a:pt x="40" y="17"/>
                  </a:lnTo>
                  <a:moveTo>
                    <a:pt x="37" y="17"/>
                  </a:moveTo>
                  <a:lnTo>
                    <a:pt x="36" y="17"/>
                  </a:lnTo>
                  <a:moveTo>
                    <a:pt x="34" y="18"/>
                  </a:moveTo>
                  <a:lnTo>
                    <a:pt x="33" y="18"/>
                  </a:lnTo>
                  <a:moveTo>
                    <a:pt x="30" y="18"/>
                  </a:moveTo>
                  <a:lnTo>
                    <a:pt x="29" y="18"/>
                  </a:lnTo>
                  <a:moveTo>
                    <a:pt x="26" y="18"/>
                  </a:moveTo>
                  <a:lnTo>
                    <a:pt x="25" y="18"/>
                  </a:lnTo>
                  <a:moveTo>
                    <a:pt x="22" y="18"/>
                  </a:moveTo>
                  <a:lnTo>
                    <a:pt x="21" y="18"/>
                  </a:lnTo>
                  <a:moveTo>
                    <a:pt x="18" y="18"/>
                  </a:moveTo>
                  <a:lnTo>
                    <a:pt x="17" y="18"/>
                  </a:lnTo>
                  <a:moveTo>
                    <a:pt x="14" y="17"/>
                  </a:moveTo>
                  <a:lnTo>
                    <a:pt x="13" y="17"/>
                  </a:lnTo>
                  <a:moveTo>
                    <a:pt x="10" y="17"/>
                  </a:moveTo>
                  <a:lnTo>
                    <a:pt x="10" y="16"/>
                  </a:lnTo>
                  <a:moveTo>
                    <a:pt x="7" y="15"/>
                  </a:moveTo>
                  <a:lnTo>
                    <a:pt x="6" y="14"/>
                  </a:lnTo>
                  <a:moveTo>
                    <a:pt x="4" y="13"/>
                  </a:moveTo>
                  <a:lnTo>
                    <a:pt x="3" y="12"/>
                  </a:lnTo>
                  <a:moveTo>
                    <a:pt x="2" y="10"/>
                  </a:moveTo>
                  <a:lnTo>
                    <a:pt x="1" y="9"/>
                  </a:lnTo>
                  <a:moveTo>
                    <a:pt x="1" y="6"/>
                  </a:moveTo>
                  <a:lnTo>
                    <a:pt x="1" y="5"/>
                  </a:lnTo>
                  <a:moveTo>
                    <a:pt x="0" y="3"/>
                  </a:moveTo>
                  <a:lnTo>
                    <a:pt x="0" y="2"/>
                  </a:lnTo>
                  <a:moveTo>
                    <a:pt x="0" y="0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6" name="Freeform 71"/>
            <p:cNvSpPr>
              <a:spLocks noEditPoints="1"/>
            </p:cNvSpPr>
            <p:nvPr/>
          </p:nvSpPr>
          <p:spPr bwMode="auto">
            <a:xfrm>
              <a:off x="2224" y="2824"/>
              <a:ext cx="680" cy="490"/>
            </a:xfrm>
            <a:custGeom>
              <a:avLst/>
              <a:gdLst>
                <a:gd name="T0" fmla="*/ 0 w 122"/>
                <a:gd name="T1" fmla="*/ 434 h 88"/>
                <a:gd name="T2" fmla="*/ 6 w 122"/>
                <a:gd name="T3" fmla="*/ 401 h 88"/>
                <a:gd name="T4" fmla="*/ 22 w 122"/>
                <a:gd name="T5" fmla="*/ 368 h 88"/>
                <a:gd name="T6" fmla="*/ 33 w 122"/>
                <a:gd name="T7" fmla="*/ 345 h 88"/>
                <a:gd name="T8" fmla="*/ 56 w 122"/>
                <a:gd name="T9" fmla="*/ 312 h 88"/>
                <a:gd name="T10" fmla="*/ 78 w 122"/>
                <a:gd name="T11" fmla="*/ 290 h 88"/>
                <a:gd name="T12" fmla="*/ 95 w 122"/>
                <a:gd name="T13" fmla="*/ 273 h 88"/>
                <a:gd name="T14" fmla="*/ 123 w 122"/>
                <a:gd name="T15" fmla="*/ 245 h 88"/>
                <a:gd name="T16" fmla="*/ 150 w 122"/>
                <a:gd name="T17" fmla="*/ 223 h 88"/>
                <a:gd name="T18" fmla="*/ 167 w 122"/>
                <a:gd name="T19" fmla="*/ 206 h 88"/>
                <a:gd name="T20" fmla="*/ 195 w 122"/>
                <a:gd name="T21" fmla="*/ 189 h 88"/>
                <a:gd name="T22" fmla="*/ 217 w 122"/>
                <a:gd name="T23" fmla="*/ 173 h 88"/>
                <a:gd name="T24" fmla="*/ 234 w 122"/>
                <a:gd name="T25" fmla="*/ 161 h 88"/>
                <a:gd name="T26" fmla="*/ 268 w 122"/>
                <a:gd name="T27" fmla="*/ 145 h 88"/>
                <a:gd name="T28" fmla="*/ 284 w 122"/>
                <a:gd name="T29" fmla="*/ 134 h 88"/>
                <a:gd name="T30" fmla="*/ 312 w 122"/>
                <a:gd name="T31" fmla="*/ 117 h 88"/>
                <a:gd name="T32" fmla="*/ 334 w 122"/>
                <a:gd name="T33" fmla="*/ 106 h 88"/>
                <a:gd name="T34" fmla="*/ 362 w 122"/>
                <a:gd name="T35" fmla="*/ 89 h 88"/>
                <a:gd name="T36" fmla="*/ 385 w 122"/>
                <a:gd name="T37" fmla="*/ 84 h 88"/>
                <a:gd name="T38" fmla="*/ 412 w 122"/>
                <a:gd name="T39" fmla="*/ 67 h 88"/>
                <a:gd name="T40" fmla="*/ 435 w 122"/>
                <a:gd name="T41" fmla="*/ 56 h 88"/>
                <a:gd name="T42" fmla="*/ 451 w 122"/>
                <a:gd name="T43" fmla="*/ 50 h 88"/>
                <a:gd name="T44" fmla="*/ 479 w 122"/>
                <a:gd name="T45" fmla="*/ 39 h 88"/>
                <a:gd name="T46" fmla="*/ 502 w 122"/>
                <a:gd name="T47" fmla="*/ 33 h 88"/>
                <a:gd name="T48" fmla="*/ 518 w 122"/>
                <a:gd name="T49" fmla="*/ 22 h 88"/>
                <a:gd name="T50" fmla="*/ 557 w 122"/>
                <a:gd name="T51" fmla="*/ 11 h 88"/>
                <a:gd name="T52" fmla="*/ 596 w 122"/>
                <a:gd name="T53" fmla="*/ 6 h 88"/>
                <a:gd name="T54" fmla="*/ 624 w 122"/>
                <a:gd name="T55" fmla="*/ 0 h 88"/>
                <a:gd name="T56" fmla="*/ 647 w 122"/>
                <a:gd name="T57" fmla="*/ 0 h 88"/>
                <a:gd name="T58" fmla="*/ 674 w 122"/>
                <a:gd name="T59" fmla="*/ 11 h 88"/>
                <a:gd name="T60" fmla="*/ 680 w 122"/>
                <a:gd name="T61" fmla="*/ 39 h 88"/>
                <a:gd name="T62" fmla="*/ 669 w 122"/>
                <a:gd name="T63" fmla="*/ 72 h 88"/>
                <a:gd name="T64" fmla="*/ 658 w 122"/>
                <a:gd name="T65" fmla="*/ 95 h 88"/>
                <a:gd name="T66" fmla="*/ 641 w 122"/>
                <a:gd name="T67" fmla="*/ 123 h 88"/>
                <a:gd name="T68" fmla="*/ 619 w 122"/>
                <a:gd name="T69" fmla="*/ 150 h 88"/>
                <a:gd name="T70" fmla="*/ 602 w 122"/>
                <a:gd name="T71" fmla="*/ 178 h 88"/>
                <a:gd name="T72" fmla="*/ 580 w 122"/>
                <a:gd name="T73" fmla="*/ 200 h 88"/>
                <a:gd name="T74" fmla="*/ 557 w 122"/>
                <a:gd name="T75" fmla="*/ 228 h 88"/>
                <a:gd name="T76" fmla="*/ 541 w 122"/>
                <a:gd name="T77" fmla="*/ 245 h 88"/>
                <a:gd name="T78" fmla="*/ 524 w 122"/>
                <a:gd name="T79" fmla="*/ 262 h 88"/>
                <a:gd name="T80" fmla="*/ 490 w 122"/>
                <a:gd name="T81" fmla="*/ 290 h 88"/>
                <a:gd name="T82" fmla="*/ 474 w 122"/>
                <a:gd name="T83" fmla="*/ 306 h 88"/>
                <a:gd name="T84" fmla="*/ 451 w 122"/>
                <a:gd name="T85" fmla="*/ 323 h 88"/>
                <a:gd name="T86" fmla="*/ 429 w 122"/>
                <a:gd name="T87" fmla="*/ 340 h 88"/>
                <a:gd name="T88" fmla="*/ 407 w 122"/>
                <a:gd name="T89" fmla="*/ 356 h 88"/>
                <a:gd name="T90" fmla="*/ 390 w 122"/>
                <a:gd name="T91" fmla="*/ 373 h 88"/>
                <a:gd name="T92" fmla="*/ 368 w 122"/>
                <a:gd name="T93" fmla="*/ 384 h 88"/>
                <a:gd name="T94" fmla="*/ 334 w 122"/>
                <a:gd name="T95" fmla="*/ 401 h 88"/>
                <a:gd name="T96" fmla="*/ 301 w 122"/>
                <a:gd name="T97" fmla="*/ 423 h 88"/>
                <a:gd name="T98" fmla="*/ 284 w 122"/>
                <a:gd name="T99" fmla="*/ 434 h 88"/>
                <a:gd name="T100" fmla="*/ 245 w 122"/>
                <a:gd name="T101" fmla="*/ 445 h 88"/>
                <a:gd name="T102" fmla="*/ 212 w 122"/>
                <a:gd name="T103" fmla="*/ 457 h 88"/>
                <a:gd name="T104" fmla="*/ 195 w 122"/>
                <a:gd name="T105" fmla="*/ 468 h 88"/>
                <a:gd name="T106" fmla="*/ 150 w 122"/>
                <a:gd name="T107" fmla="*/ 473 h 88"/>
                <a:gd name="T108" fmla="*/ 134 w 122"/>
                <a:gd name="T109" fmla="*/ 484 h 88"/>
                <a:gd name="T110" fmla="*/ 95 w 122"/>
                <a:gd name="T111" fmla="*/ 484 h 88"/>
                <a:gd name="T112" fmla="*/ 67 w 122"/>
                <a:gd name="T113" fmla="*/ 490 h 88"/>
                <a:gd name="T114" fmla="*/ 28 w 122"/>
                <a:gd name="T115" fmla="*/ 479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88"/>
                <a:gd name="T176" fmla="*/ 122 w 122"/>
                <a:gd name="T177" fmla="*/ 88 h 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88">
                  <a:moveTo>
                    <a:pt x="0" y="79"/>
                  </a:moveTo>
                  <a:lnTo>
                    <a:pt x="0" y="78"/>
                  </a:lnTo>
                  <a:moveTo>
                    <a:pt x="0" y="75"/>
                  </a:moveTo>
                  <a:lnTo>
                    <a:pt x="0" y="74"/>
                  </a:lnTo>
                  <a:moveTo>
                    <a:pt x="1" y="72"/>
                  </a:moveTo>
                  <a:lnTo>
                    <a:pt x="1" y="71"/>
                  </a:lnTo>
                  <a:moveTo>
                    <a:pt x="3" y="69"/>
                  </a:moveTo>
                  <a:lnTo>
                    <a:pt x="3" y="68"/>
                  </a:lnTo>
                  <a:moveTo>
                    <a:pt x="4" y="66"/>
                  </a:moveTo>
                  <a:lnTo>
                    <a:pt x="4" y="65"/>
                  </a:lnTo>
                  <a:moveTo>
                    <a:pt x="5" y="63"/>
                  </a:moveTo>
                  <a:lnTo>
                    <a:pt x="6" y="62"/>
                  </a:lnTo>
                  <a:moveTo>
                    <a:pt x="8" y="59"/>
                  </a:moveTo>
                  <a:lnTo>
                    <a:pt x="9" y="58"/>
                  </a:lnTo>
                  <a:moveTo>
                    <a:pt x="10" y="56"/>
                  </a:moveTo>
                  <a:lnTo>
                    <a:pt x="11" y="55"/>
                  </a:lnTo>
                  <a:moveTo>
                    <a:pt x="13" y="53"/>
                  </a:moveTo>
                  <a:lnTo>
                    <a:pt x="14" y="52"/>
                  </a:lnTo>
                  <a:moveTo>
                    <a:pt x="16" y="50"/>
                  </a:moveTo>
                  <a:lnTo>
                    <a:pt x="17" y="49"/>
                  </a:lnTo>
                  <a:moveTo>
                    <a:pt x="19" y="47"/>
                  </a:moveTo>
                  <a:lnTo>
                    <a:pt x="20" y="46"/>
                  </a:lnTo>
                  <a:moveTo>
                    <a:pt x="22" y="44"/>
                  </a:moveTo>
                  <a:lnTo>
                    <a:pt x="23" y="43"/>
                  </a:lnTo>
                  <a:moveTo>
                    <a:pt x="26" y="41"/>
                  </a:moveTo>
                  <a:lnTo>
                    <a:pt x="27" y="40"/>
                  </a:lnTo>
                  <a:moveTo>
                    <a:pt x="29" y="38"/>
                  </a:moveTo>
                  <a:lnTo>
                    <a:pt x="30" y="37"/>
                  </a:lnTo>
                  <a:moveTo>
                    <a:pt x="32" y="36"/>
                  </a:moveTo>
                  <a:lnTo>
                    <a:pt x="33" y="35"/>
                  </a:lnTo>
                  <a:moveTo>
                    <a:pt x="35" y="34"/>
                  </a:moveTo>
                  <a:lnTo>
                    <a:pt x="36" y="33"/>
                  </a:lnTo>
                  <a:moveTo>
                    <a:pt x="38" y="32"/>
                  </a:moveTo>
                  <a:lnTo>
                    <a:pt x="39" y="31"/>
                  </a:lnTo>
                  <a:moveTo>
                    <a:pt x="41" y="30"/>
                  </a:moveTo>
                  <a:lnTo>
                    <a:pt x="42" y="29"/>
                  </a:lnTo>
                  <a:moveTo>
                    <a:pt x="44" y="28"/>
                  </a:moveTo>
                  <a:lnTo>
                    <a:pt x="45" y="27"/>
                  </a:lnTo>
                  <a:moveTo>
                    <a:pt x="48" y="26"/>
                  </a:moveTo>
                  <a:lnTo>
                    <a:pt x="48" y="25"/>
                  </a:lnTo>
                  <a:moveTo>
                    <a:pt x="50" y="24"/>
                  </a:moveTo>
                  <a:lnTo>
                    <a:pt x="51" y="24"/>
                  </a:lnTo>
                  <a:moveTo>
                    <a:pt x="53" y="22"/>
                  </a:moveTo>
                  <a:lnTo>
                    <a:pt x="54" y="22"/>
                  </a:lnTo>
                  <a:moveTo>
                    <a:pt x="56" y="21"/>
                  </a:moveTo>
                  <a:lnTo>
                    <a:pt x="57" y="20"/>
                  </a:lnTo>
                  <a:moveTo>
                    <a:pt x="59" y="19"/>
                  </a:moveTo>
                  <a:lnTo>
                    <a:pt x="60" y="19"/>
                  </a:lnTo>
                  <a:moveTo>
                    <a:pt x="62" y="18"/>
                  </a:moveTo>
                  <a:lnTo>
                    <a:pt x="62" y="17"/>
                  </a:lnTo>
                  <a:moveTo>
                    <a:pt x="65" y="16"/>
                  </a:moveTo>
                  <a:lnTo>
                    <a:pt x="66" y="16"/>
                  </a:lnTo>
                  <a:moveTo>
                    <a:pt x="68" y="15"/>
                  </a:moveTo>
                  <a:lnTo>
                    <a:pt x="69" y="15"/>
                  </a:lnTo>
                  <a:moveTo>
                    <a:pt x="71" y="13"/>
                  </a:moveTo>
                  <a:lnTo>
                    <a:pt x="72" y="13"/>
                  </a:lnTo>
                  <a:moveTo>
                    <a:pt x="74" y="12"/>
                  </a:moveTo>
                  <a:lnTo>
                    <a:pt x="75" y="12"/>
                  </a:lnTo>
                  <a:moveTo>
                    <a:pt x="77" y="11"/>
                  </a:moveTo>
                  <a:lnTo>
                    <a:pt x="78" y="10"/>
                  </a:lnTo>
                  <a:moveTo>
                    <a:pt x="80" y="9"/>
                  </a:moveTo>
                  <a:lnTo>
                    <a:pt x="81" y="9"/>
                  </a:lnTo>
                  <a:moveTo>
                    <a:pt x="83" y="8"/>
                  </a:moveTo>
                  <a:lnTo>
                    <a:pt x="84" y="8"/>
                  </a:lnTo>
                  <a:moveTo>
                    <a:pt x="86" y="7"/>
                  </a:moveTo>
                  <a:lnTo>
                    <a:pt x="87" y="7"/>
                  </a:lnTo>
                  <a:moveTo>
                    <a:pt x="89" y="6"/>
                  </a:moveTo>
                  <a:lnTo>
                    <a:pt x="90" y="6"/>
                  </a:lnTo>
                  <a:moveTo>
                    <a:pt x="92" y="5"/>
                  </a:moveTo>
                  <a:lnTo>
                    <a:pt x="93" y="4"/>
                  </a:lnTo>
                  <a:moveTo>
                    <a:pt x="96" y="4"/>
                  </a:moveTo>
                  <a:lnTo>
                    <a:pt x="97" y="3"/>
                  </a:lnTo>
                  <a:moveTo>
                    <a:pt x="100" y="2"/>
                  </a:moveTo>
                  <a:lnTo>
                    <a:pt x="101" y="2"/>
                  </a:lnTo>
                  <a:moveTo>
                    <a:pt x="103" y="1"/>
                  </a:moveTo>
                  <a:lnTo>
                    <a:pt x="104" y="1"/>
                  </a:lnTo>
                  <a:moveTo>
                    <a:pt x="107" y="1"/>
                  </a:moveTo>
                  <a:lnTo>
                    <a:pt x="108" y="1"/>
                  </a:lnTo>
                  <a:moveTo>
                    <a:pt x="111" y="0"/>
                  </a:moveTo>
                  <a:lnTo>
                    <a:pt x="112" y="0"/>
                  </a:lnTo>
                  <a:moveTo>
                    <a:pt x="115" y="0"/>
                  </a:moveTo>
                  <a:lnTo>
                    <a:pt x="116" y="0"/>
                  </a:lnTo>
                  <a:moveTo>
                    <a:pt x="118" y="1"/>
                  </a:moveTo>
                  <a:lnTo>
                    <a:pt x="119" y="1"/>
                  </a:lnTo>
                  <a:moveTo>
                    <a:pt x="121" y="2"/>
                  </a:moveTo>
                  <a:lnTo>
                    <a:pt x="121" y="3"/>
                  </a:lnTo>
                  <a:moveTo>
                    <a:pt x="122" y="6"/>
                  </a:moveTo>
                  <a:lnTo>
                    <a:pt x="122" y="7"/>
                  </a:lnTo>
                  <a:moveTo>
                    <a:pt x="121" y="10"/>
                  </a:moveTo>
                  <a:lnTo>
                    <a:pt x="121" y="11"/>
                  </a:lnTo>
                  <a:moveTo>
                    <a:pt x="120" y="13"/>
                  </a:moveTo>
                  <a:lnTo>
                    <a:pt x="119" y="14"/>
                  </a:lnTo>
                  <a:moveTo>
                    <a:pt x="118" y="16"/>
                  </a:moveTo>
                  <a:lnTo>
                    <a:pt x="118" y="17"/>
                  </a:lnTo>
                  <a:moveTo>
                    <a:pt x="116" y="19"/>
                  </a:moveTo>
                  <a:lnTo>
                    <a:pt x="116" y="20"/>
                  </a:lnTo>
                  <a:moveTo>
                    <a:pt x="115" y="22"/>
                  </a:moveTo>
                  <a:lnTo>
                    <a:pt x="114" y="23"/>
                  </a:lnTo>
                  <a:moveTo>
                    <a:pt x="112" y="26"/>
                  </a:moveTo>
                  <a:lnTo>
                    <a:pt x="111" y="27"/>
                  </a:lnTo>
                  <a:moveTo>
                    <a:pt x="110" y="29"/>
                  </a:moveTo>
                  <a:lnTo>
                    <a:pt x="109" y="30"/>
                  </a:lnTo>
                  <a:moveTo>
                    <a:pt x="108" y="32"/>
                  </a:moveTo>
                  <a:lnTo>
                    <a:pt x="107" y="32"/>
                  </a:lnTo>
                  <a:moveTo>
                    <a:pt x="105" y="35"/>
                  </a:moveTo>
                  <a:lnTo>
                    <a:pt x="104" y="36"/>
                  </a:lnTo>
                  <a:moveTo>
                    <a:pt x="102" y="38"/>
                  </a:moveTo>
                  <a:lnTo>
                    <a:pt x="101" y="39"/>
                  </a:lnTo>
                  <a:moveTo>
                    <a:pt x="100" y="41"/>
                  </a:moveTo>
                  <a:lnTo>
                    <a:pt x="99" y="42"/>
                  </a:lnTo>
                  <a:moveTo>
                    <a:pt x="97" y="43"/>
                  </a:moveTo>
                  <a:lnTo>
                    <a:pt x="97" y="44"/>
                  </a:lnTo>
                  <a:moveTo>
                    <a:pt x="95" y="46"/>
                  </a:moveTo>
                  <a:lnTo>
                    <a:pt x="94" y="47"/>
                  </a:lnTo>
                  <a:moveTo>
                    <a:pt x="92" y="49"/>
                  </a:moveTo>
                  <a:lnTo>
                    <a:pt x="91" y="49"/>
                  </a:lnTo>
                  <a:moveTo>
                    <a:pt x="89" y="52"/>
                  </a:moveTo>
                  <a:lnTo>
                    <a:pt x="88" y="52"/>
                  </a:lnTo>
                  <a:moveTo>
                    <a:pt x="86" y="54"/>
                  </a:moveTo>
                  <a:lnTo>
                    <a:pt x="85" y="55"/>
                  </a:lnTo>
                  <a:moveTo>
                    <a:pt x="83" y="56"/>
                  </a:moveTo>
                  <a:lnTo>
                    <a:pt x="83" y="57"/>
                  </a:lnTo>
                  <a:moveTo>
                    <a:pt x="81" y="58"/>
                  </a:moveTo>
                  <a:lnTo>
                    <a:pt x="80" y="59"/>
                  </a:lnTo>
                  <a:moveTo>
                    <a:pt x="78" y="60"/>
                  </a:moveTo>
                  <a:lnTo>
                    <a:pt x="77" y="61"/>
                  </a:lnTo>
                  <a:moveTo>
                    <a:pt x="75" y="62"/>
                  </a:moveTo>
                  <a:lnTo>
                    <a:pt x="75" y="63"/>
                  </a:lnTo>
                  <a:moveTo>
                    <a:pt x="73" y="64"/>
                  </a:moveTo>
                  <a:lnTo>
                    <a:pt x="73" y="65"/>
                  </a:lnTo>
                  <a:moveTo>
                    <a:pt x="71" y="66"/>
                  </a:moveTo>
                  <a:lnTo>
                    <a:pt x="70" y="67"/>
                  </a:lnTo>
                  <a:moveTo>
                    <a:pt x="67" y="68"/>
                  </a:moveTo>
                  <a:lnTo>
                    <a:pt x="66" y="69"/>
                  </a:lnTo>
                  <a:moveTo>
                    <a:pt x="64" y="70"/>
                  </a:moveTo>
                  <a:lnTo>
                    <a:pt x="63" y="70"/>
                  </a:lnTo>
                  <a:moveTo>
                    <a:pt x="61" y="72"/>
                  </a:moveTo>
                  <a:lnTo>
                    <a:pt x="60" y="72"/>
                  </a:lnTo>
                  <a:moveTo>
                    <a:pt x="58" y="73"/>
                  </a:moveTo>
                  <a:lnTo>
                    <a:pt x="58" y="74"/>
                  </a:lnTo>
                  <a:moveTo>
                    <a:pt x="55" y="75"/>
                  </a:moveTo>
                  <a:lnTo>
                    <a:pt x="54" y="76"/>
                  </a:lnTo>
                  <a:moveTo>
                    <a:pt x="52" y="77"/>
                  </a:moveTo>
                  <a:lnTo>
                    <a:pt x="51" y="78"/>
                  </a:lnTo>
                  <a:moveTo>
                    <a:pt x="48" y="79"/>
                  </a:moveTo>
                  <a:lnTo>
                    <a:pt x="47" y="79"/>
                  </a:lnTo>
                  <a:moveTo>
                    <a:pt x="45" y="80"/>
                  </a:moveTo>
                  <a:lnTo>
                    <a:pt x="44" y="80"/>
                  </a:lnTo>
                  <a:moveTo>
                    <a:pt x="42" y="81"/>
                  </a:moveTo>
                  <a:lnTo>
                    <a:pt x="41" y="81"/>
                  </a:lnTo>
                  <a:moveTo>
                    <a:pt x="39" y="82"/>
                  </a:moveTo>
                  <a:lnTo>
                    <a:pt x="38" y="82"/>
                  </a:lnTo>
                  <a:moveTo>
                    <a:pt x="36" y="84"/>
                  </a:moveTo>
                  <a:lnTo>
                    <a:pt x="35" y="84"/>
                  </a:lnTo>
                  <a:moveTo>
                    <a:pt x="32" y="85"/>
                  </a:moveTo>
                  <a:lnTo>
                    <a:pt x="31" y="85"/>
                  </a:lnTo>
                  <a:moveTo>
                    <a:pt x="28" y="85"/>
                  </a:moveTo>
                  <a:lnTo>
                    <a:pt x="27" y="85"/>
                  </a:lnTo>
                  <a:moveTo>
                    <a:pt x="25" y="86"/>
                  </a:moveTo>
                  <a:lnTo>
                    <a:pt x="24" y="87"/>
                  </a:lnTo>
                  <a:moveTo>
                    <a:pt x="21" y="87"/>
                  </a:moveTo>
                  <a:lnTo>
                    <a:pt x="20" y="87"/>
                  </a:lnTo>
                  <a:moveTo>
                    <a:pt x="17" y="87"/>
                  </a:moveTo>
                  <a:lnTo>
                    <a:pt x="16" y="88"/>
                  </a:lnTo>
                  <a:moveTo>
                    <a:pt x="13" y="88"/>
                  </a:moveTo>
                  <a:lnTo>
                    <a:pt x="12" y="88"/>
                  </a:lnTo>
                  <a:moveTo>
                    <a:pt x="10" y="87"/>
                  </a:moveTo>
                  <a:lnTo>
                    <a:pt x="9" y="87"/>
                  </a:lnTo>
                  <a:moveTo>
                    <a:pt x="6" y="87"/>
                  </a:moveTo>
                  <a:lnTo>
                    <a:pt x="5" y="86"/>
                  </a:lnTo>
                  <a:moveTo>
                    <a:pt x="3" y="84"/>
                  </a:moveTo>
                  <a:lnTo>
                    <a:pt x="2" y="83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7" name="Freeform 72"/>
            <p:cNvSpPr>
              <a:spLocks noEditPoints="1"/>
            </p:cNvSpPr>
            <p:nvPr/>
          </p:nvSpPr>
          <p:spPr bwMode="auto">
            <a:xfrm>
              <a:off x="2257" y="2863"/>
              <a:ext cx="591" cy="423"/>
            </a:xfrm>
            <a:custGeom>
              <a:avLst/>
              <a:gdLst>
                <a:gd name="T0" fmla="*/ 0 w 106"/>
                <a:gd name="T1" fmla="*/ 373 h 76"/>
                <a:gd name="T2" fmla="*/ 11 w 106"/>
                <a:gd name="T3" fmla="*/ 334 h 76"/>
                <a:gd name="T4" fmla="*/ 22 w 106"/>
                <a:gd name="T5" fmla="*/ 312 h 76"/>
                <a:gd name="T6" fmla="*/ 45 w 106"/>
                <a:gd name="T7" fmla="*/ 284 h 76"/>
                <a:gd name="T8" fmla="*/ 61 w 106"/>
                <a:gd name="T9" fmla="*/ 262 h 76"/>
                <a:gd name="T10" fmla="*/ 78 w 106"/>
                <a:gd name="T11" fmla="*/ 245 h 76"/>
                <a:gd name="T12" fmla="*/ 106 w 106"/>
                <a:gd name="T13" fmla="*/ 217 h 76"/>
                <a:gd name="T14" fmla="*/ 128 w 106"/>
                <a:gd name="T15" fmla="*/ 195 h 76"/>
                <a:gd name="T16" fmla="*/ 145 w 106"/>
                <a:gd name="T17" fmla="*/ 189 h 76"/>
                <a:gd name="T18" fmla="*/ 173 w 106"/>
                <a:gd name="T19" fmla="*/ 161 h 76"/>
                <a:gd name="T20" fmla="*/ 190 w 106"/>
                <a:gd name="T21" fmla="*/ 156 h 76"/>
                <a:gd name="T22" fmla="*/ 217 w 106"/>
                <a:gd name="T23" fmla="*/ 134 h 76"/>
                <a:gd name="T24" fmla="*/ 240 w 106"/>
                <a:gd name="T25" fmla="*/ 122 h 76"/>
                <a:gd name="T26" fmla="*/ 256 w 106"/>
                <a:gd name="T27" fmla="*/ 111 h 76"/>
                <a:gd name="T28" fmla="*/ 290 w 106"/>
                <a:gd name="T29" fmla="*/ 95 h 76"/>
                <a:gd name="T30" fmla="*/ 312 w 106"/>
                <a:gd name="T31" fmla="*/ 83 h 76"/>
                <a:gd name="T32" fmla="*/ 329 w 106"/>
                <a:gd name="T33" fmla="*/ 78 h 76"/>
                <a:gd name="T34" fmla="*/ 357 w 106"/>
                <a:gd name="T35" fmla="*/ 67 h 76"/>
                <a:gd name="T36" fmla="*/ 379 w 106"/>
                <a:gd name="T37" fmla="*/ 50 h 76"/>
                <a:gd name="T38" fmla="*/ 401 w 106"/>
                <a:gd name="T39" fmla="*/ 45 h 76"/>
                <a:gd name="T40" fmla="*/ 435 w 106"/>
                <a:gd name="T41" fmla="*/ 33 h 76"/>
                <a:gd name="T42" fmla="*/ 468 w 106"/>
                <a:gd name="T43" fmla="*/ 17 h 76"/>
                <a:gd name="T44" fmla="*/ 496 w 106"/>
                <a:gd name="T45" fmla="*/ 11 h 76"/>
                <a:gd name="T46" fmla="*/ 530 w 106"/>
                <a:gd name="T47" fmla="*/ 6 h 76"/>
                <a:gd name="T48" fmla="*/ 558 w 106"/>
                <a:gd name="T49" fmla="*/ 0 h 76"/>
                <a:gd name="T50" fmla="*/ 574 w 106"/>
                <a:gd name="T51" fmla="*/ 6 h 76"/>
                <a:gd name="T52" fmla="*/ 591 w 106"/>
                <a:gd name="T53" fmla="*/ 28 h 76"/>
                <a:gd name="T54" fmla="*/ 585 w 106"/>
                <a:gd name="T55" fmla="*/ 50 h 76"/>
                <a:gd name="T56" fmla="*/ 569 w 106"/>
                <a:gd name="T57" fmla="*/ 83 h 76"/>
                <a:gd name="T58" fmla="*/ 552 w 106"/>
                <a:gd name="T59" fmla="*/ 111 h 76"/>
                <a:gd name="T60" fmla="*/ 541 w 106"/>
                <a:gd name="T61" fmla="*/ 128 h 76"/>
                <a:gd name="T62" fmla="*/ 519 w 106"/>
                <a:gd name="T63" fmla="*/ 156 h 76"/>
                <a:gd name="T64" fmla="*/ 502 w 106"/>
                <a:gd name="T65" fmla="*/ 178 h 76"/>
                <a:gd name="T66" fmla="*/ 485 w 106"/>
                <a:gd name="T67" fmla="*/ 200 h 76"/>
                <a:gd name="T68" fmla="*/ 463 w 106"/>
                <a:gd name="T69" fmla="*/ 223 h 76"/>
                <a:gd name="T70" fmla="*/ 446 w 106"/>
                <a:gd name="T71" fmla="*/ 239 h 76"/>
                <a:gd name="T72" fmla="*/ 418 w 106"/>
                <a:gd name="T73" fmla="*/ 262 h 76"/>
                <a:gd name="T74" fmla="*/ 401 w 106"/>
                <a:gd name="T75" fmla="*/ 278 h 76"/>
                <a:gd name="T76" fmla="*/ 374 w 106"/>
                <a:gd name="T77" fmla="*/ 301 h 76"/>
                <a:gd name="T78" fmla="*/ 351 w 106"/>
                <a:gd name="T79" fmla="*/ 317 h 76"/>
                <a:gd name="T80" fmla="*/ 318 w 106"/>
                <a:gd name="T81" fmla="*/ 334 h 76"/>
                <a:gd name="T82" fmla="*/ 290 w 106"/>
                <a:gd name="T83" fmla="*/ 356 h 76"/>
                <a:gd name="T84" fmla="*/ 262 w 106"/>
                <a:gd name="T85" fmla="*/ 367 h 76"/>
                <a:gd name="T86" fmla="*/ 240 w 106"/>
                <a:gd name="T87" fmla="*/ 378 h 76"/>
                <a:gd name="T88" fmla="*/ 223 w 106"/>
                <a:gd name="T89" fmla="*/ 384 h 76"/>
                <a:gd name="T90" fmla="*/ 190 w 106"/>
                <a:gd name="T91" fmla="*/ 395 h 76"/>
                <a:gd name="T92" fmla="*/ 162 w 106"/>
                <a:gd name="T93" fmla="*/ 406 h 76"/>
                <a:gd name="T94" fmla="*/ 145 w 106"/>
                <a:gd name="T95" fmla="*/ 412 h 76"/>
                <a:gd name="T96" fmla="*/ 117 w 106"/>
                <a:gd name="T97" fmla="*/ 423 h 76"/>
                <a:gd name="T98" fmla="*/ 89 w 106"/>
                <a:gd name="T99" fmla="*/ 423 h 76"/>
                <a:gd name="T100" fmla="*/ 50 w 106"/>
                <a:gd name="T101" fmla="*/ 423 h 76"/>
                <a:gd name="T102" fmla="*/ 28 w 106"/>
                <a:gd name="T103" fmla="*/ 417 h 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76"/>
                <a:gd name="T158" fmla="*/ 106 w 106"/>
                <a:gd name="T159" fmla="*/ 76 h 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76">
                  <a:moveTo>
                    <a:pt x="0" y="68"/>
                  </a:moveTo>
                  <a:lnTo>
                    <a:pt x="0" y="67"/>
                  </a:lnTo>
                  <a:moveTo>
                    <a:pt x="0" y="64"/>
                  </a:moveTo>
                  <a:lnTo>
                    <a:pt x="1" y="63"/>
                  </a:lnTo>
                  <a:moveTo>
                    <a:pt x="2" y="60"/>
                  </a:moveTo>
                  <a:lnTo>
                    <a:pt x="2" y="59"/>
                  </a:lnTo>
                  <a:moveTo>
                    <a:pt x="4" y="57"/>
                  </a:moveTo>
                  <a:lnTo>
                    <a:pt x="4" y="56"/>
                  </a:lnTo>
                  <a:moveTo>
                    <a:pt x="5" y="54"/>
                  </a:moveTo>
                  <a:lnTo>
                    <a:pt x="6" y="53"/>
                  </a:lnTo>
                  <a:moveTo>
                    <a:pt x="8" y="51"/>
                  </a:moveTo>
                  <a:lnTo>
                    <a:pt x="8" y="50"/>
                  </a:lnTo>
                  <a:moveTo>
                    <a:pt x="10" y="48"/>
                  </a:moveTo>
                  <a:lnTo>
                    <a:pt x="11" y="47"/>
                  </a:lnTo>
                  <a:moveTo>
                    <a:pt x="13" y="45"/>
                  </a:moveTo>
                  <a:lnTo>
                    <a:pt x="14" y="44"/>
                  </a:lnTo>
                  <a:moveTo>
                    <a:pt x="16" y="42"/>
                  </a:moveTo>
                  <a:lnTo>
                    <a:pt x="17" y="41"/>
                  </a:lnTo>
                  <a:moveTo>
                    <a:pt x="19" y="39"/>
                  </a:moveTo>
                  <a:lnTo>
                    <a:pt x="20" y="38"/>
                  </a:lnTo>
                  <a:moveTo>
                    <a:pt x="23" y="36"/>
                  </a:moveTo>
                  <a:lnTo>
                    <a:pt x="23" y="35"/>
                  </a:lnTo>
                  <a:moveTo>
                    <a:pt x="25" y="34"/>
                  </a:moveTo>
                  <a:lnTo>
                    <a:pt x="26" y="34"/>
                  </a:lnTo>
                  <a:moveTo>
                    <a:pt x="27" y="32"/>
                  </a:moveTo>
                  <a:lnTo>
                    <a:pt x="28" y="32"/>
                  </a:lnTo>
                  <a:moveTo>
                    <a:pt x="30" y="30"/>
                  </a:moveTo>
                  <a:lnTo>
                    <a:pt x="31" y="29"/>
                  </a:lnTo>
                  <a:moveTo>
                    <a:pt x="33" y="28"/>
                  </a:moveTo>
                  <a:lnTo>
                    <a:pt x="34" y="28"/>
                  </a:lnTo>
                  <a:moveTo>
                    <a:pt x="36" y="26"/>
                  </a:moveTo>
                  <a:lnTo>
                    <a:pt x="37" y="26"/>
                  </a:lnTo>
                  <a:moveTo>
                    <a:pt x="39" y="24"/>
                  </a:moveTo>
                  <a:lnTo>
                    <a:pt x="40" y="24"/>
                  </a:lnTo>
                  <a:moveTo>
                    <a:pt x="42" y="23"/>
                  </a:moveTo>
                  <a:lnTo>
                    <a:pt x="43" y="22"/>
                  </a:lnTo>
                  <a:moveTo>
                    <a:pt x="45" y="21"/>
                  </a:moveTo>
                  <a:lnTo>
                    <a:pt x="46" y="20"/>
                  </a:lnTo>
                  <a:moveTo>
                    <a:pt x="49" y="19"/>
                  </a:moveTo>
                  <a:lnTo>
                    <a:pt x="49" y="18"/>
                  </a:lnTo>
                  <a:moveTo>
                    <a:pt x="52" y="17"/>
                  </a:moveTo>
                  <a:lnTo>
                    <a:pt x="53" y="16"/>
                  </a:lnTo>
                  <a:moveTo>
                    <a:pt x="55" y="15"/>
                  </a:moveTo>
                  <a:lnTo>
                    <a:pt x="56" y="15"/>
                  </a:lnTo>
                  <a:moveTo>
                    <a:pt x="58" y="14"/>
                  </a:moveTo>
                  <a:lnTo>
                    <a:pt x="59" y="14"/>
                  </a:lnTo>
                  <a:moveTo>
                    <a:pt x="61" y="13"/>
                  </a:moveTo>
                  <a:lnTo>
                    <a:pt x="61" y="12"/>
                  </a:lnTo>
                  <a:moveTo>
                    <a:pt x="64" y="12"/>
                  </a:moveTo>
                  <a:lnTo>
                    <a:pt x="65" y="11"/>
                  </a:lnTo>
                  <a:moveTo>
                    <a:pt x="67" y="10"/>
                  </a:moveTo>
                  <a:lnTo>
                    <a:pt x="68" y="9"/>
                  </a:lnTo>
                  <a:moveTo>
                    <a:pt x="71" y="8"/>
                  </a:moveTo>
                  <a:lnTo>
                    <a:pt x="72" y="8"/>
                  </a:lnTo>
                  <a:moveTo>
                    <a:pt x="74" y="7"/>
                  </a:moveTo>
                  <a:lnTo>
                    <a:pt x="75" y="6"/>
                  </a:lnTo>
                  <a:moveTo>
                    <a:pt x="78" y="6"/>
                  </a:moveTo>
                  <a:lnTo>
                    <a:pt x="79" y="6"/>
                  </a:lnTo>
                  <a:moveTo>
                    <a:pt x="81" y="4"/>
                  </a:moveTo>
                  <a:lnTo>
                    <a:pt x="82" y="4"/>
                  </a:lnTo>
                  <a:moveTo>
                    <a:pt x="84" y="3"/>
                  </a:moveTo>
                  <a:lnTo>
                    <a:pt x="85" y="3"/>
                  </a:lnTo>
                  <a:moveTo>
                    <a:pt x="88" y="3"/>
                  </a:moveTo>
                  <a:lnTo>
                    <a:pt x="89" y="2"/>
                  </a:lnTo>
                  <a:moveTo>
                    <a:pt x="91" y="1"/>
                  </a:moveTo>
                  <a:lnTo>
                    <a:pt x="92" y="1"/>
                  </a:lnTo>
                  <a:moveTo>
                    <a:pt x="95" y="1"/>
                  </a:moveTo>
                  <a:lnTo>
                    <a:pt x="96" y="1"/>
                  </a:lnTo>
                  <a:moveTo>
                    <a:pt x="99" y="0"/>
                  </a:moveTo>
                  <a:lnTo>
                    <a:pt x="100" y="0"/>
                  </a:lnTo>
                  <a:moveTo>
                    <a:pt x="102" y="1"/>
                  </a:moveTo>
                  <a:lnTo>
                    <a:pt x="103" y="1"/>
                  </a:lnTo>
                  <a:moveTo>
                    <a:pt x="105" y="2"/>
                  </a:moveTo>
                  <a:lnTo>
                    <a:pt x="105" y="3"/>
                  </a:lnTo>
                  <a:moveTo>
                    <a:pt x="106" y="5"/>
                  </a:moveTo>
                  <a:lnTo>
                    <a:pt x="106" y="6"/>
                  </a:lnTo>
                  <a:moveTo>
                    <a:pt x="105" y="8"/>
                  </a:moveTo>
                  <a:lnTo>
                    <a:pt x="105" y="9"/>
                  </a:lnTo>
                  <a:moveTo>
                    <a:pt x="104" y="12"/>
                  </a:moveTo>
                  <a:lnTo>
                    <a:pt x="104" y="13"/>
                  </a:lnTo>
                  <a:moveTo>
                    <a:pt x="102" y="15"/>
                  </a:moveTo>
                  <a:lnTo>
                    <a:pt x="102" y="16"/>
                  </a:lnTo>
                  <a:moveTo>
                    <a:pt x="100" y="19"/>
                  </a:moveTo>
                  <a:lnTo>
                    <a:pt x="99" y="20"/>
                  </a:lnTo>
                  <a:moveTo>
                    <a:pt x="98" y="22"/>
                  </a:moveTo>
                  <a:lnTo>
                    <a:pt x="97" y="23"/>
                  </a:lnTo>
                  <a:moveTo>
                    <a:pt x="96" y="25"/>
                  </a:moveTo>
                  <a:lnTo>
                    <a:pt x="95" y="26"/>
                  </a:lnTo>
                  <a:moveTo>
                    <a:pt x="93" y="28"/>
                  </a:moveTo>
                  <a:lnTo>
                    <a:pt x="93" y="29"/>
                  </a:lnTo>
                  <a:moveTo>
                    <a:pt x="91" y="31"/>
                  </a:moveTo>
                  <a:lnTo>
                    <a:pt x="90" y="32"/>
                  </a:lnTo>
                  <a:moveTo>
                    <a:pt x="89" y="34"/>
                  </a:moveTo>
                  <a:lnTo>
                    <a:pt x="88" y="34"/>
                  </a:lnTo>
                  <a:moveTo>
                    <a:pt x="87" y="36"/>
                  </a:moveTo>
                  <a:lnTo>
                    <a:pt x="86" y="37"/>
                  </a:lnTo>
                  <a:moveTo>
                    <a:pt x="84" y="39"/>
                  </a:moveTo>
                  <a:lnTo>
                    <a:pt x="83" y="40"/>
                  </a:lnTo>
                  <a:moveTo>
                    <a:pt x="81" y="42"/>
                  </a:moveTo>
                  <a:lnTo>
                    <a:pt x="80" y="43"/>
                  </a:lnTo>
                  <a:moveTo>
                    <a:pt x="78" y="45"/>
                  </a:moveTo>
                  <a:lnTo>
                    <a:pt x="77" y="45"/>
                  </a:lnTo>
                  <a:moveTo>
                    <a:pt x="75" y="47"/>
                  </a:moveTo>
                  <a:lnTo>
                    <a:pt x="74" y="48"/>
                  </a:lnTo>
                  <a:moveTo>
                    <a:pt x="72" y="49"/>
                  </a:moveTo>
                  <a:lnTo>
                    <a:pt x="72" y="50"/>
                  </a:lnTo>
                  <a:moveTo>
                    <a:pt x="70" y="52"/>
                  </a:moveTo>
                  <a:lnTo>
                    <a:pt x="69" y="52"/>
                  </a:lnTo>
                  <a:moveTo>
                    <a:pt x="67" y="54"/>
                  </a:moveTo>
                  <a:lnTo>
                    <a:pt x="66" y="54"/>
                  </a:lnTo>
                  <a:moveTo>
                    <a:pt x="64" y="56"/>
                  </a:moveTo>
                  <a:lnTo>
                    <a:pt x="63" y="57"/>
                  </a:lnTo>
                  <a:moveTo>
                    <a:pt x="61" y="59"/>
                  </a:moveTo>
                  <a:lnTo>
                    <a:pt x="60" y="59"/>
                  </a:lnTo>
                  <a:moveTo>
                    <a:pt x="58" y="60"/>
                  </a:moveTo>
                  <a:lnTo>
                    <a:pt x="57" y="60"/>
                  </a:lnTo>
                  <a:moveTo>
                    <a:pt x="55" y="62"/>
                  </a:moveTo>
                  <a:lnTo>
                    <a:pt x="54" y="62"/>
                  </a:lnTo>
                  <a:moveTo>
                    <a:pt x="52" y="63"/>
                  </a:moveTo>
                  <a:lnTo>
                    <a:pt x="52" y="64"/>
                  </a:lnTo>
                  <a:moveTo>
                    <a:pt x="50" y="65"/>
                  </a:moveTo>
                  <a:lnTo>
                    <a:pt x="49" y="65"/>
                  </a:lnTo>
                  <a:moveTo>
                    <a:pt x="47" y="66"/>
                  </a:moveTo>
                  <a:lnTo>
                    <a:pt x="46" y="66"/>
                  </a:lnTo>
                  <a:moveTo>
                    <a:pt x="44" y="68"/>
                  </a:moveTo>
                  <a:lnTo>
                    <a:pt x="43" y="68"/>
                  </a:lnTo>
                  <a:moveTo>
                    <a:pt x="41" y="69"/>
                  </a:moveTo>
                  <a:lnTo>
                    <a:pt x="40" y="69"/>
                  </a:lnTo>
                  <a:moveTo>
                    <a:pt x="37" y="70"/>
                  </a:moveTo>
                  <a:lnTo>
                    <a:pt x="37" y="71"/>
                  </a:lnTo>
                  <a:moveTo>
                    <a:pt x="34" y="71"/>
                  </a:moveTo>
                  <a:lnTo>
                    <a:pt x="33" y="72"/>
                  </a:lnTo>
                  <a:moveTo>
                    <a:pt x="30" y="73"/>
                  </a:moveTo>
                  <a:lnTo>
                    <a:pt x="29" y="73"/>
                  </a:lnTo>
                  <a:moveTo>
                    <a:pt x="27" y="74"/>
                  </a:moveTo>
                  <a:lnTo>
                    <a:pt x="26" y="74"/>
                  </a:lnTo>
                  <a:moveTo>
                    <a:pt x="24" y="75"/>
                  </a:moveTo>
                  <a:lnTo>
                    <a:pt x="23" y="75"/>
                  </a:lnTo>
                  <a:moveTo>
                    <a:pt x="21" y="76"/>
                  </a:moveTo>
                  <a:lnTo>
                    <a:pt x="20" y="76"/>
                  </a:lnTo>
                  <a:moveTo>
                    <a:pt x="17" y="76"/>
                  </a:moveTo>
                  <a:lnTo>
                    <a:pt x="16" y="76"/>
                  </a:lnTo>
                  <a:moveTo>
                    <a:pt x="13" y="76"/>
                  </a:moveTo>
                  <a:lnTo>
                    <a:pt x="12" y="76"/>
                  </a:lnTo>
                  <a:moveTo>
                    <a:pt x="9" y="76"/>
                  </a:moveTo>
                  <a:lnTo>
                    <a:pt x="8" y="76"/>
                  </a:lnTo>
                  <a:moveTo>
                    <a:pt x="5" y="76"/>
                  </a:moveTo>
                  <a:lnTo>
                    <a:pt x="5" y="75"/>
                  </a:lnTo>
                  <a:moveTo>
                    <a:pt x="2" y="74"/>
                  </a:moveTo>
                  <a:lnTo>
                    <a:pt x="2" y="73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8" name="Line 73"/>
            <p:cNvSpPr>
              <a:spLocks noChangeShapeType="1"/>
            </p:cNvSpPr>
            <p:nvPr/>
          </p:nvSpPr>
          <p:spPr bwMode="auto">
            <a:xfrm>
              <a:off x="1677" y="1671"/>
              <a:ext cx="162" cy="1"/>
            </a:xfrm>
            <a:prstGeom prst="line">
              <a:avLst/>
            </a:prstGeom>
            <a:noFill/>
            <a:ln w="6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99" name="Freeform 74"/>
            <p:cNvSpPr>
              <a:spLocks noEditPoints="1"/>
            </p:cNvSpPr>
            <p:nvPr/>
          </p:nvSpPr>
          <p:spPr bwMode="auto">
            <a:xfrm>
              <a:off x="1699" y="1777"/>
              <a:ext cx="140" cy="1"/>
            </a:xfrm>
            <a:custGeom>
              <a:avLst/>
              <a:gdLst>
                <a:gd name="T0" fmla="*/ 0 w 25"/>
                <a:gd name="T1" fmla="*/ 0 h 1"/>
                <a:gd name="T2" fmla="*/ 22 w 25"/>
                <a:gd name="T3" fmla="*/ 0 h 1"/>
                <a:gd name="T4" fmla="*/ 45 w 25"/>
                <a:gd name="T5" fmla="*/ 0 h 1"/>
                <a:gd name="T6" fmla="*/ 67 w 25"/>
                <a:gd name="T7" fmla="*/ 0 h 1"/>
                <a:gd name="T8" fmla="*/ 90 w 25"/>
                <a:gd name="T9" fmla="*/ 0 h 1"/>
                <a:gd name="T10" fmla="*/ 112 w 25"/>
                <a:gd name="T11" fmla="*/ 0 h 1"/>
                <a:gd name="T12" fmla="*/ 134 w 2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"/>
                <a:gd name="T23" fmla="*/ 25 w 25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00" name="Freeform 75"/>
            <p:cNvSpPr>
              <a:spLocks noEditPoints="1"/>
            </p:cNvSpPr>
            <p:nvPr/>
          </p:nvSpPr>
          <p:spPr bwMode="auto">
            <a:xfrm>
              <a:off x="1682" y="1883"/>
              <a:ext cx="157" cy="1"/>
            </a:xfrm>
            <a:custGeom>
              <a:avLst/>
              <a:gdLst>
                <a:gd name="T0" fmla="*/ 0 w 28"/>
                <a:gd name="T1" fmla="*/ 0 h 1"/>
                <a:gd name="T2" fmla="*/ 17 w 28"/>
                <a:gd name="T3" fmla="*/ 0 h 1"/>
                <a:gd name="T4" fmla="*/ 22 w 28"/>
                <a:gd name="T5" fmla="*/ 0 h 1"/>
                <a:gd name="T6" fmla="*/ 39 w 28"/>
                <a:gd name="T7" fmla="*/ 0 h 1"/>
                <a:gd name="T8" fmla="*/ 45 w 28"/>
                <a:gd name="T9" fmla="*/ 0 h 1"/>
                <a:gd name="T10" fmla="*/ 62 w 28"/>
                <a:gd name="T11" fmla="*/ 0 h 1"/>
                <a:gd name="T12" fmla="*/ 67 w 28"/>
                <a:gd name="T13" fmla="*/ 0 h 1"/>
                <a:gd name="T14" fmla="*/ 84 w 28"/>
                <a:gd name="T15" fmla="*/ 0 h 1"/>
                <a:gd name="T16" fmla="*/ 90 w 28"/>
                <a:gd name="T17" fmla="*/ 0 h 1"/>
                <a:gd name="T18" fmla="*/ 107 w 28"/>
                <a:gd name="T19" fmla="*/ 0 h 1"/>
                <a:gd name="T20" fmla="*/ 112 w 28"/>
                <a:gd name="T21" fmla="*/ 0 h 1"/>
                <a:gd name="T22" fmla="*/ 129 w 28"/>
                <a:gd name="T23" fmla="*/ 0 h 1"/>
                <a:gd name="T24" fmla="*/ 135 w 28"/>
                <a:gd name="T25" fmla="*/ 0 h 1"/>
                <a:gd name="T26" fmla="*/ 151 w 28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"/>
                <a:gd name="T44" fmla="*/ 28 w 28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">
                  <a:moveTo>
                    <a:pt x="3" y="0"/>
                  </a:moveTo>
                  <a:lnTo>
                    <a:pt x="4" y="0"/>
                  </a:lnTo>
                  <a:moveTo>
                    <a:pt x="7" y="0"/>
                  </a:moveTo>
                  <a:lnTo>
                    <a:pt x="8" y="0"/>
                  </a:lnTo>
                  <a:moveTo>
                    <a:pt x="11" y="0"/>
                  </a:moveTo>
                  <a:lnTo>
                    <a:pt x="12" y="0"/>
                  </a:lnTo>
                  <a:moveTo>
                    <a:pt x="15" y="0"/>
                  </a:moveTo>
                  <a:lnTo>
                    <a:pt x="16" y="0"/>
                  </a:lnTo>
                  <a:moveTo>
                    <a:pt x="19" y="0"/>
                  </a:moveTo>
                  <a:lnTo>
                    <a:pt x="20" y="0"/>
                  </a:lnTo>
                  <a:moveTo>
                    <a:pt x="23" y="0"/>
                  </a:moveTo>
                  <a:lnTo>
                    <a:pt x="24" y="0"/>
                  </a:lnTo>
                  <a:moveTo>
                    <a:pt x="27" y="0"/>
                  </a:moveTo>
                </a:path>
              </a:pathLst>
            </a:custGeom>
            <a:noFill/>
            <a:ln w="6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01" name="Line 76"/>
            <p:cNvSpPr>
              <a:spLocks noChangeShapeType="1"/>
            </p:cNvSpPr>
            <p:nvPr/>
          </p:nvSpPr>
          <p:spPr bwMode="auto">
            <a:xfrm>
              <a:off x="1677" y="1989"/>
              <a:ext cx="162" cy="1"/>
            </a:xfrm>
            <a:prstGeom prst="line">
              <a:avLst/>
            </a:prstGeom>
            <a:noFill/>
            <a:ln w="6" cap="rnd">
              <a:solidFill>
                <a:srgbClr val="FFA5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02" name="Freeform 77"/>
            <p:cNvSpPr>
              <a:spLocks noEditPoints="1"/>
            </p:cNvSpPr>
            <p:nvPr/>
          </p:nvSpPr>
          <p:spPr bwMode="auto">
            <a:xfrm>
              <a:off x="1699" y="2100"/>
              <a:ext cx="140" cy="1"/>
            </a:xfrm>
            <a:custGeom>
              <a:avLst/>
              <a:gdLst>
                <a:gd name="T0" fmla="*/ 0 w 25"/>
                <a:gd name="T1" fmla="*/ 0 h 1"/>
                <a:gd name="T2" fmla="*/ 22 w 25"/>
                <a:gd name="T3" fmla="*/ 0 h 1"/>
                <a:gd name="T4" fmla="*/ 45 w 25"/>
                <a:gd name="T5" fmla="*/ 0 h 1"/>
                <a:gd name="T6" fmla="*/ 67 w 25"/>
                <a:gd name="T7" fmla="*/ 0 h 1"/>
                <a:gd name="T8" fmla="*/ 90 w 25"/>
                <a:gd name="T9" fmla="*/ 0 h 1"/>
                <a:gd name="T10" fmla="*/ 112 w 25"/>
                <a:gd name="T11" fmla="*/ 0 h 1"/>
                <a:gd name="T12" fmla="*/ 134 w 2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"/>
                <a:gd name="T23" fmla="*/ 25 w 25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03" name="Freeform 78"/>
            <p:cNvSpPr>
              <a:spLocks noEditPoints="1"/>
            </p:cNvSpPr>
            <p:nvPr/>
          </p:nvSpPr>
          <p:spPr bwMode="auto">
            <a:xfrm>
              <a:off x="1682" y="2206"/>
              <a:ext cx="157" cy="1"/>
            </a:xfrm>
            <a:custGeom>
              <a:avLst/>
              <a:gdLst>
                <a:gd name="T0" fmla="*/ 0 w 28"/>
                <a:gd name="T1" fmla="*/ 0 h 1"/>
                <a:gd name="T2" fmla="*/ 17 w 28"/>
                <a:gd name="T3" fmla="*/ 0 h 1"/>
                <a:gd name="T4" fmla="*/ 22 w 28"/>
                <a:gd name="T5" fmla="*/ 0 h 1"/>
                <a:gd name="T6" fmla="*/ 39 w 28"/>
                <a:gd name="T7" fmla="*/ 0 h 1"/>
                <a:gd name="T8" fmla="*/ 45 w 28"/>
                <a:gd name="T9" fmla="*/ 0 h 1"/>
                <a:gd name="T10" fmla="*/ 62 w 28"/>
                <a:gd name="T11" fmla="*/ 0 h 1"/>
                <a:gd name="T12" fmla="*/ 67 w 28"/>
                <a:gd name="T13" fmla="*/ 0 h 1"/>
                <a:gd name="T14" fmla="*/ 84 w 28"/>
                <a:gd name="T15" fmla="*/ 0 h 1"/>
                <a:gd name="T16" fmla="*/ 90 w 28"/>
                <a:gd name="T17" fmla="*/ 0 h 1"/>
                <a:gd name="T18" fmla="*/ 107 w 28"/>
                <a:gd name="T19" fmla="*/ 0 h 1"/>
                <a:gd name="T20" fmla="*/ 112 w 28"/>
                <a:gd name="T21" fmla="*/ 0 h 1"/>
                <a:gd name="T22" fmla="*/ 129 w 28"/>
                <a:gd name="T23" fmla="*/ 0 h 1"/>
                <a:gd name="T24" fmla="*/ 135 w 28"/>
                <a:gd name="T25" fmla="*/ 0 h 1"/>
                <a:gd name="T26" fmla="*/ 151 w 28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"/>
                <a:gd name="T44" fmla="*/ 28 w 28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">
                  <a:moveTo>
                    <a:pt x="3" y="0"/>
                  </a:moveTo>
                  <a:lnTo>
                    <a:pt x="4" y="0"/>
                  </a:lnTo>
                  <a:moveTo>
                    <a:pt x="7" y="0"/>
                  </a:moveTo>
                  <a:lnTo>
                    <a:pt x="8" y="0"/>
                  </a:lnTo>
                  <a:moveTo>
                    <a:pt x="11" y="0"/>
                  </a:moveTo>
                  <a:lnTo>
                    <a:pt x="12" y="0"/>
                  </a:lnTo>
                  <a:moveTo>
                    <a:pt x="15" y="0"/>
                  </a:moveTo>
                  <a:lnTo>
                    <a:pt x="16" y="0"/>
                  </a:lnTo>
                  <a:moveTo>
                    <a:pt x="19" y="0"/>
                  </a:moveTo>
                  <a:lnTo>
                    <a:pt x="20" y="0"/>
                  </a:lnTo>
                  <a:moveTo>
                    <a:pt x="23" y="0"/>
                  </a:moveTo>
                  <a:lnTo>
                    <a:pt x="24" y="0"/>
                  </a:lnTo>
                  <a:moveTo>
                    <a:pt x="27" y="0"/>
                  </a:moveTo>
                </a:path>
              </a:pathLst>
            </a:custGeom>
            <a:noFill/>
            <a:ln w="6" cap="rnd">
              <a:solidFill>
                <a:srgbClr val="FF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604" name="Rectangle 79"/>
            <p:cNvSpPr>
              <a:spLocks noChangeArrowheads="1"/>
            </p:cNvSpPr>
            <p:nvPr/>
          </p:nvSpPr>
          <p:spPr bwMode="auto">
            <a:xfrm>
              <a:off x="1917" y="1632"/>
              <a:ext cx="81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block=1 lower bound</a:t>
              </a:r>
              <a:endParaRPr lang="sv-SE"/>
            </a:p>
          </p:txBody>
        </p:sp>
        <p:sp>
          <p:nvSpPr>
            <p:cNvPr id="22605" name="Rectangle 80"/>
            <p:cNvSpPr>
              <a:spLocks noChangeArrowheads="1"/>
            </p:cNvSpPr>
            <p:nvPr/>
          </p:nvSpPr>
          <p:spPr bwMode="auto">
            <a:xfrm>
              <a:off x="1917" y="1738"/>
              <a:ext cx="81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block=7 lower bound</a:t>
              </a:r>
              <a:endParaRPr lang="sv-SE"/>
            </a:p>
          </p:txBody>
        </p:sp>
        <p:sp>
          <p:nvSpPr>
            <p:cNvPr id="22606" name="Rectangle 81"/>
            <p:cNvSpPr>
              <a:spLocks noChangeArrowheads="1"/>
            </p:cNvSpPr>
            <p:nvPr/>
          </p:nvSpPr>
          <p:spPr bwMode="auto">
            <a:xfrm>
              <a:off x="1917" y="1850"/>
              <a:ext cx="8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block=30 lower bound</a:t>
              </a:r>
              <a:endParaRPr lang="sv-SE"/>
            </a:p>
          </p:txBody>
        </p:sp>
        <p:sp>
          <p:nvSpPr>
            <p:cNvPr id="22607" name="Rectangle 82"/>
            <p:cNvSpPr>
              <a:spLocks noChangeArrowheads="1"/>
            </p:cNvSpPr>
            <p:nvPr/>
          </p:nvSpPr>
          <p:spPr bwMode="auto">
            <a:xfrm>
              <a:off x="1917" y="1955"/>
              <a:ext cx="83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block=1 upper bound</a:t>
              </a:r>
              <a:endParaRPr lang="sv-SE"/>
            </a:p>
          </p:txBody>
        </p:sp>
        <p:sp>
          <p:nvSpPr>
            <p:cNvPr id="22608" name="Rectangle 83"/>
            <p:cNvSpPr>
              <a:spLocks noChangeArrowheads="1"/>
            </p:cNvSpPr>
            <p:nvPr/>
          </p:nvSpPr>
          <p:spPr bwMode="auto">
            <a:xfrm>
              <a:off x="1917" y="2061"/>
              <a:ext cx="83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block=7 upper bound</a:t>
              </a:r>
              <a:endParaRPr lang="sv-SE"/>
            </a:p>
          </p:txBody>
        </p:sp>
        <p:sp>
          <p:nvSpPr>
            <p:cNvPr id="22609" name="Rectangle 84"/>
            <p:cNvSpPr>
              <a:spLocks noChangeArrowheads="1"/>
            </p:cNvSpPr>
            <p:nvPr/>
          </p:nvSpPr>
          <p:spPr bwMode="auto">
            <a:xfrm>
              <a:off x="1917" y="2167"/>
              <a:ext cx="88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v-SE" sz="1100">
                  <a:solidFill>
                    <a:srgbClr val="000000"/>
                  </a:solidFill>
                </a:rPr>
                <a:t>block=30 upper bound</a:t>
              </a: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Final remarks</a:t>
            </a:r>
            <a:endParaRPr lang="hu-HU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263525">
              <a:lnSpc>
                <a:spcPct val="80000"/>
              </a:lnSpc>
              <a:tabLst>
                <a:tab pos="360363" algn="l"/>
              </a:tabLs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Copula choice is important </a:t>
            </a:r>
          </a:p>
          <a:p>
            <a:pPr marL="442913" indent="-263525">
              <a:lnSpc>
                <a:spcPct val="80000"/>
              </a:lnSpc>
              <a:tabLst>
                <a:tab pos="360363" algn="l"/>
              </a:tabLs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Serial dependence largely influences the critical values of GoF tests</a:t>
            </a:r>
          </a:p>
          <a:p>
            <a:pPr marL="442913" indent="-263525">
              <a:lnSpc>
                <a:spcPct val="80000"/>
              </a:lnSpc>
              <a:tabLst>
                <a:tab pos="360363" algn="l"/>
              </a:tabLst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Block size does not have a major impact on the estimated prediction region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pPr marL="442913" indent="-277813">
              <a:lnSpc>
                <a:spcPct val="80000"/>
              </a:lnSpc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Multivariate effective sample size</a:t>
            </a:r>
          </a:p>
          <a:p>
            <a:pPr marL="442913" indent="-277813">
              <a:lnSpc>
                <a:spcPct val="80000"/>
              </a:lnSpc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Parametric bootstrap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Acknowledgement</a:t>
            </a:r>
          </a:p>
          <a:p>
            <a:pPr marL="439738" indent="-260350">
              <a:lnSpc>
                <a:spcPct val="80000"/>
              </a:lnSpc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We are grateful to the Doctoral School of Mathematics of ELTE for supporting L. Varga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’s participation at SMTDA Conference.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u-HU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smtClean="0">
                <a:solidFill>
                  <a:srgbClr val="FFC000"/>
                </a:solidFill>
              </a:rPr>
              <a:t>Thank you for the attention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D8E22-4544-4F96-A625-5B65C24AC16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5043488"/>
          </a:xfrm>
        </p:spPr>
        <p:txBody>
          <a:bodyPr/>
          <a:lstStyle/>
          <a:p>
            <a:r>
              <a:rPr lang="hu-HU" sz="2400" dirty="0" smtClean="0"/>
              <a:t>P. Rakonczai, A. Zempléni: </a:t>
            </a:r>
            <a:r>
              <a:rPr lang="sv-SE" sz="2400" dirty="0" smtClean="0"/>
              <a:t> </a:t>
            </a:r>
            <a:r>
              <a:rPr lang="en-US" sz="2400" dirty="0" smtClean="0"/>
              <a:t>Copulas and goodness of fit tests. Recent advances in stochastic modeling and data analysis, World Scientific, p</a:t>
            </a:r>
            <a:r>
              <a:rPr lang="hu-HU" sz="2400" dirty="0" smtClean="0"/>
              <a:t>p. </a:t>
            </a:r>
            <a:r>
              <a:rPr lang="en-US" sz="2400" dirty="0" smtClean="0"/>
              <a:t>198-206, 2007.</a:t>
            </a:r>
            <a:endParaRPr lang="hu-HU" sz="2400" dirty="0" smtClean="0"/>
          </a:p>
          <a:p>
            <a:pPr eaLnBrk="1" hangingPunct="1"/>
            <a:r>
              <a:rPr lang="en-US" sz="2400" dirty="0" smtClean="0"/>
              <a:t>S.N. </a:t>
            </a:r>
            <a:r>
              <a:rPr lang="en-US" sz="2400" dirty="0" err="1" smtClean="0"/>
              <a:t>Lahiri</a:t>
            </a:r>
            <a:r>
              <a:rPr lang="en-US" sz="2400" dirty="0" smtClean="0"/>
              <a:t>: </a:t>
            </a:r>
            <a:r>
              <a:rPr lang="en-US" sz="2400" dirty="0" err="1" smtClean="0"/>
              <a:t>Resampling</a:t>
            </a:r>
            <a:r>
              <a:rPr lang="en-US" sz="2400" dirty="0" smtClean="0"/>
              <a:t> Methods for Dependent Data. Springer, 2003.</a:t>
            </a:r>
          </a:p>
          <a:p>
            <a:pPr eaLnBrk="1" hangingPunct="1"/>
            <a:r>
              <a:rPr lang="hu-HU" sz="2400" dirty="0" smtClean="0"/>
              <a:t>D.N.Politis, H.White: Automatic Block-Length Selection for the Dependent Bootstrap. Econometric Reviews, Vol. 23, pp. 53-70, 2004.</a:t>
            </a:r>
            <a:endParaRPr lang="en-US" sz="2400" dirty="0" smtClean="0"/>
          </a:p>
          <a:p>
            <a:pPr eaLnBrk="1" hangingPunct="1"/>
            <a:r>
              <a:rPr lang="hu-HU" sz="2400" dirty="0" smtClean="0"/>
              <a:t>P. Embrechts, F. Lindskog, A. McNeil: Modelling Dependence with Copulas and Applications to Risk Management. Department of Mathematics, ETHZ, Zürich, 2001.</a:t>
            </a:r>
          </a:p>
          <a:p>
            <a:pPr eaLnBrk="1" hangingPunct="1"/>
            <a:r>
              <a:rPr lang="hu-HU" sz="2400" dirty="0" smtClean="0"/>
              <a:t>L.Kish: Survey Sampling, J. Wiley, 1965.</a:t>
            </a:r>
          </a:p>
          <a:p>
            <a:pPr eaLnBrk="1" hangingPunct="1">
              <a:buFont typeface="Arial" charset="0"/>
              <a:buNone/>
            </a:pPr>
            <a:endParaRPr lang="hu-HU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B32A9-64AF-4A5F-A3CA-8E03DF625380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1. Copulae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hu-HU" sz="2800" b="1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copula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, if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-dimensional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random vector with marginals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nif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[0,1]</a:t>
            </a:r>
          </a:p>
          <a:p>
            <a:pPr>
              <a:lnSpc>
                <a:spcPct val="120000"/>
              </a:lnSpc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Existence (Sklar’s Theorem): to any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-dimensional random variable </a:t>
            </a:r>
            <a:r>
              <a:rPr lang="hu-HU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with c.d.f.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and marginals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=1,...,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) there exists a copula </a:t>
            </a:r>
            <a:r>
              <a:rPr lang="hu-HU" sz="2800" b="1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hu-HU" sz="280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, …, x</a:t>
            </a:r>
            <a:r>
              <a:rPr lang="hu-HU" sz="2800" i="1" baseline="-25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, …, 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2800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Uniqueness: if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 are continuous (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=1,...,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Separation of the marginal model and the dependence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B8B5-7C9C-4643-BD2B-A773190E9D2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285750" y="1600200"/>
            <a:ext cx="8501063" cy="5114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Elliptical Copulae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/>
              <a:t>–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copulae of elliptical distributions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Gaussian: 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(0,Σ)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where 	Φ: c.d.f. of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(0,1)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Student’s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where 	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000" i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c.d.f. of Student’s t distribution with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degrees of freedom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150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400" dirty="0">
                <a:latin typeface="+mj-lt"/>
                <a:ea typeface="+mj-ea"/>
                <a:cs typeface="+mj-cs"/>
              </a:rPr>
              <a:t>1. Copulae – Examples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A223-3AAC-456E-804D-3CD7E6ABA4C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368425" y="2676525"/>
          <a:ext cx="6537325" cy="1109663"/>
        </p:xfrm>
        <a:graphic>
          <a:graphicData uri="http://schemas.openxmlformats.org/presentationml/2006/ole">
            <p:oleObj spid="_x0000_s1026" name="Equation" r:id="rId4" imgW="3098520" imgH="533160" progId="Equation.3">
              <p:embed/>
            </p:oleObj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1147763" y="4892675"/>
          <a:ext cx="7091362" cy="1465263"/>
        </p:xfrm>
        <a:graphic>
          <a:graphicData uri="http://schemas.openxmlformats.org/presentationml/2006/ole">
            <p:oleObj spid="_x0000_s1027" name="Egyenlet" r:id="rId5" imgW="3974760" imgH="838080" progId="Equation.3">
              <p:embed/>
            </p:oleObj>
          </a:graphicData>
        </a:graphic>
      </p:graphicFrame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16"/>
          <p:cNvGraphicFramePr>
            <a:graphicFrameLocks noChangeAspect="1"/>
          </p:cNvGraphicFramePr>
          <p:nvPr/>
        </p:nvGraphicFramePr>
        <p:xfrm>
          <a:off x="3357563" y="4260850"/>
          <a:ext cx="1962150" cy="479425"/>
        </p:xfrm>
        <a:graphic>
          <a:graphicData uri="http://schemas.openxmlformats.org/presentationml/2006/ole">
            <p:oleObj spid="_x0000_s1028" name="Egyenlet" r:id="rId6" imgW="965160" imgH="241200" progId="Equation.3">
              <p:embed/>
            </p:oleObj>
          </a:graphicData>
        </a:graphic>
      </p:graphicFrame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u="sng" smtClean="0">
                <a:latin typeface="Times New Roman" pitchFamily="18" charset="0"/>
                <a:cs typeface="Times New Roman" pitchFamily="18" charset="0"/>
              </a:rPr>
              <a:t>Archimedean Copulae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      Copula generator function:	</a:t>
            </a:r>
            <a:br>
              <a:rPr lang="hu-HU" sz="2400" smtClean="0">
                <a:latin typeface="Times New Roman" pitchFamily="18" charset="0"/>
                <a:cs typeface="Times New Roman" pitchFamily="18" charset="0"/>
              </a:rPr>
            </a:br>
            <a:r>
              <a:rPr lang="hu-HU" smtClean="0"/>
              <a:t>          </a:t>
            </a:r>
            <a:r>
              <a:rPr lang="hu-HU" sz="2400" i="1" smtClean="0">
                <a:latin typeface="Times New Roman" pitchFamily="18" charset="0"/>
              </a:rPr>
              <a:t>ϕ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is continuous, strictly decreasing and </a:t>
            </a:r>
            <a:r>
              <a:rPr lang="hu-HU" sz="2400" i="1" smtClean="0">
                <a:latin typeface="Times New Roman" pitchFamily="18" charset="0"/>
              </a:rPr>
              <a:t>ϕ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(1)=0.</a:t>
            </a:r>
            <a:br>
              <a:rPr lang="hu-HU" sz="2400" smtClean="0">
                <a:latin typeface="Times New Roman" pitchFamily="18" charset="0"/>
                <a:cs typeface="Times New Roman" pitchFamily="18" charset="0"/>
              </a:rPr>
            </a:br>
            <a:endParaRPr lang="hu-H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u-HU" sz="24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-variate Archimedean copula:</a:t>
            </a:r>
            <a:br>
              <a:rPr lang="hu-HU" sz="2400" smtClean="0">
                <a:latin typeface="Times New Roman" pitchFamily="18" charset="0"/>
                <a:cs typeface="Times New Roman" pitchFamily="18" charset="0"/>
              </a:rPr>
            </a:br>
            <a:endParaRPr lang="hu-HU" sz="3600" smtClean="0">
              <a:latin typeface="Times New Roman" pitchFamily="18" charset="0"/>
              <a:cs typeface="Times New Roman" pitchFamily="18" charset="0"/>
            </a:endParaRPr>
          </a:p>
          <a:p>
            <a:pPr marL="539750" lvl="1" indent="-303213"/>
            <a:r>
              <a:rPr lang="hu-HU" sz="2200" smtClean="0">
                <a:latin typeface="Times New Roman" pitchFamily="18" charset="0"/>
                <a:cs typeface="Times New Roman" pitchFamily="18" charset="0"/>
              </a:rPr>
              <a:t>Gumbel:                               where </a:t>
            </a:r>
          </a:p>
          <a:p>
            <a:pPr marL="539750" lvl="1" indent="-303213"/>
            <a:endParaRPr lang="hu-HU" sz="2200" smtClean="0">
              <a:latin typeface="Times New Roman" pitchFamily="18" charset="0"/>
              <a:cs typeface="Times New Roman" pitchFamily="18" charset="0"/>
            </a:endParaRPr>
          </a:p>
          <a:p>
            <a:pPr marL="539750" lvl="1" indent="-303213"/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pPr marL="539750" lvl="1" indent="-303213"/>
            <a:r>
              <a:rPr lang="hu-HU" sz="2200" smtClean="0">
                <a:latin typeface="Times New Roman" pitchFamily="18" charset="0"/>
                <a:cs typeface="Times New Roman" pitchFamily="18" charset="0"/>
              </a:rPr>
              <a:t>Clayton:                             where </a:t>
            </a:r>
          </a:p>
          <a:p>
            <a:endParaRPr lang="hu-HU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400" dirty="0">
                <a:latin typeface="+mj-lt"/>
                <a:ea typeface="+mj-ea"/>
                <a:cs typeface="+mj-cs"/>
              </a:rPr>
              <a:t>1. Copulae - Examples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1A5E-3B9F-46C9-B7BE-C13B95ABA16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618038" y="2000250"/>
          <a:ext cx="2311400" cy="428625"/>
        </p:xfrm>
        <a:graphic>
          <a:graphicData uri="http://schemas.openxmlformats.org/presentationml/2006/ole">
            <p:oleObj spid="_x0000_s2050" name="Equation" r:id="rId4" imgW="1155199" imgH="215806" progId="Equation.3">
              <p:embed/>
            </p:oleObj>
          </a:graphicData>
        </a:graphic>
      </p:graphicFrame>
      <p:sp>
        <p:nvSpPr>
          <p:cNvPr id="2062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5072063" y="2857500"/>
          <a:ext cx="3121025" cy="1000125"/>
        </p:xfrm>
        <a:graphic>
          <a:graphicData uri="http://schemas.openxmlformats.org/presentationml/2006/ole">
            <p:oleObj spid="_x0000_s2051" name="Equation" r:id="rId5" imgW="1384300" imgH="457200" progId="Equation.3">
              <p:embed/>
            </p:oleObj>
          </a:graphicData>
        </a:graphic>
      </p:graphicFrame>
      <p:sp>
        <p:nvSpPr>
          <p:cNvPr id="2066" name="Rectangle 11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1857375" y="4500563"/>
          <a:ext cx="2803525" cy="739775"/>
        </p:xfrm>
        <a:graphic>
          <a:graphicData uri="http://schemas.openxmlformats.org/presentationml/2006/ole">
            <p:oleObj spid="_x0000_s2052" name="Equation" r:id="rId6" imgW="1650960" imgH="444240" progId="Equation.3">
              <p:embed/>
            </p:oleObj>
          </a:graphicData>
        </a:graphic>
      </p:graphicFrame>
      <p:sp>
        <p:nvSpPr>
          <p:cNvPr id="206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2214563" y="4083050"/>
          <a:ext cx="1809750" cy="417513"/>
        </p:xfrm>
        <a:graphic>
          <a:graphicData uri="http://schemas.openxmlformats.org/presentationml/2006/ole">
            <p:oleObj spid="_x0000_s2053" name="Equation" r:id="rId7" imgW="1066337" imgH="253890" progId="Equation.3">
              <p:embed/>
            </p:oleObj>
          </a:graphicData>
        </a:graphic>
      </p:graphicFrame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4" name="Object 16"/>
          <p:cNvGraphicFramePr>
            <a:graphicFrameLocks noChangeAspect="1"/>
          </p:cNvGraphicFramePr>
          <p:nvPr/>
        </p:nvGraphicFramePr>
        <p:xfrm>
          <a:off x="5000625" y="4111625"/>
          <a:ext cx="1012825" cy="388938"/>
        </p:xfrm>
        <a:graphic>
          <a:graphicData uri="http://schemas.openxmlformats.org/presentationml/2006/ole">
            <p:oleObj spid="_x0000_s2054" name="Equation" r:id="rId8" imgW="558558" imgH="215806" progId="Equation.3">
              <p:embed/>
            </p:oleObj>
          </a:graphicData>
        </a:graphic>
      </p:graphicFrame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5" name="Object 24"/>
          <p:cNvGraphicFramePr>
            <a:graphicFrameLocks noChangeAspect="1"/>
          </p:cNvGraphicFramePr>
          <p:nvPr/>
        </p:nvGraphicFramePr>
        <p:xfrm>
          <a:off x="1857375" y="5786438"/>
          <a:ext cx="3194050" cy="785812"/>
        </p:xfrm>
        <a:graphic>
          <a:graphicData uri="http://schemas.openxmlformats.org/presentationml/2006/ole">
            <p:oleObj spid="_x0000_s2055" name="Equation" r:id="rId9" imgW="1930400" imgH="482600" progId="Equation.3">
              <p:embed/>
            </p:oleObj>
          </a:graphicData>
        </a:graphic>
      </p:graphicFrame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6" name="Object 27"/>
          <p:cNvGraphicFramePr>
            <a:graphicFrameLocks noChangeAspect="1"/>
          </p:cNvGraphicFramePr>
          <p:nvPr/>
        </p:nvGraphicFramePr>
        <p:xfrm>
          <a:off x="2212975" y="5397500"/>
          <a:ext cx="1681163" cy="438150"/>
        </p:xfrm>
        <a:graphic>
          <a:graphicData uri="http://schemas.openxmlformats.org/presentationml/2006/ole">
            <p:oleObj spid="_x0000_s2056" name="Equation" r:id="rId10" imgW="914400" imgH="241300" progId="Equation.3">
              <p:embed/>
            </p:oleObj>
          </a:graphicData>
        </a:graphic>
      </p:graphicFrame>
      <p:sp>
        <p:nvSpPr>
          <p:cNvPr id="207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7" name="Object 29"/>
          <p:cNvGraphicFramePr>
            <a:graphicFrameLocks noChangeAspect="1"/>
          </p:cNvGraphicFramePr>
          <p:nvPr/>
        </p:nvGraphicFramePr>
        <p:xfrm>
          <a:off x="4857750" y="5434013"/>
          <a:ext cx="714375" cy="342900"/>
        </p:xfrm>
        <a:graphic>
          <a:graphicData uri="http://schemas.openxmlformats.org/presentationml/2006/ole">
            <p:oleObj spid="_x0000_s2057" name="Equation" r:id="rId11" imgW="368140" imgH="177723" progId="Equation.3">
              <p:embed/>
            </p:oleObj>
          </a:graphicData>
        </a:graphic>
      </p:graphicFrame>
      <p:sp>
        <p:nvSpPr>
          <p:cNvPr id="2077" name="Rectangle 31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A2C0-011D-4BDF-8583-5DC6726FB437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4400" dirty="0">
                <a:latin typeface="+mj-lt"/>
                <a:ea typeface="+mj-ea"/>
                <a:cs typeface="+mj-cs"/>
              </a:rPr>
              <a:t>1. Copulae - Examples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89013" y="1357313"/>
            <a:ext cx="2940050" cy="2928937"/>
          </a:xfrm>
          <a:noFill/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940175"/>
            <a:ext cx="292893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313"/>
            <a:ext cx="29289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0500"/>
            <a:ext cx="29289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1143000"/>
          </a:xfrm>
        </p:spPr>
        <p:txBody>
          <a:bodyPr/>
          <a:lstStyle/>
          <a:p>
            <a:r>
              <a:rPr lang="hu-HU" sz="4000" smtClean="0"/>
              <a:t>2. Goodness-of-fit tests </a:t>
            </a:r>
            <a:r>
              <a:rPr lang="hu-HU" sz="4000" smtClean="0">
                <a:latin typeface="Arial" charset="0"/>
              </a:rPr>
              <a:t/>
            </a:r>
            <a:br>
              <a:rPr lang="hu-HU" sz="4000" smtClean="0">
                <a:latin typeface="Arial" charset="0"/>
              </a:rPr>
            </a:br>
            <a:r>
              <a:rPr lang="hu-HU" sz="4000" smtClean="0"/>
              <a:t>in one dimension</a:t>
            </a:r>
          </a:p>
        </p:txBody>
      </p:sp>
      <p:sp>
        <p:nvSpPr>
          <p:cNvPr id="3079" name="Rectangle 3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8543925" cy="5286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Estimation of the</a:t>
            </a:r>
            <a:r>
              <a:rPr lang="hu-H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model parameter</a:t>
            </a:r>
            <a:endParaRPr lang="hu-HU" b="1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Goodness-of fit test: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Cramér-von Mises tests:</a:t>
            </a:r>
          </a:p>
          <a:p>
            <a:pPr marL="1771650" lvl="3" indent="-514350">
              <a:buFont typeface="Arial" charset="0"/>
              <a:buChar char="•"/>
            </a:pP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: empirical c.d.f.</a:t>
            </a:r>
          </a:p>
          <a:p>
            <a:pPr marL="1771650" lvl="3" indent="-514350">
              <a:buFont typeface="Arial" charset="0"/>
              <a:buChar char="•"/>
            </a:pP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: c.d.f.</a:t>
            </a:r>
          </a:p>
          <a:p>
            <a:pPr marL="1771650" lvl="3" indent="-514350">
              <a:buFont typeface="Arial" charset="0"/>
              <a:buChar char="•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Φ : weight function</a:t>
            </a:r>
          </a:p>
          <a:p>
            <a:pPr marL="2228850" lvl="4" indent="-261938">
              <a:buFont typeface="Wingdings" pitchFamily="2" charset="2"/>
              <a:buChar char="Ø"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Anderson-Darling: </a:t>
            </a:r>
          </a:p>
          <a:p>
            <a:pPr marL="914400" lvl="1" indent="-514350">
              <a:buFont typeface="Calibri" pitchFamily="34" charset="0"/>
              <a:buAutoNum type="alphaLcParenR" startAt="2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Critical value – simulation:</a:t>
            </a:r>
          </a:p>
          <a:p>
            <a:pPr marL="1771650" lvl="3" indent="-514350">
              <a:buFont typeface="Calibri" pitchFamily="34" charset="0"/>
              <a:buAutoNum type="arabicParenR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Simulate a sample from the copula model C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under H</a:t>
            </a:r>
            <a:r>
              <a:rPr lang="hu-HU" baseline="-2500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1771650" lvl="3" indent="-514350">
              <a:buFont typeface="Calibri" pitchFamily="34" charset="0"/>
              <a:buAutoNum type="arabicParenR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Re-estimate      by ML-method</a:t>
            </a:r>
          </a:p>
          <a:p>
            <a:pPr marL="1771650" lvl="3" indent="-514350">
              <a:buFont typeface="Calibri" pitchFamily="34" charset="0"/>
              <a:buAutoNum type="arabicParenR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Calculate the test statistics</a:t>
            </a:r>
          </a:p>
          <a:p>
            <a:pPr marL="1771650" lvl="3" indent="-514350">
              <a:buFont typeface="Arial" charset="0"/>
              <a:buNone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  Repetition and estimation of </a:t>
            </a:r>
            <a:r>
              <a:rPr lang="hu-HU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values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27550" y="2214563"/>
          <a:ext cx="3427413" cy="500062"/>
        </p:xfrm>
        <a:graphic>
          <a:graphicData uri="http://schemas.openxmlformats.org/presentationml/2006/ole">
            <p:oleObj spid="_x0000_s3074" name="Equation" r:id="rId4" imgW="1523880" imgH="228600" progId="Equation.3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5000625" y="2536825"/>
          <a:ext cx="3929063" cy="857250"/>
        </p:xfrm>
        <a:graphic>
          <a:graphicData uri="http://schemas.openxmlformats.org/presentationml/2006/ole">
            <p:oleObj spid="_x0000_s3075" name="Equation" r:id="rId5" imgW="2108200" imgH="469900" progId="Equation.3">
              <p:embed/>
            </p:oleObj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10543-8845-46E1-9537-DB12E2B12401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4"/>
          <p:cNvGraphicFramePr>
            <a:graphicFrameLocks noChangeAspect="1"/>
          </p:cNvGraphicFramePr>
          <p:nvPr/>
        </p:nvGraphicFramePr>
        <p:xfrm>
          <a:off x="5214938" y="4173538"/>
          <a:ext cx="2428875" cy="733425"/>
        </p:xfrm>
        <a:graphic>
          <a:graphicData uri="http://schemas.openxmlformats.org/presentationml/2006/ole">
            <p:oleObj spid="_x0000_s3076" name="Equation" r:id="rId6" imgW="1371600" imgH="419100" progId="Equation.3">
              <p:embed/>
            </p:oleObj>
          </a:graphicData>
        </a:graphic>
      </p:graphicFrame>
      <p:sp>
        <p:nvSpPr>
          <p:cNvPr id="3087" name="Rectangle 16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7"/>
          <p:cNvGraphicFramePr>
            <a:graphicFrameLocks noChangeAspect="1"/>
          </p:cNvGraphicFramePr>
          <p:nvPr/>
        </p:nvGraphicFramePr>
        <p:xfrm>
          <a:off x="3598863" y="5559425"/>
          <a:ext cx="212725" cy="357188"/>
        </p:xfrm>
        <a:graphic>
          <a:graphicData uri="http://schemas.openxmlformats.org/presentationml/2006/ole">
            <p:oleObj spid="_x0000_s3077" name="Equation" r:id="rId7" imgW="139680" imgH="241200" progId="Equation.3">
              <p:embed/>
            </p:oleObj>
          </a:graphicData>
        </a:graphic>
      </p:graphicFrame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143000"/>
          </a:xfrm>
        </p:spPr>
        <p:txBody>
          <a:bodyPr/>
          <a:lstStyle/>
          <a:p>
            <a:r>
              <a:rPr lang="hu-HU" sz="4000" smtClean="0"/>
              <a:t>2. Goodness-of-fit tests </a:t>
            </a:r>
            <a:r>
              <a:rPr lang="hu-HU" sz="4000" smtClean="0">
                <a:latin typeface="Arial" charset="0"/>
              </a:rPr>
              <a:t/>
            </a:r>
            <a:br>
              <a:rPr lang="hu-HU" sz="4000" smtClean="0">
                <a:latin typeface="Arial" charset="0"/>
              </a:rPr>
            </a:br>
            <a:r>
              <a:rPr lang="hu-HU" sz="4000" smtClean="0"/>
              <a:t>in</a:t>
            </a:r>
            <a:r>
              <a:rPr lang="hu-HU" sz="4000" smtClean="0">
                <a:latin typeface="Arial" charset="0"/>
              </a:rPr>
              <a:t> </a:t>
            </a:r>
            <a:r>
              <a:rPr lang="hu-HU" sz="4000" smtClean="0"/>
              <a:t>more dimensions</a:t>
            </a:r>
          </a:p>
        </p:txBody>
      </p:sp>
      <p:sp>
        <p:nvSpPr>
          <p:cNvPr id="4104" name="Rectangle 3"/>
          <p:cNvSpPr>
            <a:spLocks noGrp="1"/>
          </p:cNvSpPr>
          <p:nvPr>
            <p:ph type="body" idx="1"/>
          </p:nvPr>
        </p:nvSpPr>
        <p:spPr>
          <a:xfrm>
            <a:off x="214313" y="1600200"/>
            <a:ext cx="8715375" cy="5043488"/>
          </a:xfrm>
        </p:spPr>
        <p:txBody>
          <a:bodyPr/>
          <a:lstStyle/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Probability integral transformation (PIT) – mapping into the </a:t>
            </a:r>
            <a:r>
              <a:rPr lang="hu-HU" sz="28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-dimensional unit cube: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hu-HU" sz="2300" b="1" smtClean="0"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30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hu-HU" sz="23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300" smtClean="0"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hu-HU" sz="23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300" smtClean="0">
                <a:latin typeface="Times New Roman" pitchFamily="18" charset="0"/>
                <a:cs typeface="Times New Roman" pitchFamily="18" charset="0"/>
              </a:rPr>
              <a:t>=1,...,</a:t>
            </a:r>
            <a:r>
              <a:rPr lang="hu-HU" sz="2300" i="1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Kendall’s transform: (</a:t>
            </a:r>
            <a:r>
              <a:rPr lang="hu-HU" sz="2800" i="1" u="sng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800" u="sng" smtClean="0">
                <a:latin typeface="Times New Roman" pitchFamily="18" charset="0"/>
                <a:cs typeface="Times New Roman" pitchFamily="18" charset="0"/>
              </a:rPr>
              <a:t> function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charset="0"/>
              <a:buNone/>
            </a:pPr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  <a:buFont typeface="Arial" charset="0"/>
              <a:buNone/>
            </a:pP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		Advantage: one-dimensional</a:t>
            </a:r>
          </a:p>
          <a:p>
            <a:pPr lvl="1"/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Example: Archimedean copulas:</a:t>
            </a:r>
            <a:br>
              <a:rPr lang="hu-HU" sz="240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	               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7575" y="3786188"/>
          <a:ext cx="7340600" cy="428625"/>
        </p:xfrm>
        <a:graphic>
          <a:graphicData uri="http://schemas.openxmlformats.org/presentationml/2006/ole">
            <p:oleObj spid="_x0000_s4098" name="Egyenlet" r:id="rId4" imgW="3809880" imgH="228600" progId="Equation.3">
              <p:embed/>
            </p:oleObj>
          </a:graphicData>
        </a:graphic>
      </p:graphicFrame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C8FE1-DE68-4925-9C80-196248F3F85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87400" y="2492375"/>
          <a:ext cx="2070100" cy="714375"/>
        </p:xfrm>
        <a:graphic>
          <a:graphicData uri="http://schemas.openxmlformats.org/presentationml/2006/ole">
            <p:oleObj spid="_x0000_s4099" name="Equation" r:id="rId5" imgW="1091880" imgH="38088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3357563" y="2474913"/>
          <a:ext cx="3016250" cy="714375"/>
        </p:xfrm>
        <a:graphic>
          <a:graphicData uri="http://schemas.openxmlformats.org/presentationml/2006/ole">
            <p:oleObj spid="_x0000_s4100" name="Equation" r:id="rId6" imgW="1587240" imgH="380880" progId="Equation.3">
              <p:embed/>
            </p:oleObj>
          </a:graphicData>
        </a:graphic>
      </p:graphicFrame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3357563" y="5286375"/>
          <a:ext cx="2643187" cy="881063"/>
        </p:xfrm>
        <a:graphic>
          <a:graphicData uri="http://schemas.openxmlformats.org/presentationml/2006/ole">
            <p:oleObj spid="_x0000_s4101" name="Equation" r:id="rId7" imgW="1498600" imgH="508000" progId="Equation.3">
              <p:embed/>
            </p:oleObj>
          </a:graphicData>
        </a:graphic>
      </p:graphicFrame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2" name="Object 17"/>
          <p:cNvGraphicFramePr>
            <a:graphicFrameLocks noChangeAspect="1"/>
          </p:cNvGraphicFramePr>
          <p:nvPr/>
        </p:nvGraphicFramePr>
        <p:xfrm>
          <a:off x="5000625" y="4572000"/>
          <a:ext cx="4019550" cy="857250"/>
        </p:xfrm>
        <a:graphic>
          <a:graphicData uri="http://schemas.openxmlformats.org/presentationml/2006/ole">
            <p:oleObj spid="_x0000_s4102" name="Equation" r:id="rId8" imgW="2082800" imgH="457200" progId="Equation.3">
              <p:embed/>
            </p:oleObj>
          </a:graphicData>
        </a:graphic>
      </p:graphicFrame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Empirical version: </a:t>
            </a:r>
          </a:p>
          <a:p>
            <a:pPr>
              <a:buFont typeface="Arial" charset="0"/>
              <a:buNone/>
            </a:pPr>
            <a:endParaRPr lang="hu-H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		where</a:t>
            </a:r>
          </a:p>
          <a:p>
            <a:pPr>
              <a:spcBef>
                <a:spcPts val="3700"/>
              </a:spcBef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Kendall’s process:</a:t>
            </a:r>
          </a:p>
          <a:p>
            <a:pPr lvl="3" indent="-339725">
              <a:spcBef>
                <a:spcPts val="2000"/>
              </a:spcBef>
              <a:buFont typeface="Wingdings" pitchFamily="2" charset="2"/>
              <a:buChar char="Ø"/>
            </a:pPr>
            <a:r>
              <a:rPr lang="hu-HU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favorable asymptotic properties</a:t>
            </a:r>
            <a:endParaRPr lang="hu-H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300"/>
              </a:spcBef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Cramér-von Mises type statistic:</a:t>
            </a:r>
          </a:p>
          <a:p>
            <a:pPr marL="1617663" lvl="4" indent="-342900">
              <a:spcBef>
                <a:spcPts val="2300"/>
              </a:spcBef>
              <a:buFont typeface="Wingdings" pitchFamily="2" charset="2"/>
              <a:buChar char="Ø"/>
            </a:pPr>
            <a:r>
              <a:rPr lang="hu-HU" smtClean="0">
                <a:latin typeface="Times New Roman" pitchFamily="18" charset="0"/>
                <a:cs typeface="Times New Roman" pitchFamily="18" charset="0"/>
              </a:rPr>
              <a:t>   where   Φ : weight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DA367-D5C9-4FD8-9E00-618A0F9AACB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5128" name="Rectangle 2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143000"/>
          </a:xfrm>
        </p:spPr>
        <p:txBody>
          <a:bodyPr/>
          <a:lstStyle/>
          <a:p>
            <a:r>
              <a:rPr lang="hu-HU" sz="4000" smtClean="0"/>
              <a:t>2. Goodness-of-fit tests </a:t>
            </a:r>
            <a:br>
              <a:rPr lang="hu-HU" sz="4000" smtClean="0"/>
            </a:br>
            <a:r>
              <a:rPr lang="hu-HU" sz="4000" smtClean="0"/>
              <a:t>in more dimensions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803650" y="3357563"/>
          <a:ext cx="4054475" cy="571500"/>
        </p:xfrm>
        <a:graphic>
          <a:graphicData uri="http://schemas.openxmlformats.org/presentationml/2006/ole">
            <p:oleObj spid="_x0000_s5122" name="Equation" r:id="rId4" imgW="1739900" imgH="254000" progId="Equation.3">
              <p:embed/>
            </p:oleObj>
          </a:graphicData>
        </a:graphic>
      </p:graphicFrame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4154488" y="2357438"/>
          <a:ext cx="4452937" cy="900112"/>
        </p:xfrm>
        <a:graphic>
          <a:graphicData uri="http://schemas.openxmlformats.org/presentationml/2006/ole">
            <p:oleObj spid="_x0000_s5123" name="Equation" r:id="rId5" imgW="2158920" imgH="444240" progId="Equation.3">
              <p:embed/>
            </p:oleObj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3763963" y="1500188"/>
          <a:ext cx="3736975" cy="857250"/>
        </p:xfrm>
        <a:graphic>
          <a:graphicData uri="http://schemas.openxmlformats.org/presentationml/2006/ole">
            <p:oleObj spid="_x0000_s5124" name="Equation" r:id="rId6" imgW="1841400" imgH="431640" progId="Equation.3">
              <p:embed/>
            </p:oleObj>
          </a:graphicData>
        </a:graphic>
      </p:graphicFrame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5688013" y="4389438"/>
          <a:ext cx="3170237" cy="1143000"/>
        </p:xfrm>
        <a:graphic>
          <a:graphicData uri="http://schemas.openxmlformats.org/presentationml/2006/ole">
            <p:oleObj spid="_x0000_s5125" name="Equation" r:id="rId7" imgW="1320227" imgH="482391" progId="Equation.3">
              <p:embed/>
            </p:oleObj>
          </a:graphicData>
        </a:graphic>
      </p:graphicFrame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1050</Words>
  <Application>Microsoft Office PowerPoint</Application>
  <PresentationFormat>On-screen Show (4:3)</PresentationFormat>
  <Paragraphs>376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Equation</vt:lpstr>
      <vt:lpstr>Egyenlet</vt:lpstr>
      <vt:lpstr>Worksheet</vt:lpstr>
      <vt:lpstr>Pál Rakonczai, László Varga,              András Zempléni</vt:lpstr>
      <vt:lpstr>Outline</vt:lpstr>
      <vt:lpstr>1. Copulae</vt:lpstr>
      <vt:lpstr>Slide 4</vt:lpstr>
      <vt:lpstr>Slide 5</vt:lpstr>
      <vt:lpstr>Slide 6</vt:lpstr>
      <vt:lpstr>2. Goodness-of-fit tests  in one dimension</vt:lpstr>
      <vt:lpstr>2. Goodness-of-fit tests  in more dimensions</vt:lpstr>
      <vt:lpstr>2. Goodness-of-fit tests  in more dimensions</vt:lpstr>
      <vt:lpstr>3. Serial dependence</vt:lpstr>
      <vt:lpstr>4. Bootstrap methods - Bootstrap intro</vt:lpstr>
      <vt:lpstr>4. Bootstrap methods - CBB</vt:lpstr>
      <vt:lpstr>4. Bootstrap methods – Block-length selection</vt:lpstr>
      <vt:lpstr>5. Applications to wind speed maxima</vt:lpstr>
      <vt:lpstr>Slide 15</vt:lpstr>
      <vt:lpstr>Slide 16</vt:lpstr>
      <vt:lpstr>5. Applications to wind speed maxima</vt:lpstr>
      <vt:lpstr>5. Applications to wind speed maxima</vt:lpstr>
      <vt:lpstr>5. Applications to wind speed maxima</vt:lpstr>
      <vt:lpstr>5. Applications to wind speed maxima</vt:lpstr>
      <vt:lpstr>5. Applications to wind speed maxima</vt:lpstr>
      <vt:lpstr>Final remarks</vt:lpstr>
      <vt:lpstr>Thank you for the attention 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Lacó</dc:creator>
  <cp:lastModifiedBy>Lacó</cp:lastModifiedBy>
  <cp:revision>330</cp:revision>
  <dcterms:created xsi:type="dcterms:W3CDTF">2010-05-24T16:31:10Z</dcterms:created>
  <dcterms:modified xsi:type="dcterms:W3CDTF">2010-07-14T16:20:35Z</dcterms:modified>
</cp:coreProperties>
</file>